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3"/>
  </p:normalViewPr>
  <p:slideViewPr>
    <p:cSldViewPr snapToGrid="0" snapToObjects="1">
      <p:cViewPr varScale="1">
        <p:scale>
          <a:sx n="72" d="100"/>
          <a:sy n="72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loveeconomics.ru/olimp" TargetMode="External"/><Relationship Id="rId2" Type="http://schemas.openxmlformats.org/officeDocument/2006/relationships/hyperlink" Target="mailto:cpmk@iloveeconomics.ru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vserosolymp.rudn.ru/mm/mpp/ekon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Муниципальный этап всероссийской олимпиады по экономике"/>
          <p:cNvSpPr txBox="1">
            <a:spLocks noGrp="1"/>
          </p:cNvSpPr>
          <p:nvPr>
            <p:ph type="ctrTitle"/>
          </p:nvPr>
        </p:nvSpPr>
        <p:spPr>
          <a:xfrm>
            <a:off x="1270000" y="1071155"/>
            <a:ext cx="10464800" cy="386914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61518">
              <a:defRPr sz="6320"/>
            </a:lvl1pPr>
          </a:lstStyle>
          <a:p>
            <a:r>
              <a:rPr lang="ru-RU" dirty="0" smtClean="0"/>
              <a:t>Школьный и м</a:t>
            </a:r>
            <a:r>
              <a:rPr dirty="0" err="1" smtClean="0"/>
              <a:t>униципальный</a:t>
            </a:r>
            <a:r>
              <a:rPr dirty="0" smtClean="0"/>
              <a:t> </a:t>
            </a:r>
            <a:r>
              <a:rPr dirty="0" err="1" smtClean="0"/>
              <a:t>этап</a:t>
            </a:r>
            <a:r>
              <a:rPr lang="ru-RU" dirty="0" smtClean="0"/>
              <a:t>ы</a:t>
            </a:r>
            <a:r>
              <a:rPr dirty="0" smtClean="0"/>
              <a:t> </a:t>
            </a:r>
            <a:r>
              <a:rPr dirty="0" err="1"/>
              <a:t>всероссийской</a:t>
            </a:r>
            <a:r>
              <a:rPr dirty="0"/>
              <a:t> </a:t>
            </a:r>
            <a:r>
              <a:rPr dirty="0" err="1"/>
              <a:t>олимпиады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экономике</a:t>
            </a:r>
            <a:endParaRPr dirty="0"/>
          </a:p>
        </p:txBody>
      </p:sp>
      <p:sp>
        <p:nvSpPr>
          <p:cNvPr id="120" name="Данил Фёдоровых,  заместитель председателя ЦПМК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681224"/>
            <a:ext cx="10464800" cy="2014390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Данил Фёдоровых, </a:t>
            </a:r>
            <a:br/>
            <a:r>
              <a:t>заместитель председателя ЦПМК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Где искать материалы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r>
              <a:t>Где искать материалы</a:t>
            </a:r>
          </a:p>
        </p:txBody>
      </p:sp>
      <p:sp>
        <p:nvSpPr>
          <p:cNvPr id="123" name="http://vserosolymp.rudn.ru/mm/mpp/ekon.php — методический сайт ВсОШ со всей необходимой информацией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http://</a:t>
            </a:r>
            <a:r>
              <a:rPr dirty="0" err="1"/>
              <a:t>vserosolymp.rudn.ru</a:t>
            </a:r>
            <a:r>
              <a:rPr dirty="0"/>
              <a:t>/mm/</a:t>
            </a:r>
            <a:r>
              <a:rPr dirty="0" err="1"/>
              <a:t>mpp</a:t>
            </a:r>
            <a:r>
              <a:rPr dirty="0"/>
              <a:t>/</a:t>
            </a:r>
            <a:r>
              <a:rPr dirty="0" err="1"/>
              <a:t>ekon.php</a:t>
            </a:r>
            <a:r>
              <a:rPr dirty="0"/>
              <a:t> — </a:t>
            </a:r>
            <a:r>
              <a:rPr dirty="0" err="1"/>
              <a:t>методический</a:t>
            </a:r>
            <a:r>
              <a:rPr dirty="0"/>
              <a:t> </a:t>
            </a:r>
            <a:r>
              <a:rPr dirty="0" err="1"/>
              <a:t>сайт</a:t>
            </a:r>
            <a:r>
              <a:rPr dirty="0"/>
              <a:t> </a:t>
            </a:r>
            <a:r>
              <a:rPr dirty="0" err="1"/>
              <a:t>ВсОШ</a:t>
            </a:r>
            <a:r>
              <a:rPr dirty="0"/>
              <a:t> </a:t>
            </a:r>
            <a:r>
              <a:rPr dirty="0" err="1"/>
              <a:t>со</a:t>
            </a:r>
            <a:r>
              <a:rPr dirty="0"/>
              <a:t> </a:t>
            </a:r>
            <a:r>
              <a:rPr dirty="0" err="1"/>
              <a:t>всей</a:t>
            </a:r>
            <a:r>
              <a:rPr dirty="0"/>
              <a:t> </a:t>
            </a:r>
            <a:r>
              <a:rPr dirty="0" err="1"/>
              <a:t>необходимой</a:t>
            </a:r>
            <a:r>
              <a:rPr dirty="0"/>
              <a:t> </a:t>
            </a:r>
            <a:r>
              <a:rPr dirty="0" err="1"/>
              <a:t>информацией</a:t>
            </a:r>
            <a:endParaRPr dirty="0"/>
          </a:p>
          <a:p>
            <a:r>
              <a:rPr dirty="0" err="1"/>
              <a:t>Главный</a:t>
            </a:r>
            <a:r>
              <a:rPr dirty="0"/>
              <a:t> </a:t>
            </a:r>
            <a:r>
              <a:rPr dirty="0" err="1"/>
              <a:t>документ</a:t>
            </a:r>
            <a:r>
              <a:rPr dirty="0"/>
              <a:t> </a:t>
            </a:r>
            <a:r>
              <a:rPr lang="ru-RU" dirty="0"/>
              <a:t>муниципального</a:t>
            </a:r>
            <a:r>
              <a:rPr dirty="0"/>
              <a:t> </a:t>
            </a:r>
            <a:r>
              <a:rPr dirty="0" err="1"/>
              <a:t>этапа</a:t>
            </a:r>
            <a:r>
              <a:rPr dirty="0"/>
              <a:t> — </a:t>
            </a:r>
            <a:r>
              <a:rPr b="1" dirty="0" err="1"/>
              <a:t>Рекомендации</a:t>
            </a:r>
            <a:r>
              <a:rPr b="1" dirty="0"/>
              <a:t> ЦПМК</a:t>
            </a:r>
          </a:p>
          <a:p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жюри</a:t>
            </a:r>
            <a:r>
              <a:rPr dirty="0"/>
              <a:t> </a:t>
            </a:r>
            <a:r>
              <a:rPr dirty="0" err="1"/>
              <a:t>в</a:t>
            </a:r>
            <a:r>
              <a:rPr dirty="0"/>
              <a:t> </a:t>
            </a:r>
            <a:r>
              <a:rPr dirty="0" err="1"/>
              <a:t>первую</a:t>
            </a:r>
            <a:r>
              <a:rPr dirty="0"/>
              <a:t> </a:t>
            </a:r>
            <a:r>
              <a:rPr dirty="0" err="1"/>
              <a:t>очередь</a:t>
            </a:r>
            <a:r>
              <a:rPr dirty="0"/>
              <a:t> </a:t>
            </a:r>
            <a:r>
              <a:rPr dirty="0" err="1"/>
              <a:t>важен</a:t>
            </a:r>
            <a:r>
              <a:rPr dirty="0"/>
              <a:t> </a:t>
            </a:r>
            <a:r>
              <a:rPr dirty="0" err="1"/>
              <a:t>Раздел</a:t>
            </a:r>
            <a:r>
              <a:rPr dirty="0"/>
              <a:t> 3: </a:t>
            </a:r>
            <a:r>
              <a:rPr b="1" dirty="0"/>
              <a:t>«</a:t>
            </a:r>
            <a:r>
              <a:rPr b="1" dirty="0" err="1"/>
              <a:t>Методика</a:t>
            </a:r>
            <a:r>
              <a:rPr b="1" dirty="0"/>
              <a:t> </a:t>
            </a:r>
            <a:r>
              <a:rPr b="1" dirty="0" err="1"/>
              <a:t>оценивания</a:t>
            </a:r>
            <a:r>
              <a:rPr b="1" dirty="0"/>
              <a:t> </a:t>
            </a:r>
            <a:r>
              <a:rPr b="1" dirty="0" err="1"/>
              <a:t>выполнения</a:t>
            </a:r>
            <a:r>
              <a:rPr b="1" dirty="0"/>
              <a:t> </a:t>
            </a:r>
            <a:r>
              <a:rPr b="1" dirty="0" err="1"/>
              <a:t>олимпиадных</a:t>
            </a:r>
            <a:r>
              <a:rPr b="1" dirty="0"/>
              <a:t> </a:t>
            </a:r>
            <a:r>
              <a:rPr b="1" dirty="0" err="1"/>
              <a:t>заданий</a:t>
            </a:r>
            <a:r>
              <a:rPr b="1" dirty="0"/>
              <a:t>»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Состав заданий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45553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Состав</a:t>
            </a:r>
            <a:r>
              <a:rPr dirty="0"/>
              <a:t> </a:t>
            </a:r>
            <a:r>
              <a:rPr dirty="0" err="1"/>
              <a:t>заданий</a:t>
            </a:r>
            <a:endParaRPr dirty="0"/>
          </a:p>
        </p:txBody>
      </p:sp>
      <p:sp>
        <p:nvSpPr>
          <p:cNvPr id="126" name="Необязательно делать отдельные задания для каждой параллели — можно сделать их частично пересекающимися…"/>
          <p:cNvSpPr txBox="1">
            <a:spLocks noGrp="1"/>
          </p:cNvSpPr>
          <p:nvPr>
            <p:ph type="body" idx="1"/>
          </p:nvPr>
        </p:nvSpPr>
        <p:spPr>
          <a:xfrm>
            <a:off x="952500" y="1510749"/>
            <a:ext cx="11099800" cy="73665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>
              <a:spcBef>
                <a:spcPts val="1000"/>
              </a:spcBef>
            </a:pPr>
            <a:r>
              <a:rPr lang="ru-RU" sz="2800" dirty="0" smtClean="0"/>
              <a:t>Необязательно делать </a:t>
            </a:r>
            <a:r>
              <a:rPr lang="ru-RU" sz="2800" dirty="0"/>
              <a:t>отдельные задания для каждой параллели — можно сделать их частично пересекающимися </a:t>
            </a:r>
            <a:endParaRPr lang="ru-RU" sz="2800" dirty="0" smtClean="0"/>
          </a:p>
          <a:p>
            <a:pPr marL="0">
              <a:spcBef>
                <a:spcPts val="1000"/>
              </a:spcBef>
            </a:pPr>
            <a:r>
              <a:rPr lang="ru-RU" sz="2800" b="1" dirty="0" smtClean="0"/>
              <a:t>Возможные туры:</a:t>
            </a:r>
            <a:endParaRPr lang="ru-RU" sz="2800" b="1" dirty="0"/>
          </a:p>
          <a:p>
            <a:pPr marL="889000" lvl="3">
              <a:spcBef>
                <a:spcPts val="1000"/>
              </a:spcBef>
            </a:pPr>
            <a:r>
              <a:rPr sz="2800" dirty="0" err="1" smtClean="0"/>
              <a:t>Первый</a:t>
            </a:r>
            <a:r>
              <a:rPr sz="2800" dirty="0" smtClean="0"/>
              <a:t> </a:t>
            </a:r>
            <a:r>
              <a:rPr sz="2800" dirty="0" err="1"/>
              <a:t>тур</a:t>
            </a:r>
            <a:r>
              <a:rPr sz="2800" dirty="0"/>
              <a:t> — </a:t>
            </a:r>
            <a:r>
              <a:rPr sz="2800" dirty="0" err="1"/>
              <a:t>тест</a:t>
            </a:r>
            <a:endParaRPr sz="2800" dirty="0"/>
          </a:p>
          <a:p>
            <a:pPr marL="889000" lvl="3">
              <a:spcBef>
                <a:spcPts val="1000"/>
              </a:spcBef>
            </a:pPr>
            <a:r>
              <a:rPr sz="2800" dirty="0" err="1"/>
              <a:t>Второй</a:t>
            </a:r>
            <a:r>
              <a:rPr sz="2800" dirty="0"/>
              <a:t> </a:t>
            </a:r>
            <a:r>
              <a:rPr sz="2800" dirty="0" err="1"/>
              <a:t>тур</a:t>
            </a:r>
            <a:r>
              <a:rPr sz="2800" dirty="0"/>
              <a:t> — </a:t>
            </a:r>
            <a:r>
              <a:rPr sz="2800" dirty="0" err="1"/>
              <a:t>задачи</a:t>
            </a:r>
            <a:endParaRPr sz="2800" dirty="0"/>
          </a:p>
          <a:p>
            <a:pPr marL="0">
              <a:spcBef>
                <a:spcPts val="1000"/>
              </a:spcBef>
            </a:pPr>
            <a:r>
              <a:rPr sz="2800" dirty="0" err="1"/>
              <a:t>Количество</a:t>
            </a:r>
            <a:r>
              <a:rPr sz="2800" dirty="0"/>
              <a:t> и </a:t>
            </a:r>
            <a:r>
              <a:rPr sz="2800" dirty="0" err="1"/>
              <a:t>состав</a:t>
            </a:r>
            <a:r>
              <a:rPr sz="2800" dirty="0"/>
              <a:t> </a:t>
            </a:r>
            <a:r>
              <a:rPr sz="2800" dirty="0" err="1"/>
              <a:t>туров</a:t>
            </a:r>
            <a:r>
              <a:rPr sz="2800" dirty="0"/>
              <a:t> </a:t>
            </a:r>
            <a:r>
              <a:rPr sz="2800" dirty="0" err="1"/>
              <a:t>остаются</a:t>
            </a:r>
            <a:r>
              <a:rPr sz="2800" dirty="0"/>
              <a:t> </a:t>
            </a:r>
            <a:r>
              <a:rPr sz="2800" dirty="0" err="1"/>
              <a:t>на</a:t>
            </a:r>
            <a:r>
              <a:rPr sz="2800" dirty="0"/>
              <a:t> </a:t>
            </a:r>
            <a:r>
              <a:rPr sz="2800" dirty="0" err="1"/>
              <a:t>усмотрение</a:t>
            </a:r>
            <a:r>
              <a:rPr sz="2800" dirty="0"/>
              <a:t> </a:t>
            </a:r>
            <a:r>
              <a:rPr sz="2800" dirty="0" err="1"/>
              <a:t>региональной</a:t>
            </a:r>
            <a:r>
              <a:rPr sz="2800" dirty="0"/>
              <a:t> </a:t>
            </a:r>
            <a:r>
              <a:rPr sz="2800" dirty="0" err="1"/>
              <a:t>предметно-методической</a:t>
            </a:r>
            <a:r>
              <a:rPr sz="2800" dirty="0"/>
              <a:t> </a:t>
            </a:r>
            <a:r>
              <a:rPr sz="2800" dirty="0" err="1" smtClean="0"/>
              <a:t>комиссии</a:t>
            </a:r>
            <a:endParaRPr lang="ru-RU" sz="2800" dirty="0" smtClean="0"/>
          </a:p>
          <a:p>
            <a:pPr>
              <a:spcBef>
                <a:spcPts val="1000"/>
              </a:spcBef>
            </a:pPr>
            <a:r>
              <a:rPr lang="ru-RU" sz="2800" b="1" dirty="0" smtClean="0"/>
              <a:t>Три типа заданий: </a:t>
            </a:r>
          </a:p>
          <a:p>
            <a:pPr lvl="1">
              <a:spcBef>
                <a:spcPts val="0"/>
              </a:spcBef>
            </a:pPr>
            <a:r>
              <a:rPr lang="ru-RU" sz="2800" dirty="0" smtClean="0"/>
              <a:t>задания</a:t>
            </a:r>
            <a:r>
              <a:rPr lang="ru-RU" sz="2800" dirty="0"/>
              <a:t>, выявляющие знание участниками олимпиады </a:t>
            </a:r>
            <a:r>
              <a:rPr lang="ru-RU" sz="2800" dirty="0" smtClean="0"/>
              <a:t>экономики</a:t>
            </a:r>
            <a:r>
              <a:rPr lang="ru-RU" sz="2800" dirty="0"/>
              <a:t>; </a:t>
            </a:r>
          </a:p>
          <a:p>
            <a:pPr lvl="1">
              <a:spcBef>
                <a:spcPts val="0"/>
              </a:spcBef>
            </a:pPr>
            <a:r>
              <a:rPr lang="ru-RU" sz="2800" dirty="0" err="1" smtClean="0"/>
              <a:t>межпредметные</a:t>
            </a:r>
            <a:r>
              <a:rPr lang="ru-RU" sz="2800" dirty="0" smtClean="0"/>
              <a:t> </a:t>
            </a:r>
            <a:r>
              <a:rPr lang="ru-RU" sz="2800" dirty="0"/>
              <a:t>задания, показывающие связь экономики </a:t>
            </a:r>
            <a:r>
              <a:rPr lang="ru-RU" sz="2800" dirty="0" smtClean="0"/>
              <a:t>с математикой</a:t>
            </a:r>
            <a:r>
              <a:rPr lang="ru-RU" sz="2800" dirty="0"/>
              <a:t>, социологией и т. д.; </a:t>
            </a:r>
          </a:p>
          <a:p>
            <a:pPr lvl="1">
              <a:spcBef>
                <a:spcPts val="0"/>
              </a:spcBef>
            </a:pPr>
            <a:r>
              <a:rPr lang="ru-RU" sz="2800" dirty="0" err="1" smtClean="0"/>
              <a:t>компетентностные</a:t>
            </a:r>
            <a:r>
              <a:rPr lang="ru-RU" sz="2800" dirty="0" smtClean="0"/>
              <a:t> </a:t>
            </a:r>
            <a:r>
              <a:rPr lang="ru-RU" sz="2800" dirty="0"/>
              <a:t>задания, выявляющие умение участников применять экономические концепции к задачам реального мира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Тест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Тест</a:t>
            </a:r>
          </a:p>
        </p:txBody>
      </p:sp>
      <p:sp>
        <p:nvSpPr>
          <p:cNvPr id="129" name="Чтобы формат разных этапов ВсОШ был похож и не вызывал неожиданностей у участников, рекомендуем придерживаться следующих принципов в составлении и проверки тестов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7815" indent="-297815" defTabSz="391414">
              <a:spcBef>
                <a:spcPts val="2800"/>
              </a:spcBef>
              <a:defRPr sz="2144"/>
            </a:pP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формат</a:t>
            </a:r>
            <a:r>
              <a:rPr dirty="0"/>
              <a:t> </a:t>
            </a:r>
            <a:r>
              <a:rPr dirty="0" err="1"/>
              <a:t>разных</a:t>
            </a:r>
            <a:r>
              <a:rPr dirty="0"/>
              <a:t> </a:t>
            </a:r>
            <a:r>
              <a:rPr dirty="0" err="1"/>
              <a:t>этапов</a:t>
            </a:r>
            <a:r>
              <a:rPr dirty="0"/>
              <a:t> </a:t>
            </a:r>
            <a:r>
              <a:rPr dirty="0" err="1"/>
              <a:t>ВсОШ</a:t>
            </a:r>
            <a:r>
              <a:rPr dirty="0"/>
              <a:t> </a:t>
            </a:r>
            <a:r>
              <a:rPr dirty="0" err="1"/>
              <a:t>был</a:t>
            </a:r>
            <a:r>
              <a:rPr dirty="0"/>
              <a:t> </a:t>
            </a:r>
            <a:r>
              <a:rPr dirty="0" err="1"/>
              <a:t>похож</a:t>
            </a:r>
            <a:r>
              <a:rPr dirty="0"/>
              <a:t> и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вызывал</a:t>
            </a:r>
            <a:r>
              <a:rPr dirty="0"/>
              <a:t> </a:t>
            </a:r>
            <a:r>
              <a:rPr dirty="0" err="1"/>
              <a:t>неожиданностей</a:t>
            </a:r>
            <a:r>
              <a:rPr dirty="0"/>
              <a:t> у </a:t>
            </a:r>
            <a:r>
              <a:rPr dirty="0" err="1"/>
              <a:t>участников</a:t>
            </a:r>
            <a:r>
              <a:rPr dirty="0"/>
              <a:t>, </a:t>
            </a:r>
            <a:r>
              <a:rPr dirty="0" err="1"/>
              <a:t>рекомендуем</a:t>
            </a:r>
            <a:r>
              <a:rPr dirty="0"/>
              <a:t> </a:t>
            </a:r>
            <a:r>
              <a:rPr dirty="0" err="1"/>
              <a:t>придерживаться</a:t>
            </a:r>
            <a:r>
              <a:rPr dirty="0"/>
              <a:t> </a:t>
            </a:r>
            <a:r>
              <a:rPr dirty="0" err="1"/>
              <a:t>следующих</a:t>
            </a:r>
            <a:r>
              <a:rPr dirty="0"/>
              <a:t> </a:t>
            </a:r>
            <a:r>
              <a:rPr dirty="0" err="1"/>
              <a:t>принципов</a:t>
            </a:r>
            <a:r>
              <a:rPr dirty="0"/>
              <a:t> в </a:t>
            </a:r>
            <a:r>
              <a:rPr dirty="0" err="1"/>
              <a:t>составлении</a:t>
            </a:r>
            <a:r>
              <a:rPr dirty="0"/>
              <a:t> и </a:t>
            </a:r>
            <a:r>
              <a:rPr dirty="0" err="1"/>
              <a:t>проверки</a:t>
            </a:r>
            <a:r>
              <a:rPr dirty="0"/>
              <a:t> </a:t>
            </a:r>
            <a:r>
              <a:rPr dirty="0" err="1"/>
              <a:t>тестов</a:t>
            </a:r>
            <a:r>
              <a:rPr dirty="0"/>
              <a:t>:</a:t>
            </a:r>
          </a:p>
          <a:p>
            <a:pPr marL="595630" lvl="1" indent="-297815" defTabSz="391414">
              <a:spcBef>
                <a:spcPts val="2800"/>
              </a:spcBef>
              <a:defRPr sz="2144"/>
            </a:pPr>
            <a:r>
              <a:rPr dirty="0" err="1"/>
              <a:t>Каждый</a:t>
            </a:r>
            <a:r>
              <a:rPr dirty="0"/>
              <a:t> </a:t>
            </a:r>
            <a:r>
              <a:rPr dirty="0" err="1"/>
              <a:t>ответ</a:t>
            </a:r>
            <a:r>
              <a:rPr dirty="0"/>
              <a:t> </a:t>
            </a:r>
            <a:r>
              <a:rPr dirty="0" err="1"/>
              <a:t>либо</a:t>
            </a:r>
            <a:r>
              <a:rPr dirty="0"/>
              <a:t> </a:t>
            </a:r>
            <a:r>
              <a:rPr dirty="0" err="1"/>
              <a:t>правильный</a:t>
            </a:r>
            <a:r>
              <a:rPr dirty="0"/>
              <a:t> (</a:t>
            </a:r>
            <a:r>
              <a:rPr dirty="0" err="1"/>
              <a:t>полностью</a:t>
            </a:r>
            <a:r>
              <a:rPr dirty="0"/>
              <a:t> </a:t>
            </a:r>
            <a:r>
              <a:rPr dirty="0" err="1"/>
              <a:t>совпадает</a:t>
            </a:r>
            <a:r>
              <a:rPr dirty="0"/>
              <a:t> с </a:t>
            </a:r>
            <a:r>
              <a:rPr dirty="0" err="1"/>
              <a:t>ключом</a:t>
            </a:r>
            <a:r>
              <a:rPr dirty="0"/>
              <a:t>), </a:t>
            </a:r>
            <a:r>
              <a:rPr dirty="0" err="1"/>
              <a:t>либо</a:t>
            </a:r>
            <a:r>
              <a:rPr dirty="0"/>
              <a:t> </a:t>
            </a:r>
            <a:r>
              <a:rPr dirty="0" err="1"/>
              <a:t>неправильный</a:t>
            </a:r>
            <a:r>
              <a:rPr dirty="0"/>
              <a:t> (</a:t>
            </a:r>
            <a:r>
              <a:rPr dirty="0" err="1"/>
              <a:t>отличается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ключа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отсутствует</a:t>
            </a:r>
            <a:r>
              <a:rPr dirty="0"/>
              <a:t>). </a:t>
            </a:r>
            <a:r>
              <a:rPr dirty="0" err="1"/>
              <a:t>Частичных</a:t>
            </a:r>
            <a:r>
              <a:rPr dirty="0"/>
              <a:t> </a:t>
            </a:r>
            <a:r>
              <a:rPr dirty="0" err="1"/>
              <a:t>баллов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 </a:t>
            </a:r>
            <a:r>
              <a:rPr dirty="0" err="1"/>
              <a:t>вопрос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бывает</a:t>
            </a:r>
            <a:endParaRPr dirty="0"/>
          </a:p>
          <a:p>
            <a:pPr marL="595630" lvl="1" indent="-297815" defTabSz="391414">
              <a:spcBef>
                <a:spcPts val="2800"/>
              </a:spcBef>
              <a:defRPr sz="2144"/>
            </a:pPr>
            <a:r>
              <a:rPr dirty="0"/>
              <a:t>В </a:t>
            </a:r>
            <a:r>
              <a:rPr dirty="0" err="1"/>
              <a:t>тесте</a:t>
            </a:r>
            <a:r>
              <a:rPr dirty="0"/>
              <a:t> </a:t>
            </a:r>
            <a:r>
              <a:rPr dirty="0" err="1"/>
              <a:t>возможны</a:t>
            </a:r>
            <a:r>
              <a:rPr dirty="0"/>
              <a:t> 4 </a:t>
            </a:r>
            <a:r>
              <a:rPr dirty="0" err="1"/>
              <a:t>части</a:t>
            </a:r>
            <a:r>
              <a:rPr dirty="0"/>
              <a:t>:</a:t>
            </a:r>
          </a:p>
          <a:p>
            <a:pPr marL="893444" lvl="2" indent="-297815" defTabSz="391414">
              <a:spcBef>
                <a:spcPts val="2800"/>
              </a:spcBef>
              <a:defRPr sz="2144"/>
            </a:pPr>
            <a:r>
              <a:rPr dirty="0"/>
              <a:t>I </a:t>
            </a:r>
            <a:r>
              <a:rPr dirty="0" err="1"/>
              <a:t>часть</a:t>
            </a:r>
            <a:r>
              <a:rPr dirty="0"/>
              <a:t>: </a:t>
            </a:r>
            <a:r>
              <a:rPr dirty="0" err="1"/>
              <a:t>вопросы</a:t>
            </a:r>
            <a:r>
              <a:rPr dirty="0"/>
              <a:t> </a:t>
            </a:r>
            <a:r>
              <a:rPr dirty="0" err="1"/>
              <a:t>Да</a:t>
            </a:r>
            <a:r>
              <a:rPr dirty="0"/>
              <a:t>/</a:t>
            </a:r>
            <a:r>
              <a:rPr dirty="0" err="1"/>
              <a:t>Нет</a:t>
            </a:r>
            <a:endParaRPr dirty="0"/>
          </a:p>
          <a:p>
            <a:pPr marL="893444" lvl="2" indent="-297815" defTabSz="391414">
              <a:spcBef>
                <a:spcPts val="2800"/>
              </a:spcBef>
              <a:defRPr sz="2144"/>
            </a:pPr>
            <a:r>
              <a:rPr dirty="0"/>
              <a:t>II </a:t>
            </a:r>
            <a:r>
              <a:rPr dirty="0" err="1"/>
              <a:t>часть</a:t>
            </a:r>
            <a:r>
              <a:rPr dirty="0"/>
              <a:t>: </a:t>
            </a:r>
            <a:r>
              <a:rPr dirty="0" err="1"/>
              <a:t>вопросы</a:t>
            </a:r>
            <a:r>
              <a:rPr dirty="0"/>
              <a:t> с 1 </a:t>
            </a:r>
            <a:r>
              <a:rPr dirty="0" err="1"/>
              <a:t>правильным</a:t>
            </a:r>
            <a:r>
              <a:rPr dirty="0"/>
              <a:t> </a:t>
            </a:r>
            <a:r>
              <a:rPr dirty="0" err="1"/>
              <a:t>ответом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4-5 </a:t>
            </a:r>
            <a:r>
              <a:rPr dirty="0" err="1"/>
              <a:t>вариантов</a:t>
            </a:r>
            <a:endParaRPr dirty="0"/>
          </a:p>
          <a:p>
            <a:pPr marL="893444" lvl="2" indent="-297815" defTabSz="391414">
              <a:spcBef>
                <a:spcPts val="2800"/>
              </a:spcBef>
              <a:defRPr sz="2144"/>
            </a:pPr>
            <a:r>
              <a:rPr dirty="0"/>
              <a:t>III </a:t>
            </a:r>
            <a:r>
              <a:rPr dirty="0" err="1"/>
              <a:t>часть</a:t>
            </a:r>
            <a:r>
              <a:rPr dirty="0"/>
              <a:t>: </a:t>
            </a:r>
            <a:r>
              <a:rPr dirty="0" err="1"/>
              <a:t>вопросы</a:t>
            </a:r>
            <a:r>
              <a:rPr dirty="0"/>
              <a:t> с </a:t>
            </a:r>
            <a:r>
              <a:rPr dirty="0" err="1"/>
              <a:t>неизвестным</a:t>
            </a:r>
            <a:r>
              <a:rPr dirty="0"/>
              <a:t> </a:t>
            </a:r>
            <a:r>
              <a:rPr dirty="0" err="1"/>
              <a:t>числом</a:t>
            </a:r>
            <a:r>
              <a:rPr dirty="0"/>
              <a:t> </a:t>
            </a:r>
            <a:r>
              <a:rPr dirty="0" err="1"/>
              <a:t>правильных</a:t>
            </a:r>
            <a:r>
              <a:rPr dirty="0"/>
              <a:t> </a:t>
            </a:r>
            <a:r>
              <a:rPr dirty="0" err="1"/>
              <a:t>ответов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4 </a:t>
            </a:r>
            <a:r>
              <a:rPr dirty="0" err="1"/>
              <a:t>вариантов</a:t>
            </a:r>
            <a:endParaRPr dirty="0"/>
          </a:p>
          <a:p>
            <a:pPr marL="893444" lvl="2" indent="-297815" defTabSz="391414">
              <a:spcBef>
                <a:spcPts val="2800"/>
              </a:spcBef>
              <a:defRPr sz="2144"/>
            </a:pPr>
            <a:r>
              <a:rPr dirty="0"/>
              <a:t>IV </a:t>
            </a:r>
            <a:r>
              <a:rPr dirty="0" err="1"/>
              <a:t>часть</a:t>
            </a:r>
            <a:r>
              <a:rPr dirty="0"/>
              <a:t>: </a:t>
            </a:r>
            <a:r>
              <a:rPr dirty="0" err="1"/>
              <a:t>вопросы</a:t>
            </a:r>
            <a:r>
              <a:rPr dirty="0"/>
              <a:t> (</a:t>
            </a:r>
            <a:r>
              <a:rPr dirty="0" err="1"/>
              <a:t>задачи</a:t>
            </a:r>
            <a:r>
              <a:rPr dirty="0"/>
              <a:t>) с </a:t>
            </a:r>
            <a:r>
              <a:rPr dirty="0" err="1"/>
              <a:t>открытым</a:t>
            </a:r>
            <a:r>
              <a:rPr dirty="0"/>
              <a:t> </a:t>
            </a:r>
            <a:r>
              <a:rPr dirty="0" err="1"/>
              <a:t>ответом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Задач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Задачи</a:t>
            </a:r>
          </a:p>
        </p:txBody>
      </p:sp>
      <p:sp>
        <p:nvSpPr>
          <p:cNvPr id="132" name="В последующих этапах ВсОШ задачи — наиболее важный (или единственный) тип заданий, поэтому наличие их в ШЭ и МЭ желательно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В </a:t>
            </a:r>
            <a:r>
              <a:rPr dirty="0" err="1"/>
              <a:t>последующих</a:t>
            </a:r>
            <a:r>
              <a:rPr dirty="0"/>
              <a:t> </a:t>
            </a:r>
            <a:r>
              <a:rPr dirty="0" err="1"/>
              <a:t>этапах</a:t>
            </a:r>
            <a:r>
              <a:rPr dirty="0"/>
              <a:t> </a:t>
            </a:r>
            <a:r>
              <a:rPr dirty="0" err="1"/>
              <a:t>ВсОШ</a:t>
            </a:r>
            <a:r>
              <a:rPr dirty="0"/>
              <a:t> </a:t>
            </a:r>
            <a:r>
              <a:rPr dirty="0" err="1"/>
              <a:t>задачи</a:t>
            </a:r>
            <a:r>
              <a:rPr dirty="0"/>
              <a:t> — </a:t>
            </a:r>
            <a:r>
              <a:rPr dirty="0" err="1"/>
              <a:t>наиболее</a:t>
            </a:r>
            <a:r>
              <a:rPr dirty="0"/>
              <a:t> </a:t>
            </a:r>
            <a:r>
              <a:rPr dirty="0" err="1"/>
              <a:t>важный</a:t>
            </a:r>
            <a:r>
              <a:rPr dirty="0"/>
              <a:t> (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единственный</a:t>
            </a:r>
            <a:r>
              <a:rPr dirty="0"/>
              <a:t>) </a:t>
            </a:r>
            <a:r>
              <a:rPr dirty="0" err="1"/>
              <a:t>тип</a:t>
            </a:r>
            <a:r>
              <a:rPr dirty="0"/>
              <a:t> </a:t>
            </a:r>
            <a:r>
              <a:rPr dirty="0" err="1"/>
              <a:t>заданий</a:t>
            </a:r>
            <a:r>
              <a:rPr dirty="0"/>
              <a:t>, </a:t>
            </a:r>
            <a:r>
              <a:rPr dirty="0" err="1"/>
              <a:t>поэтому</a:t>
            </a:r>
            <a:r>
              <a:rPr dirty="0"/>
              <a:t> </a:t>
            </a:r>
            <a:r>
              <a:rPr dirty="0" err="1"/>
              <a:t>наличие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в ШЭ и МЭ </a:t>
            </a:r>
            <a:r>
              <a:rPr dirty="0" err="1"/>
              <a:t>желательно</a:t>
            </a:r>
            <a:endParaRPr dirty="0"/>
          </a:p>
          <a:p>
            <a:r>
              <a:rPr dirty="0" err="1"/>
              <a:t>Задачи</a:t>
            </a:r>
            <a:r>
              <a:rPr dirty="0"/>
              <a:t> </a:t>
            </a:r>
            <a:r>
              <a:rPr dirty="0" err="1"/>
              <a:t>должны</a:t>
            </a:r>
            <a:r>
              <a:rPr dirty="0"/>
              <a:t> </a:t>
            </a:r>
            <a:r>
              <a:rPr dirty="0" err="1"/>
              <a:t>быть</a:t>
            </a:r>
            <a:r>
              <a:rPr dirty="0"/>
              <a:t> </a:t>
            </a:r>
            <a:r>
              <a:rPr b="1" dirty="0" err="1"/>
              <a:t>оригинальными</a:t>
            </a:r>
            <a:endParaRPr b="1" dirty="0"/>
          </a:p>
          <a:p>
            <a:r>
              <a:rPr lang="ru-RU" dirty="0" smtClean="0"/>
              <a:t>Комиссия</a:t>
            </a:r>
            <a:r>
              <a:rPr dirty="0" smtClean="0"/>
              <a:t> </a:t>
            </a:r>
            <a:r>
              <a:rPr dirty="0" err="1"/>
              <a:t>должна</a:t>
            </a:r>
            <a:r>
              <a:rPr dirty="0"/>
              <a:t> </a:t>
            </a:r>
            <a:r>
              <a:rPr dirty="0" err="1"/>
              <a:t>составить</a:t>
            </a:r>
            <a:r>
              <a:rPr dirty="0"/>
              <a:t> </a:t>
            </a:r>
            <a:r>
              <a:rPr dirty="0" err="1"/>
              <a:t>подробные</a:t>
            </a:r>
            <a:r>
              <a:rPr dirty="0"/>
              <a:t> </a:t>
            </a:r>
            <a:r>
              <a:rPr dirty="0" err="1"/>
              <a:t>схемы</a:t>
            </a:r>
            <a:r>
              <a:rPr dirty="0"/>
              <a:t> </a:t>
            </a:r>
            <a:r>
              <a:rPr dirty="0" err="1"/>
              <a:t>проверки</a:t>
            </a:r>
            <a:endParaRPr dirty="0"/>
          </a:p>
          <a:p>
            <a:r>
              <a:rPr b="1" dirty="0" err="1"/>
              <a:t>Раздел</a:t>
            </a:r>
            <a:r>
              <a:rPr b="1" dirty="0"/>
              <a:t> 2</a:t>
            </a:r>
            <a:r>
              <a:rPr dirty="0"/>
              <a:t> в </a:t>
            </a:r>
            <a:r>
              <a:rPr dirty="0" err="1"/>
              <a:t>Рекомендациях</a:t>
            </a:r>
            <a:r>
              <a:rPr dirty="0"/>
              <a:t> ЦПМК </a:t>
            </a:r>
            <a:r>
              <a:rPr dirty="0" err="1"/>
              <a:t>дает</a:t>
            </a:r>
            <a:r>
              <a:rPr dirty="0"/>
              <a:t> </a:t>
            </a:r>
            <a:r>
              <a:rPr dirty="0" err="1"/>
              <a:t>подробные</a:t>
            </a:r>
            <a:r>
              <a:rPr dirty="0"/>
              <a:t> </a:t>
            </a:r>
            <a:r>
              <a:rPr dirty="0" err="1"/>
              <a:t>общие</a:t>
            </a:r>
            <a:r>
              <a:rPr dirty="0"/>
              <a:t> </a:t>
            </a:r>
            <a:r>
              <a:rPr dirty="0" err="1"/>
              <a:t>инструкции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После проверк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П</a:t>
            </a:r>
            <a:r>
              <a:rPr dirty="0" err="1" smtClean="0"/>
              <a:t>роверк</a:t>
            </a:r>
            <a:r>
              <a:rPr lang="ru-RU" dirty="0" smtClean="0"/>
              <a:t>а задач</a:t>
            </a:r>
            <a:endParaRPr dirty="0"/>
          </a:p>
        </p:txBody>
      </p:sp>
      <p:sp>
        <p:nvSpPr>
          <p:cNvPr id="135" name="Разбор заданий, показ работ, апелляция — обязанности жюри (необязательно очно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Bef>
                <a:spcPts val="2400"/>
              </a:spcBef>
            </a:pPr>
            <a:r>
              <a:rPr lang="ru-RU" dirty="0" smtClean="0"/>
              <a:t>Соответствие схемам проверки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Оценивается только то, что в работе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Зачеркнутое не проверяется, если специально не обозначено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Недостатки в оформлении и неоптимальный способ решения не штрафуются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Проверяются знания и логические связи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Пункты должны быть обозначены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Штрафы за вычислительные ошибки зависят от их серьезности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Перебор вариантов должен быть полным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Полезные ссылки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Полезные ссылки</a:t>
            </a:r>
          </a:p>
        </p:txBody>
      </p:sp>
      <p:sp>
        <p:nvSpPr>
          <p:cNvPr id="138" name="cpmk@iloveeconomics.ru — адрес ЦПМК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u="sng" dirty="0">
                <a:hlinkClick r:id="rId2"/>
              </a:rPr>
              <a:t>cpmk@iloveeconomics.ru</a:t>
            </a:r>
            <a:r>
              <a:rPr dirty="0"/>
              <a:t> — </a:t>
            </a:r>
            <a:r>
              <a:rPr dirty="0" err="1"/>
              <a:t>адрес</a:t>
            </a:r>
            <a:r>
              <a:rPr dirty="0"/>
              <a:t> ЦПМК  </a:t>
            </a:r>
          </a:p>
          <a:p>
            <a:r>
              <a:rPr u="sng" dirty="0">
                <a:hlinkClick r:id="rId3"/>
              </a:rPr>
              <a:t>https://iloveeconomics.ru/olimp</a:t>
            </a:r>
            <a:r>
              <a:rPr dirty="0"/>
              <a:t>  — </a:t>
            </a:r>
            <a:r>
              <a:rPr dirty="0" err="1"/>
              <a:t>различные</a:t>
            </a:r>
            <a:r>
              <a:rPr dirty="0"/>
              <a:t> </a:t>
            </a:r>
            <a:r>
              <a:rPr dirty="0" err="1"/>
              <a:t>олимпиады</a:t>
            </a:r>
            <a:r>
              <a:rPr dirty="0"/>
              <a:t> </a:t>
            </a:r>
            <a:r>
              <a:rPr dirty="0" err="1"/>
              <a:t>прошлых</a:t>
            </a:r>
            <a:r>
              <a:rPr dirty="0"/>
              <a:t> </a:t>
            </a:r>
            <a:r>
              <a:rPr dirty="0" err="1" smtClean="0"/>
              <a:t>лет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vserosolymp.rudn.ru/mm/mpp/ekon.php</a:t>
            </a:r>
            <a:r>
              <a:rPr lang="ru-RU" dirty="0" smtClean="0"/>
              <a:t> </a:t>
            </a:r>
            <a:r>
              <a:rPr lang="ru-RU" smtClean="0"/>
              <a:t>— рекомендации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186</Words>
  <Application>Microsoft Office PowerPoint</Application>
  <PresentationFormat>Произвольный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Школьный и муниципальный этапы всероссийской олимпиады по экономике</vt:lpstr>
      <vt:lpstr>Где искать материалы</vt:lpstr>
      <vt:lpstr>Состав заданий</vt:lpstr>
      <vt:lpstr>Тест</vt:lpstr>
      <vt:lpstr>Задачи</vt:lpstr>
      <vt:lpstr>Проверка задач</vt:lpstr>
      <vt:lpstr>Полезные ссылки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этап всероссийской олимпиады по экономике</dc:title>
  <cp:lastModifiedBy>Фёдоровых Данил Александрович</cp:lastModifiedBy>
  <cp:revision>4</cp:revision>
  <dcterms:modified xsi:type="dcterms:W3CDTF">2019-11-13T12:19:22Z</dcterms:modified>
</cp:coreProperties>
</file>