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5" r:id="rId11"/>
    <p:sldId id="274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D6D0-AAD0-4D02-918C-A5AAC1479AE1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4549D-C0AF-4A52-B51A-5F8A53DFC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1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4549D-C0AF-4A52-B51A-5F8A53DFC5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71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85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29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932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524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4856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0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20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3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90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21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2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0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27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77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2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5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C49EE-4BF7-4AD3-BE60-EC34242CA6A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12AAB8-DEB1-4FA4-B441-6774C62A2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5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school-collection.edu.ru/catalog/res/fb93b6e7-73ff-490b-8450-6351be39011b/?from=016ec3e5-0000-fadf-80a3-80ef82b62bcf&amp;interface=res-teacher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resh.edu.ru/subject/lesson/2941/main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://school-collection.edu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chool-collection.edu.ru/catalog/res/000009dd-1000-4ddd-a8d6-400047fe0900/?fullView=1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mnprofobr.ru/wp-content/uploads/s1200-2.jpg">
            <a:extLst>
              <a:ext uri="{FF2B5EF4-FFF2-40B4-BE49-F238E27FC236}">
                <a16:creationId xmlns:a16="http://schemas.microsoft.com/office/drawing/2014/main" id="{9B04F777-4421-4541-85B0-BA6EFDD8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6" y="1975104"/>
            <a:ext cx="7107499" cy="430028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13F955E-6CF6-4CC8-A82E-427D2FD1D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31" y="137160"/>
            <a:ext cx="7327605" cy="174879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b="1" dirty="0"/>
              <a:t>Использование цифровых образовательных ресурсов в преподавании географии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25E76E0E-7F81-4E70-9EB8-5634A38FD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595" y="5940001"/>
            <a:ext cx="5553669" cy="670772"/>
          </a:xfrm>
        </p:spPr>
        <p:txBody>
          <a:bodyPr/>
          <a:lstStyle/>
          <a:p>
            <a:r>
              <a:rPr lang="ru-RU" dirty="0"/>
              <a:t>Выполнила учитель географии Фирсова Л.Ю.</a:t>
            </a:r>
          </a:p>
        </p:txBody>
      </p:sp>
    </p:spTree>
    <p:extLst>
      <p:ext uri="{BB962C8B-B14F-4D97-AF65-F5344CB8AC3E}">
        <p14:creationId xmlns:p14="http://schemas.microsoft.com/office/powerpoint/2010/main" val="331581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B6F4B2-0E59-402B-BA1D-C8E8AD00EF49}"/>
              </a:ext>
            </a:extLst>
          </p:cNvPr>
          <p:cNvSpPr/>
          <p:nvPr/>
        </p:nvSpPr>
        <p:spPr>
          <a:xfrm>
            <a:off x="676656" y="1374940"/>
            <a:ext cx="7580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hlinkClick r:id="rId2"/>
              </a:rPr>
              <a:t>http://school-collection.edu.ru/catalog/res/fb93b6e7-73ff-490b-8450-6351be39011b/?from=016ec3e5-0000-fadf-80a3-80ef82b62bcf&amp;interface=res-teacher</a:t>
            </a:r>
            <a:r>
              <a:rPr lang="ru-RU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8E48E-60B6-48A5-9CB3-766B96DCE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00" r="12400"/>
          <a:stretch/>
        </p:blipFill>
        <p:spPr>
          <a:xfrm>
            <a:off x="379476" y="2331720"/>
            <a:ext cx="6035040" cy="452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21699-4456-437C-AD87-6283248F4FF3}"/>
              </a:ext>
            </a:extLst>
          </p:cNvPr>
          <p:cNvSpPr txBox="1"/>
          <p:nvPr/>
        </p:nvSpPr>
        <p:spPr>
          <a:xfrm>
            <a:off x="1348276" y="155448"/>
            <a:ext cx="7795724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ЦОР по географии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26422-84E4-4BE7-95A8-AB01918FD46F}"/>
              </a:ext>
            </a:extLst>
          </p:cNvPr>
          <p:cNvSpPr txBox="1"/>
          <p:nvPr/>
        </p:nvSpPr>
        <p:spPr>
          <a:xfrm>
            <a:off x="676656" y="1081108"/>
            <a:ext cx="647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единой коллекции цифровых образовательных ресурсов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53F74A-C517-4660-B719-7C4A2628FCB2}"/>
              </a:ext>
            </a:extLst>
          </p:cNvPr>
          <p:cNvSpPr/>
          <p:nvPr/>
        </p:nvSpPr>
        <p:spPr>
          <a:xfrm>
            <a:off x="3685032" y="2315103"/>
            <a:ext cx="545896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Презентация для урока Распределение тепла и влаги на поверхности Земли</a:t>
            </a:r>
          </a:p>
        </p:txBody>
      </p:sp>
    </p:spTree>
    <p:extLst>
      <p:ext uri="{BB962C8B-B14F-4D97-AF65-F5344CB8AC3E}">
        <p14:creationId xmlns:p14="http://schemas.microsoft.com/office/powerpoint/2010/main" val="214572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B6F4B2-0E59-402B-BA1D-C8E8AD00EF49}"/>
              </a:ext>
            </a:extLst>
          </p:cNvPr>
          <p:cNvSpPr/>
          <p:nvPr/>
        </p:nvSpPr>
        <p:spPr>
          <a:xfrm>
            <a:off x="676656" y="1374940"/>
            <a:ext cx="758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hlinkClick r:id="rId2"/>
              </a:rPr>
              <a:t>https://resh.edu.ru/subject/lesson/2941/main/</a:t>
            </a:r>
            <a:r>
              <a:rPr lang="ru-RU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21699-4456-437C-AD87-6283248F4FF3}"/>
              </a:ext>
            </a:extLst>
          </p:cNvPr>
          <p:cNvSpPr txBox="1"/>
          <p:nvPr/>
        </p:nvSpPr>
        <p:spPr>
          <a:xfrm>
            <a:off x="1348276" y="155448"/>
            <a:ext cx="7795724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ЦОР по географии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26422-84E4-4BE7-95A8-AB01918FD46F}"/>
              </a:ext>
            </a:extLst>
          </p:cNvPr>
          <p:cNvSpPr txBox="1"/>
          <p:nvPr/>
        </p:nvSpPr>
        <p:spPr>
          <a:xfrm>
            <a:off x="676656" y="1081108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сайте Российской электронной школы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8D6D28-0AF8-4168-AF2E-AFD25B250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5" y="2021271"/>
            <a:ext cx="5463519" cy="483672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53F74A-C517-4660-B719-7C4A2628FCB2}"/>
              </a:ext>
            </a:extLst>
          </p:cNvPr>
          <p:cNvSpPr/>
          <p:nvPr/>
        </p:nvSpPr>
        <p:spPr>
          <a:xfrm>
            <a:off x="3685032" y="2315103"/>
            <a:ext cx="5458968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Видеоурок с практическими заданиями на закрепление изученного по теме «Особенности природы Африки» в 7 классе</a:t>
            </a:r>
          </a:p>
        </p:txBody>
      </p:sp>
    </p:spTree>
    <p:extLst>
      <p:ext uri="{BB962C8B-B14F-4D97-AF65-F5344CB8AC3E}">
        <p14:creationId xmlns:p14="http://schemas.microsoft.com/office/powerpoint/2010/main" val="371574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63EF5A-AA33-456D-8732-69E8403F17FD}"/>
              </a:ext>
            </a:extLst>
          </p:cNvPr>
          <p:cNvSpPr/>
          <p:nvPr/>
        </p:nvSpPr>
        <p:spPr>
          <a:xfrm>
            <a:off x="786384" y="170611"/>
            <a:ext cx="6144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Использование ЭОР предполагается несколькими способами: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56E3A5-5ACD-401D-9A14-580407D20975}"/>
              </a:ext>
            </a:extLst>
          </p:cNvPr>
          <p:cNvSpPr/>
          <p:nvPr/>
        </p:nvSpPr>
        <p:spPr>
          <a:xfrm>
            <a:off x="484632" y="1131379"/>
            <a:ext cx="70043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1. Учитель может вести урок на основе содержания готовых  цифровых образовательных ресурсов, используя Интернет-ресурсы.</a:t>
            </a:r>
          </a:p>
          <a:p>
            <a:pPr>
              <a:spcAft>
                <a:spcPts val="600"/>
              </a:spcAft>
            </a:pPr>
            <a:r>
              <a:rPr lang="ru-RU" dirty="0"/>
              <a:t>2. Учитель может самостоятельно разработать ЭОР и использовать на своем уроке.</a:t>
            </a:r>
          </a:p>
          <a:p>
            <a:pPr>
              <a:spcAft>
                <a:spcPts val="600"/>
              </a:spcAft>
            </a:pPr>
            <a:r>
              <a:rPr lang="ru-RU" dirty="0"/>
              <a:t>3. Сам ученик может организовать самостоятельную познавательную деятельность, что особо важно в рамках введения ФГОС.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4112F-2EFF-425C-AC1B-6C0B500A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47" y="3153680"/>
            <a:ext cx="5494241" cy="37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7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ED34BE-6323-4431-A8B0-1874019ED2E3}"/>
              </a:ext>
            </a:extLst>
          </p:cNvPr>
          <p:cNvSpPr/>
          <p:nvPr/>
        </p:nvSpPr>
        <p:spPr>
          <a:xfrm>
            <a:off x="292608" y="109693"/>
            <a:ext cx="6711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География, возможно, в большей степени, чем любой другой предмет, имеет основание реализовывать принцип наглядности. В географии используются </a:t>
            </a:r>
            <a:r>
              <a:rPr lang="ru-RU" b="1" dirty="0">
                <a:solidFill>
                  <a:srgbClr val="FF0000"/>
                </a:solidFill>
              </a:rPr>
              <a:t>картографические методы</a:t>
            </a:r>
            <a:r>
              <a:rPr lang="ru-RU" dirty="0"/>
              <a:t>, которые опираются на деятельность учащихся с картой как средством обучения. География оперирует </a:t>
            </a:r>
            <a:r>
              <a:rPr lang="ru-RU" b="1" dirty="0">
                <a:solidFill>
                  <a:srgbClr val="FF0000"/>
                </a:solidFill>
              </a:rPr>
              <a:t>пространственными представлениями</a:t>
            </a:r>
            <a:r>
              <a:rPr lang="ru-RU" dirty="0"/>
              <a:t>, понятиями, которые очень сложно объяснить, не обращаясь к моделям, в т.ч., виртуальным. География предполагает </a:t>
            </a:r>
            <a:endParaRPr lang="en-US" dirty="0"/>
          </a:p>
          <a:p>
            <a:r>
              <a:rPr lang="ru-RU" dirty="0"/>
              <a:t>«</a:t>
            </a:r>
            <a:r>
              <a:rPr lang="ru-RU" b="1" dirty="0">
                <a:solidFill>
                  <a:srgbClr val="FF0000"/>
                </a:solidFill>
              </a:rPr>
              <a:t>игру масштабами</a:t>
            </a:r>
            <a:r>
              <a:rPr lang="ru-RU" dirty="0"/>
              <a:t>», </a:t>
            </a:r>
            <a:endParaRPr lang="en-US" dirty="0"/>
          </a:p>
          <a:p>
            <a:r>
              <a:rPr lang="ru-RU" dirty="0"/>
              <a:t>использование математического аппарата </a:t>
            </a:r>
            <a:endParaRPr lang="en-US" dirty="0"/>
          </a:p>
          <a:p>
            <a:r>
              <a:rPr lang="ru-RU" dirty="0"/>
              <a:t>и очень большое количество фактического </a:t>
            </a:r>
            <a:endParaRPr lang="en-US" dirty="0"/>
          </a:p>
          <a:p>
            <a:r>
              <a:rPr lang="ru-RU" dirty="0"/>
              <a:t>материала (номенклатуры – перечня </a:t>
            </a:r>
            <a:endParaRPr lang="en-US" dirty="0"/>
          </a:p>
          <a:p>
            <a:r>
              <a:rPr lang="ru-RU" dirty="0"/>
              <a:t>географических объектов, которые </a:t>
            </a:r>
            <a:endParaRPr lang="en-US" dirty="0"/>
          </a:p>
          <a:p>
            <a:r>
              <a:rPr lang="ru-RU" dirty="0"/>
              <a:t>необходимо знать и уметь показывать </a:t>
            </a:r>
            <a:endParaRPr lang="en-US" dirty="0"/>
          </a:p>
          <a:p>
            <a:r>
              <a:rPr lang="ru-RU" dirty="0"/>
              <a:t>на карте), терминов, сущности процессов </a:t>
            </a:r>
            <a:endParaRPr lang="en-US" dirty="0"/>
          </a:p>
          <a:p>
            <a:r>
              <a:rPr lang="ru-RU" dirty="0"/>
              <a:t>и явлений, статистического материала.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A6DAA1-DD0D-476E-A6E8-54051A783F3F}"/>
              </a:ext>
            </a:extLst>
          </p:cNvPr>
          <p:cNvSpPr/>
          <p:nvPr/>
        </p:nvSpPr>
        <p:spPr>
          <a:xfrm>
            <a:off x="502920" y="5410818"/>
            <a:ext cx="7872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Школьники, в процессе изучения географии, </a:t>
            </a:r>
            <a:endParaRPr lang="en-US" dirty="0"/>
          </a:p>
          <a:p>
            <a:r>
              <a:rPr lang="ru-RU" dirty="0"/>
              <a:t>обращаются к огромному количеству баз данных, а в процессе подготовки к ЕГЭ и ГИА – к контрольно-измерительным материалам, которые выполнены в тестовой форме.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5C0535-B1F9-4E0B-83FC-2BB285B6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47" y="2255783"/>
            <a:ext cx="3970553" cy="3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D792B6-37DF-43D7-92BA-DD529F79A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88" y="2865501"/>
            <a:ext cx="7097776" cy="39924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7E3406-775F-4CE7-B837-74E54C492737}"/>
              </a:ext>
            </a:extLst>
          </p:cNvPr>
          <p:cNvSpPr/>
          <p:nvPr/>
        </p:nvSpPr>
        <p:spPr>
          <a:xfrm>
            <a:off x="384048" y="1521030"/>
            <a:ext cx="7379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Применение ЭОР создаёт дополнительные возможности для расширения </a:t>
            </a:r>
            <a:r>
              <a:rPr lang="ru-RU" sz="1600" b="1" dirty="0">
                <a:solidFill>
                  <a:srgbClr val="FF0000"/>
                </a:solidFill>
              </a:rPr>
              <a:t>информационной поддержки урока</a:t>
            </a:r>
            <a:r>
              <a:rPr lang="ru-RU" sz="1600" dirty="0"/>
              <a:t> и создания необходимой степени </a:t>
            </a:r>
            <a:r>
              <a:rPr lang="ru-RU" sz="1600" b="1" dirty="0">
                <a:solidFill>
                  <a:srgbClr val="FF0000"/>
                </a:solidFill>
              </a:rPr>
              <a:t>наглядности</a:t>
            </a:r>
            <a:r>
              <a:rPr lang="ru-RU" sz="1600" dirty="0"/>
              <a:t>: видео, слайд-шоу, интерактивные карты, динамические модели географических процессов.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 использовании ЭОР возникают дополнительные возможности для реализации </a:t>
            </a:r>
            <a:r>
              <a:rPr lang="ru-RU" sz="1600" b="1" dirty="0">
                <a:solidFill>
                  <a:srgbClr val="FF0000"/>
                </a:solidFill>
              </a:rPr>
              <a:t>дифференцированного подхода к обучающимся</a:t>
            </a:r>
            <a:r>
              <a:rPr lang="ru-RU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ACDAEA-CA24-48B1-9E3E-C21EB5608719}"/>
              </a:ext>
            </a:extLst>
          </p:cNvPr>
          <p:cNvSpPr/>
          <p:nvPr/>
        </p:nvSpPr>
        <p:spPr>
          <a:xfrm>
            <a:off x="0" y="177076"/>
            <a:ext cx="831189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2400" dirty="0"/>
              <a:t>В контексте изучения школьной географии применение ЭОР в учебном процессе имеет ряд положительных особенностей.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A89E77-A63C-4FA3-92B6-F588637A7FA5}"/>
              </a:ext>
            </a:extLst>
          </p:cNvPr>
          <p:cNvSpPr/>
          <p:nvPr/>
        </p:nvSpPr>
        <p:spPr>
          <a:xfrm>
            <a:off x="310896" y="340433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Существенное значение имеет применение ЭОР для организации </a:t>
            </a:r>
            <a:r>
              <a:rPr lang="ru-RU" sz="1600" b="1" dirty="0">
                <a:solidFill>
                  <a:srgbClr val="FF0000"/>
                </a:solidFill>
              </a:rPr>
              <a:t>самостоятельной познавательной деятельности учащихся</a:t>
            </a:r>
            <a:r>
              <a:rPr lang="ru-RU" sz="1600" dirty="0"/>
              <a:t>, для создания «собственных» продуктов учебной деятельности (конспектов, рефератов, проектов и т.п.); для отработки умений и навыков, подготовки выступлений и презентаций, подготовки к конкурсам, олимпиадам, интеллектуальным турнирам, проведения тестирования как формы контроля и самоконтроля. </a:t>
            </a:r>
          </a:p>
        </p:txBody>
      </p:sp>
    </p:spTree>
    <p:extLst>
      <p:ext uri="{BB962C8B-B14F-4D97-AF65-F5344CB8AC3E}">
        <p14:creationId xmlns:p14="http://schemas.microsoft.com/office/powerpoint/2010/main" val="234831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929476-3CDC-4613-B2E5-8F189D1EB309}"/>
              </a:ext>
            </a:extLst>
          </p:cNvPr>
          <p:cNvSpPr/>
          <p:nvPr/>
        </p:nvSpPr>
        <p:spPr>
          <a:xfrm>
            <a:off x="466344" y="728260"/>
            <a:ext cx="459028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это интересно, современно и перспективно;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повышает  качество обучения, углубляет межпредметные связи;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позволяет проводить различные исследования и эксперименты, которые невозможны на обычном уроке;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можно выполнять  индивидуальные  и групповые проектные работы 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это  новое представление информации (интерактивные карты);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ЭОР можно применять на всех этапах урока;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CA7C7E-DCB5-4C01-A669-EC878ECB2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2" y="4023361"/>
            <a:ext cx="4077804" cy="283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E199DB-3D93-4BBD-AB3C-B2D424A01E53}"/>
              </a:ext>
            </a:extLst>
          </p:cNvPr>
          <p:cNvSpPr txBox="1"/>
          <p:nvPr/>
        </p:nvSpPr>
        <p:spPr>
          <a:xfrm>
            <a:off x="5560277" y="859536"/>
            <a:ext cx="2925801" cy="28623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ПЛЮСЫ</a:t>
            </a:r>
          </a:p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ЦОР и </a:t>
            </a:r>
          </a:p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ЭОР</a:t>
            </a:r>
          </a:p>
        </p:txBody>
      </p:sp>
    </p:spTree>
    <p:extLst>
      <p:ext uri="{BB962C8B-B14F-4D97-AF65-F5344CB8AC3E}">
        <p14:creationId xmlns:p14="http://schemas.microsoft.com/office/powerpoint/2010/main" val="98487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929476-3CDC-4613-B2E5-8F189D1EB309}"/>
              </a:ext>
            </a:extLst>
          </p:cNvPr>
          <p:cNvSpPr/>
          <p:nvPr/>
        </p:nvSpPr>
        <p:spPr>
          <a:xfrm>
            <a:off x="274320" y="0"/>
            <a:ext cx="478231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7"/>
            </a:pPr>
            <a:r>
              <a:rPr lang="ru-RU" sz="2000" dirty="0"/>
              <a:t>у детей появляется опыт самостоятельной  работы с информационными ресурсами;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7"/>
            </a:pPr>
            <a:r>
              <a:rPr lang="ru-RU" sz="2000" dirty="0"/>
              <a:t>с использование ЭОР также можно проводить уроки-практикумы, уроки-дискуссии на основе проблемных ситуаций и т.д. 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7"/>
            </a:pPr>
            <a:r>
              <a:rPr lang="ru-RU" sz="2000" dirty="0"/>
              <a:t>появляется реальная возможность организации полноценного семинара, где  помимо подготовки учащегося по информационным источникам  еще и устный доклад с иллюстрациями и презентациями;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7"/>
            </a:pPr>
            <a:r>
              <a:rPr lang="ru-RU" sz="2000" dirty="0"/>
              <a:t>для ученика — это  возможность — заглянуть в любую  точку земного шара, поработать с картой и тут же проверить свои знания;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7"/>
            </a:pPr>
            <a:r>
              <a:rPr lang="ru-RU" sz="2000" dirty="0"/>
              <a:t>для учителя — это увеличение эффективности работы, сокращение времени на подготовку и объяснение материала.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CA7C7E-DCB5-4C01-A669-EC878ECB2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2" y="4023361"/>
            <a:ext cx="4077804" cy="2834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1D2FA-CDA3-4058-A045-4345829F4182}"/>
              </a:ext>
            </a:extLst>
          </p:cNvPr>
          <p:cNvSpPr txBox="1"/>
          <p:nvPr/>
        </p:nvSpPr>
        <p:spPr>
          <a:xfrm>
            <a:off x="5560277" y="859536"/>
            <a:ext cx="2925801" cy="28623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ПЛЮСЫ</a:t>
            </a:r>
          </a:p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ЦОР и </a:t>
            </a:r>
          </a:p>
          <a:p>
            <a:pPr algn="ctr"/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ЭОР</a:t>
            </a:r>
          </a:p>
        </p:txBody>
      </p:sp>
    </p:spTree>
    <p:extLst>
      <p:ext uri="{BB962C8B-B14F-4D97-AF65-F5344CB8AC3E}">
        <p14:creationId xmlns:p14="http://schemas.microsoft.com/office/powerpoint/2010/main" val="3145429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237245-A0B7-4323-A92A-2B61928567D8}"/>
              </a:ext>
            </a:extLst>
          </p:cNvPr>
          <p:cNvSpPr/>
          <p:nvPr/>
        </p:nvSpPr>
        <p:spPr>
          <a:xfrm>
            <a:off x="265176" y="1431160"/>
            <a:ext cx="8613648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b="1" dirty="0">
                <a:solidFill>
                  <a:srgbClr val="FF0000"/>
                </a:solidFill>
              </a:rPr>
              <a:t>информативность</a:t>
            </a:r>
            <a:r>
              <a:rPr lang="ru-RU" dirty="0"/>
              <a:t> (соответствие содержанию программы, учебно-тематическому планированию, содержанию используемого учениками учебника; наличие на диске дополнительного материала в объеме, необходимом и достаточном для решения поставленных учителем учебных целей и задач и т.д.);</a:t>
            </a:r>
          </a:p>
          <a:p>
            <a:r>
              <a:rPr lang="ru-RU" dirty="0"/>
              <a:t>•	</a:t>
            </a:r>
            <a:r>
              <a:rPr lang="ru-RU" b="1" dirty="0">
                <a:solidFill>
                  <a:srgbClr val="FF0000"/>
                </a:solidFill>
              </a:rPr>
              <a:t>интерактивность</a:t>
            </a:r>
            <a:r>
              <a:rPr lang="ru-RU" dirty="0"/>
              <a:t> (возможность организации обратной связи, разнообразных контактов: учитель-ученик, ученик-ученик, учитель – группа учеников, группа учеников – группа учеников, ученик – группа учеников);</a:t>
            </a:r>
          </a:p>
          <a:p>
            <a:r>
              <a:rPr lang="ru-RU" dirty="0"/>
              <a:t>•	</a:t>
            </a:r>
            <a:r>
              <a:rPr lang="ru-RU" b="1" dirty="0">
                <a:solidFill>
                  <a:srgbClr val="FF0000"/>
                </a:solidFill>
              </a:rPr>
              <a:t>удобство использования</a:t>
            </a:r>
            <a:r>
              <a:rPr lang="ru-RU" dirty="0"/>
              <a:t> (удобный и понятный учителю и ученику интерфейс, меню, ссылки, переходы по разделам, навигатор);</a:t>
            </a:r>
          </a:p>
          <a:p>
            <a:r>
              <a:rPr lang="ru-RU" dirty="0"/>
              <a:t>•	</a:t>
            </a:r>
            <a:r>
              <a:rPr lang="ru-RU" b="1" dirty="0">
                <a:solidFill>
                  <a:srgbClr val="FF0000"/>
                </a:solidFill>
              </a:rPr>
              <a:t>оформление</a:t>
            </a:r>
            <a:r>
              <a:rPr lang="ru-RU" dirty="0"/>
              <a:t> (общая эстетика, удобство и зрительная легкость восприятия).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844780-41F6-4B6F-AEC6-A83A2D2A6142}"/>
              </a:ext>
            </a:extLst>
          </p:cNvPr>
          <p:cNvSpPr/>
          <p:nvPr/>
        </p:nvSpPr>
        <p:spPr>
          <a:xfrm>
            <a:off x="603504" y="230831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 выборе ЭОР, прежде всего, необходимо обратить внимание на такие его характеристики, как: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492E60-5710-46AE-A4C7-63C611223B4E}"/>
              </a:ext>
            </a:extLst>
          </p:cNvPr>
          <p:cNvSpPr/>
          <p:nvPr/>
        </p:nvSpPr>
        <p:spPr>
          <a:xfrm>
            <a:off x="603504" y="4957370"/>
            <a:ext cx="7004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этом случае предлагаемые электронные ресурсы, учебные пособия, обучающие программы смогут существенно поднять планку качества географического  образования, усилив его практическую значимость и учебную привлекательность как для ученика, так и для преподавателя на уроках и во внеурочное время. </a:t>
            </a:r>
          </a:p>
        </p:txBody>
      </p:sp>
    </p:spTree>
    <p:extLst>
      <p:ext uri="{BB962C8B-B14F-4D97-AF65-F5344CB8AC3E}">
        <p14:creationId xmlns:p14="http://schemas.microsoft.com/office/powerpoint/2010/main" val="3137928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AFDCA5-84D7-4358-A6CE-CF5CA9EAB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3136" y="4971333"/>
            <a:ext cx="2340864" cy="1886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D89EE-DD0F-409F-BBC8-886B15F4743D}"/>
              </a:ext>
            </a:extLst>
          </p:cNvPr>
          <p:cNvSpPr txBox="1"/>
          <p:nvPr/>
        </p:nvSpPr>
        <p:spPr>
          <a:xfrm>
            <a:off x="1344168" y="493776"/>
            <a:ext cx="77998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ЗАКЛЮЧЕНИЕ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A2F739-3B3A-4DE0-838F-3C07C52EC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96" y="26587"/>
            <a:ext cx="1756910" cy="175691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A0B0F1-858D-4E4B-9D0D-139E33E3E382}"/>
              </a:ext>
            </a:extLst>
          </p:cNvPr>
          <p:cNvSpPr/>
          <p:nvPr/>
        </p:nvSpPr>
        <p:spPr>
          <a:xfrm>
            <a:off x="219456" y="1105983"/>
            <a:ext cx="6455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Использование цифровых образовательных ресурсов 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FB591B-24FC-4004-BB27-6444DD9CFC67}"/>
              </a:ext>
            </a:extLst>
          </p:cNvPr>
          <p:cNvSpPr/>
          <p:nvPr/>
        </p:nvSpPr>
        <p:spPr>
          <a:xfrm>
            <a:off x="466344" y="1545740"/>
            <a:ext cx="73883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расширяет возможности предъявления учебной информации</a:t>
            </a:r>
            <a:r>
              <a:rPr lang="ru-RU" dirty="0"/>
              <a:t>, применение цвета, графики, звука, всех современных средств видеотехники позволяет воссоздавать реальную обстановку деятельности;</a:t>
            </a:r>
          </a:p>
          <a:p>
            <a:r>
              <a:rPr lang="ru-RU" dirty="0"/>
              <a:t>•	компьютер позволяет существенно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повысить мотивацию </a:t>
            </a:r>
            <a:r>
              <a:rPr lang="ru-RU" dirty="0"/>
              <a:t>учащихся к обучению;</a:t>
            </a:r>
          </a:p>
          <a:p>
            <a:r>
              <a:rPr lang="ru-RU" dirty="0"/>
              <a:t>•	ЦОР вовлекают  учащихся в учебный процесс, способствуя наиболее широкому раскрытию их способностей,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активизации умственной деятельности</a:t>
            </a:r>
            <a:r>
              <a:rPr lang="ru-RU" dirty="0"/>
              <a:t>;</a:t>
            </a:r>
          </a:p>
          <a:p>
            <a:r>
              <a:rPr lang="ru-RU" dirty="0"/>
              <a:t>•	использование ЦОР в учебном процессе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увеличивает возможности постановки учебных задач </a:t>
            </a:r>
            <a:r>
              <a:rPr lang="ru-RU" dirty="0"/>
              <a:t>и управления процессом их решения. Компьютеры позволяют строить и анализировать модели различных предметов, ситуаций, явлений;</a:t>
            </a:r>
          </a:p>
          <a:p>
            <a:r>
              <a:rPr lang="ru-RU" dirty="0"/>
              <a:t>•	качественно изменять контроль деятельности </a:t>
            </a:r>
          </a:p>
          <a:p>
            <a:r>
              <a:rPr lang="ru-RU" dirty="0"/>
              <a:t>учащихся, обеспечивая при этом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гибкость управления </a:t>
            </a: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учебным процессом</a:t>
            </a:r>
            <a:r>
              <a:rPr lang="ru-RU" dirty="0"/>
              <a:t>;</a:t>
            </a:r>
          </a:p>
          <a:p>
            <a:r>
              <a:rPr lang="ru-RU" dirty="0"/>
              <a:t>•	компьютер способствует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формированию   рефлексии  </a:t>
            </a:r>
            <a:r>
              <a:rPr lang="ru-RU" dirty="0"/>
              <a:t>у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2248600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AFDEFB-ED4D-44A1-98D6-4BC3B2DC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3063240"/>
            <a:ext cx="6086860" cy="40599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46E739-A8FA-487B-AE87-D1C3ED64AC36}"/>
              </a:ext>
            </a:extLst>
          </p:cNvPr>
          <p:cNvSpPr/>
          <p:nvPr/>
        </p:nvSpPr>
        <p:spPr>
          <a:xfrm>
            <a:off x="237744" y="128016"/>
            <a:ext cx="66476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Умелое применение разнообразных возможностей  ЭОР и ЦОР  в обучении, ведет к овладению учителем новыми способами передачи знаний, что соответствует качественно новому содержанию обучения и развитию обучающихся. Что  позволяет с наибольшим интересом учиться, находить источники информации, а также воспитывает самостоятельность и ответственность при получении новых знаний, развивает дисциплину интеллектуальной деятельности, выходя на высокие формы сотрудничества. </a:t>
            </a:r>
          </a:p>
        </p:txBody>
      </p:sp>
    </p:spTree>
    <p:extLst>
      <p:ext uri="{BB962C8B-B14F-4D97-AF65-F5344CB8AC3E}">
        <p14:creationId xmlns:p14="http://schemas.microsoft.com/office/powerpoint/2010/main" val="264891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9FD7EA-D706-4AB5-96FE-75B0E9ADE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48" y="4245353"/>
            <a:ext cx="3968496" cy="2645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7A950-F09E-4E3A-8D8F-76BFE258B403}"/>
              </a:ext>
            </a:extLst>
          </p:cNvPr>
          <p:cNvSpPr txBox="1"/>
          <p:nvPr/>
        </p:nvSpPr>
        <p:spPr>
          <a:xfrm>
            <a:off x="1344168" y="493776"/>
            <a:ext cx="77998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АКТУАЛЬНОСТЬ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0F6F2F-B9B6-4C6F-BA44-CD6A92CF5BEA}"/>
              </a:ext>
            </a:extLst>
          </p:cNvPr>
          <p:cNvSpPr/>
          <p:nvPr/>
        </p:nvSpPr>
        <p:spPr>
          <a:xfrm>
            <a:off x="356616" y="1312039"/>
            <a:ext cx="6976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современном мире актуальным для школы является комплекс задач, связанных с </a:t>
            </a:r>
            <a:r>
              <a:rPr lang="ru-RU" b="1" dirty="0">
                <a:solidFill>
                  <a:srgbClr val="FF0000"/>
                </a:solidFill>
              </a:rPr>
              <a:t>формированием информационной культуры обучающихся</a:t>
            </a:r>
            <a:r>
              <a:rPr lang="ru-RU" dirty="0"/>
              <a:t>, которым предстоит социализироваться в обществе с развитой сетевой коммуникационной инфраструктурой, обеспечивающей быстрый доступ к информации, ее получение и использование.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CFE747-FEC8-4030-8460-C1A77ADEB381}"/>
              </a:ext>
            </a:extLst>
          </p:cNvPr>
          <p:cNvSpPr/>
          <p:nvPr/>
        </p:nvSpPr>
        <p:spPr>
          <a:xfrm>
            <a:off x="1019556" y="3246120"/>
            <a:ext cx="6976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Сегодня невозможно представить работу учителя географии без использования </a:t>
            </a:r>
            <a:r>
              <a:rPr lang="ru-RU" dirty="0">
                <a:highlight>
                  <a:srgbClr val="FFFF00"/>
                </a:highlight>
              </a:rPr>
              <a:t>цифровых образовательных ресурсов</a:t>
            </a:r>
            <a:r>
              <a:rPr lang="ru-RU" dirty="0"/>
              <a:t>, </a:t>
            </a:r>
            <a:r>
              <a:rPr lang="ru-RU" dirty="0">
                <a:highlight>
                  <a:srgbClr val="FFFF00"/>
                </a:highlight>
              </a:rPr>
              <a:t>позволяющих</a:t>
            </a:r>
            <a:r>
              <a:rPr lang="ru-RU" dirty="0"/>
              <a:t> с помощью компьютера, различных информационных программ </a:t>
            </a:r>
            <a:r>
              <a:rPr lang="ru-RU" dirty="0">
                <a:highlight>
                  <a:srgbClr val="FFFF00"/>
                </a:highlight>
              </a:rPr>
              <a:t>строить уроки, проводить внеклассные и внеурочные мероприятия</a:t>
            </a:r>
            <a:r>
              <a:rPr lang="ru-RU" dirty="0"/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3B1C00-BC46-4FFA-B4CF-65F2A37CB295}"/>
              </a:ext>
            </a:extLst>
          </p:cNvPr>
          <p:cNvSpPr/>
          <p:nvPr/>
        </p:nvSpPr>
        <p:spPr>
          <a:xfrm>
            <a:off x="457200" y="4823116"/>
            <a:ext cx="4754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ЦОР помогают решать задачи повышения доступности, качества образования и индивидуализации обучения. Использование ЦОР значительно </a:t>
            </a:r>
            <a:r>
              <a:rPr lang="ru-RU" dirty="0">
                <a:solidFill>
                  <a:srgbClr val="FF0000"/>
                </a:solidFill>
              </a:rPr>
              <a:t>облегчает работу учителя </a:t>
            </a:r>
            <a:r>
              <a:rPr lang="ru-RU" dirty="0"/>
              <a:t>и </a:t>
            </a:r>
            <a:r>
              <a:rPr lang="ru-RU" dirty="0">
                <a:solidFill>
                  <a:srgbClr val="FF0000"/>
                </a:solidFill>
              </a:rPr>
              <a:t>увеличивает  интерес ученика к географии</a:t>
            </a:r>
            <a:r>
              <a:rPr lang="ru-RU" dirty="0"/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8A3C62-A6E0-43EC-886E-8ABA16D92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96" y="26587"/>
            <a:ext cx="1756910" cy="175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3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18AD95-1147-4D19-85E8-9CF11904744C}"/>
              </a:ext>
            </a:extLst>
          </p:cNvPr>
          <p:cNvSpPr txBox="1"/>
          <p:nvPr/>
        </p:nvSpPr>
        <p:spPr>
          <a:xfrm>
            <a:off x="1344168" y="493776"/>
            <a:ext cx="77998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СПИСОК ЛИТЕРАТУРЫ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95754A-D732-4682-8E63-D2573FFC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96" y="26587"/>
            <a:ext cx="1756910" cy="17569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68EF68-2083-4A65-B0A9-9C6284387071}"/>
              </a:ext>
            </a:extLst>
          </p:cNvPr>
          <p:cNvSpPr/>
          <p:nvPr/>
        </p:nvSpPr>
        <p:spPr>
          <a:xfrm>
            <a:off x="713232" y="1783497"/>
            <a:ext cx="64660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1.Долгорукова С.В., Елисеева Л.И., </a:t>
            </a:r>
            <a:r>
              <a:rPr lang="ru-RU" sz="1600" dirty="0" err="1"/>
              <a:t>Кугут</a:t>
            </a:r>
            <a:r>
              <a:rPr lang="ru-RU" sz="1600" dirty="0"/>
              <a:t> И.А., Федорова О.П. Уроки географии с использованием информационных технологий 6-9 классы. М.: Глобус, 2010. </a:t>
            </a:r>
          </a:p>
          <a:p>
            <a:r>
              <a:rPr lang="ru-RU" sz="1600" dirty="0"/>
              <a:t>2.Заяц Д.В. </a:t>
            </a:r>
            <a:r>
              <a:rPr lang="ru-RU" sz="1600" dirty="0" err="1"/>
              <a:t>Интерент</a:t>
            </a:r>
            <a:r>
              <a:rPr lang="ru-RU" sz="1600" dirty="0"/>
              <a:t>- ресурсы на уроках географии. М.: Педагогический университет «Первое сентября», 2008г.</a:t>
            </a:r>
          </a:p>
          <a:p>
            <a:r>
              <a:rPr lang="ru-RU" sz="1600" dirty="0"/>
              <a:t>3.Кузнецова Т.С., </a:t>
            </a:r>
            <a:r>
              <a:rPr lang="ru-RU" sz="1600" dirty="0" err="1"/>
              <a:t>Криницына</a:t>
            </a:r>
            <a:r>
              <a:rPr lang="ru-RU" sz="1600" dirty="0"/>
              <a:t> Е.А., </a:t>
            </a:r>
            <a:r>
              <a:rPr lang="ru-RU" sz="1600" dirty="0" err="1"/>
              <a:t>Ромахина</a:t>
            </a:r>
            <a:r>
              <a:rPr lang="ru-RU" sz="1600" dirty="0"/>
              <a:t> Е.Г. Использование информационных ресурсов на уроках географии и экономики. СПб, 2008.</a:t>
            </a:r>
          </a:p>
          <a:p>
            <a:r>
              <a:rPr lang="ru-RU" sz="1600" dirty="0"/>
              <a:t>4.Методики применения цифровых образовательных ресурсов в информационно – телекоммуникационном сопровождении региональной системы образования //http://edu.of.ru/attach/17/5890.doc</a:t>
            </a:r>
          </a:p>
          <a:p>
            <a:r>
              <a:rPr lang="ru-RU" sz="1600" dirty="0"/>
              <a:t>5.Образовательные программы. География.  http://obr.1c.ru/catalog.jsp?top=7</a:t>
            </a:r>
          </a:p>
          <a:p>
            <a:r>
              <a:rPr lang="ru-RU" sz="1600" dirty="0"/>
              <a:t>6.Яковлев А.И. Информационно - коммуникационные технологии в образовании /http://emag.iis.ru/arc/infosoc/emag.nsf/BPA/bce6d4452de1cad0c3256c4d005253d0</a:t>
            </a:r>
          </a:p>
        </p:txBody>
      </p:sp>
    </p:spTree>
    <p:extLst>
      <p:ext uri="{BB962C8B-B14F-4D97-AF65-F5344CB8AC3E}">
        <p14:creationId xmlns:p14="http://schemas.microsoft.com/office/powerpoint/2010/main" val="329243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DA686E-47F4-4FEA-B41D-7345044F250A}"/>
              </a:ext>
            </a:extLst>
          </p:cNvPr>
          <p:cNvSpPr txBox="1"/>
          <p:nvPr/>
        </p:nvSpPr>
        <p:spPr>
          <a:xfrm>
            <a:off x="1344168" y="493776"/>
            <a:ext cx="77998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ЦЕЛЬ И ЗАДАЧИ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A7FD8-80D2-4F48-9DA4-304EDBF6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96" y="26587"/>
            <a:ext cx="1756910" cy="175691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8D7C3C-7F7A-4790-A45F-167E23B7D18E}"/>
              </a:ext>
            </a:extLst>
          </p:cNvPr>
          <p:cNvSpPr/>
          <p:nvPr/>
        </p:nvSpPr>
        <p:spPr>
          <a:xfrm>
            <a:off x="210312" y="1146691"/>
            <a:ext cx="7333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В утвержденном Министерством образования и науки РФ федеральном компоненте Стандарта среднего (полного) образования, одним из важнейших способов учебной деятельности признается информационно-коммуникативная деятельность.  «</a:t>
            </a:r>
            <a:r>
              <a:rPr lang="ru-RU" sz="1600" i="1" dirty="0">
                <a:solidFill>
                  <a:srgbClr val="FF0000"/>
                </a:solidFill>
              </a:rPr>
              <a:t>Использование мультимедийных ресурсов и компьютерных технологий для обработки, передачи, систематизации информации, создания баз данных, презентации результатов познавательной и практической деятельности</a:t>
            </a:r>
            <a:r>
              <a:rPr lang="ru-RU" sz="1600" i="1" dirty="0"/>
              <a:t>» закрепляются как ОБЩИЕ учебные умения и навыки, напрямую относящиеся, таким образом, и к ЛЮБОМУ школьному предмету.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6E05BF-BF6B-4DC0-B551-897C380904B3}"/>
              </a:ext>
            </a:extLst>
          </p:cNvPr>
          <p:cNvSpPr/>
          <p:nvPr/>
        </p:nvSpPr>
        <p:spPr>
          <a:xfrm>
            <a:off x="429768" y="3692092"/>
            <a:ext cx="7536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Поэтому основная </a:t>
            </a:r>
            <a:r>
              <a:rPr lang="ru-RU" dirty="0">
                <a:highlight>
                  <a:srgbClr val="FFFF00"/>
                </a:highlight>
              </a:rPr>
              <a:t>ЦЕЛЬ</a:t>
            </a:r>
            <a:r>
              <a:rPr lang="ru-RU" dirty="0"/>
              <a:t> данной работы: отобразить сущность повышения качества образования учащихся посредством использования цифровых образовательных ресурсов.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6A4D32-28D5-4BCA-9345-C9AB20EAB06E}"/>
              </a:ext>
            </a:extLst>
          </p:cNvPr>
          <p:cNvSpPr/>
          <p:nvPr/>
        </p:nvSpPr>
        <p:spPr>
          <a:xfrm>
            <a:off x="586359" y="4695646"/>
            <a:ext cx="7223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Чтобы приблизиться к поставленной цели преподаватель должен решить следующие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ЗАДАЧИ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/>
              <a:t>1.Применение электронных пособий на всех этапах урока.</a:t>
            </a:r>
          </a:p>
          <a:p>
            <a:r>
              <a:rPr lang="ru-RU" dirty="0"/>
              <a:t>2.Использование электронных пособий при проведении текущего контроля знаний, в самостоятельной работе учащихся.</a:t>
            </a:r>
          </a:p>
          <a:p>
            <a:r>
              <a:rPr lang="ru-RU" dirty="0"/>
              <a:t>3. Повышение учебной мотивации обучающихся.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134436-7527-4A3B-B27E-E9BCF6C0D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77" y="2102177"/>
            <a:ext cx="2402928" cy="24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84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78F682-25AC-44FE-B98B-0A4838D3D475}"/>
              </a:ext>
            </a:extLst>
          </p:cNvPr>
          <p:cNvSpPr/>
          <p:nvPr/>
        </p:nvSpPr>
        <p:spPr>
          <a:xfrm>
            <a:off x="0" y="2681870"/>
            <a:ext cx="91440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Качественные характеристики, выгодно отличающие ЦОР от других средств обучения,  по существу,  две: </a:t>
            </a:r>
            <a:r>
              <a:rPr lang="ru-RU" b="1" dirty="0">
                <a:solidFill>
                  <a:srgbClr val="002060"/>
                </a:solidFill>
              </a:rPr>
              <a:t>МУЛЬТИМЕДИЙНОСТЬ</a:t>
            </a:r>
            <a:r>
              <a:rPr lang="ru-RU" dirty="0"/>
              <a:t> и </a:t>
            </a:r>
            <a:r>
              <a:rPr lang="ru-RU" b="1" dirty="0">
                <a:solidFill>
                  <a:srgbClr val="FF0000"/>
                </a:solidFill>
              </a:rPr>
              <a:t>ИНТЕРАКТИВНОСТЬ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BD945B-A0DA-4A5E-80A3-B699D7694E30}"/>
              </a:ext>
            </a:extLst>
          </p:cNvPr>
          <p:cNvSpPr/>
          <p:nvPr/>
        </p:nvSpPr>
        <p:spPr>
          <a:xfrm>
            <a:off x="566928" y="125998"/>
            <a:ext cx="8257032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Под цифровыми образовательными ресурсами (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ЦОР</a:t>
            </a:r>
            <a:r>
              <a:rPr lang="ru-RU" dirty="0"/>
              <a:t>) понимают – совокупность средств программного, информационного, технического, цифрового и организационного обеспечения, электронных изданий, размещаемых на машиночитаемых носителях или в сети интернет.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99414E-E8B1-48EA-9D71-04B7E599D859}"/>
              </a:ext>
            </a:extLst>
          </p:cNvPr>
          <p:cNvSpPr/>
          <p:nvPr/>
        </p:nvSpPr>
        <p:spPr>
          <a:xfrm>
            <a:off x="484632" y="1380741"/>
            <a:ext cx="6839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можно сказать, что ЦОР - это новое обобщающее понятие «цифровые учебные материалы», которое объединяет все электронные средства обучения, реализованные с помощью разнообразных программных средств.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7D88F4-F836-45E4-A4F0-582AA78EEF5A}"/>
              </a:ext>
            </a:extLst>
          </p:cNvPr>
          <p:cNvSpPr/>
          <p:nvPr/>
        </p:nvSpPr>
        <p:spPr>
          <a:xfrm>
            <a:off x="146305" y="3584664"/>
            <a:ext cx="3108965" cy="30469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Информация, продублированная через различные сенсорные пути, через текст, видео, графику и звук, усваивается лучше и сохраняется гораздо дольше. </a:t>
            </a:r>
          </a:p>
          <a:p>
            <a:r>
              <a:rPr lang="ru-RU" sz="1600" dirty="0"/>
              <a:t>Все это, а также множество других факторов необходимо учитывать при разработке </a:t>
            </a:r>
            <a:r>
              <a:rPr lang="ru-RU" sz="1600" dirty="0">
                <a:solidFill>
                  <a:srgbClr val="FFFF00"/>
                </a:solidFill>
              </a:rPr>
              <a:t>МУЛЬТИМЕДИЙНОГО</a:t>
            </a:r>
            <a:r>
              <a:rPr lang="ru-RU" sz="1600" dirty="0"/>
              <a:t> урока, желая добиться большей его эффективности.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91C76C-4B7E-40E5-A245-2C211CB2F3C3}"/>
              </a:ext>
            </a:extLst>
          </p:cNvPr>
          <p:cNvSpPr/>
          <p:nvPr/>
        </p:nvSpPr>
        <p:spPr>
          <a:xfrm>
            <a:off x="5650992" y="3584664"/>
            <a:ext cx="3346704" cy="30469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</a:rPr>
              <a:t>ИНТЕРАКТИВНОСТЬ</a:t>
            </a:r>
            <a:r>
              <a:rPr lang="ru-RU" sz="1600" dirty="0"/>
              <a:t> - возможность диалога, обратной связи. </a:t>
            </a:r>
          </a:p>
          <a:p>
            <a:r>
              <a:rPr lang="ru-RU" sz="1600" dirty="0"/>
              <a:t>Компьютер имеет возможность осуществлять обратную связь как с учителем, так и с учеником, являясь не просто партнером по «контакту», но и неисчерпаемым источником учебной информации, поток поступления которой, к тому же, можно легко регулировать.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88902-685E-4C69-BE3E-221CB6515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18" y="3402135"/>
            <a:ext cx="2919827" cy="16424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D51466-1538-4106-97B5-98C349551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77" y="5182359"/>
            <a:ext cx="2239308" cy="17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7CDDB-B349-4FEA-88D5-8D776FD8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5" y="2200616"/>
            <a:ext cx="6559826" cy="37719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CC37BB-0A1E-4752-BD29-25CF9D831505}"/>
              </a:ext>
            </a:extLst>
          </p:cNvPr>
          <p:cNvSpPr/>
          <p:nvPr/>
        </p:nvSpPr>
        <p:spPr>
          <a:xfrm>
            <a:off x="438912" y="257800"/>
            <a:ext cx="648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Выделяют три вида образовательных объектов: </a:t>
            </a:r>
            <a:r>
              <a:rPr lang="ru-RU" sz="2400" b="1" dirty="0">
                <a:solidFill>
                  <a:srgbClr val="FF0000"/>
                </a:solidFill>
              </a:rPr>
              <a:t>ИНФОРМАЦИЯ</a:t>
            </a:r>
            <a:r>
              <a:rPr lang="ru-RU" sz="2400" dirty="0"/>
              <a:t>, </a:t>
            </a:r>
            <a:r>
              <a:rPr lang="ru-RU" sz="2400" b="1" dirty="0">
                <a:solidFill>
                  <a:srgbClr val="FF0000"/>
                </a:solidFill>
              </a:rPr>
              <a:t>ПРАКТИКУМ</a:t>
            </a:r>
            <a:r>
              <a:rPr lang="ru-RU" sz="2400" dirty="0"/>
              <a:t>,  </a:t>
            </a:r>
            <a:r>
              <a:rPr lang="ru-RU" sz="2400" b="1" dirty="0">
                <a:solidFill>
                  <a:srgbClr val="FF0000"/>
                </a:solidFill>
              </a:rPr>
              <a:t>КОНТРОЛЬ</a:t>
            </a:r>
            <a:r>
              <a:rPr lang="ru-RU" sz="2400" dirty="0"/>
              <a:t> (или </a:t>
            </a:r>
            <a:r>
              <a:rPr lang="ru-RU" sz="2400" b="1" i="1" dirty="0">
                <a:solidFill>
                  <a:srgbClr val="FF0000"/>
                </a:solidFill>
              </a:rPr>
              <a:t>аттестация</a:t>
            </a:r>
            <a:r>
              <a:rPr lang="ru-RU" sz="2400" dirty="0"/>
              <a:t>).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429B49-FED3-4AF8-8687-F58728A5FF73}"/>
              </a:ext>
            </a:extLst>
          </p:cNvPr>
          <p:cNvSpPr/>
          <p:nvPr/>
        </p:nvSpPr>
        <p:spPr>
          <a:xfrm>
            <a:off x="438912" y="1406836"/>
            <a:ext cx="6885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Образовательное электронное издание/ресурс может быть посвящено только одному образовательному компоненту, или включать все три вида образовательных объектов.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157366-8CBD-40F1-9125-458D2777358E}"/>
              </a:ext>
            </a:extLst>
          </p:cNvPr>
          <p:cNvSpPr/>
          <p:nvPr/>
        </p:nvSpPr>
        <p:spPr>
          <a:xfrm>
            <a:off x="205740" y="5972516"/>
            <a:ext cx="87325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Таким образом, можно говорить о создании электронных образовательных ресурсов модульной архитектуры (ЭОР нового поколения). </a:t>
            </a:r>
          </a:p>
        </p:txBody>
      </p:sp>
    </p:spTree>
    <p:extLst>
      <p:ext uri="{BB962C8B-B14F-4D97-AF65-F5344CB8AC3E}">
        <p14:creationId xmlns:p14="http://schemas.microsoft.com/office/powerpoint/2010/main" val="170582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3C79FD-FB23-4D54-B41B-BB2FF5A98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1229447"/>
            <a:ext cx="2036067" cy="2772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806D0-26FD-4912-8580-8384267138B2}"/>
              </a:ext>
            </a:extLst>
          </p:cNvPr>
          <p:cNvSpPr txBox="1"/>
          <p:nvPr/>
        </p:nvSpPr>
        <p:spPr>
          <a:xfrm>
            <a:off x="1344168" y="493776"/>
            <a:ext cx="77998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КОМУ НУЖЕН ЦОР?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FB4AE9-F829-4CEC-A2F4-D68313DCE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96" y="26587"/>
            <a:ext cx="1756910" cy="175691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7BA5F3-B571-419E-BAA1-09B18DA116C9}"/>
              </a:ext>
            </a:extLst>
          </p:cNvPr>
          <p:cNvSpPr/>
          <p:nvPr/>
        </p:nvSpPr>
        <p:spPr>
          <a:xfrm>
            <a:off x="1413379" y="1673326"/>
            <a:ext cx="7278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облегчают понимание материала;</a:t>
            </a:r>
          </a:p>
          <a:p>
            <a:r>
              <a:rPr lang="ru-RU" dirty="0"/>
              <a:t>•	допускают адаптацию в соответствии с потребностями учащегося, уровнем его подготовки, интеллектуальными возможностями и амбициями;</a:t>
            </a:r>
          </a:p>
          <a:p>
            <a:r>
              <a:rPr lang="ru-RU" dirty="0"/>
              <a:t>•	предоставляют возможности для самопроверки;</a:t>
            </a:r>
          </a:p>
          <a:p>
            <a:r>
              <a:rPr lang="ru-RU" dirty="0"/>
              <a:t>•	дают возможность красиво и аккуратно оформить работу;</a:t>
            </a:r>
          </a:p>
          <a:p>
            <a:r>
              <a:rPr lang="ru-RU" dirty="0"/>
              <a:t>•	выполняют роль бесконечно терпеливого наставника.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6B7DE-C0A5-444B-B842-8AB159F531C0}"/>
              </a:ext>
            </a:extLst>
          </p:cNvPr>
          <p:cNvSpPr txBox="1"/>
          <p:nvPr/>
        </p:nvSpPr>
        <p:spPr>
          <a:xfrm>
            <a:off x="1413379" y="1211661"/>
            <a:ext cx="30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УЧЕНИКУ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86C2C-6739-4B2A-978C-F23548C18DAE}"/>
              </a:ext>
            </a:extLst>
          </p:cNvPr>
          <p:cNvSpPr txBox="1"/>
          <p:nvPr/>
        </p:nvSpPr>
        <p:spPr>
          <a:xfrm>
            <a:off x="402336" y="3837761"/>
            <a:ext cx="30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УЧИТЕЛЮ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D588CE3-8FC0-4BDA-A966-DBC6F14DBD56}"/>
              </a:ext>
            </a:extLst>
          </p:cNvPr>
          <p:cNvSpPr/>
          <p:nvPr/>
        </p:nvSpPr>
        <p:spPr>
          <a:xfrm>
            <a:off x="402336" y="4299426"/>
            <a:ext cx="7278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позволяют выносить на урок материал по собственному усмотрению, возможно, меньший по объему, но наиболее существенный по содержанию, оставляя для самостоятельной работы с ЦОР то, что оказалось вне рамок аудиторных занятий;</a:t>
            </a:r>
          </a:p>
          <a:p>
            <a:r>
              <a:rPr lang="ru-RU" dirty="0"/>
              <a:t>•	позволяют индивидуализировать работу с учащимися,</a:t>
            </a:r>
          </a:p>
          <a:p>
            <a:r>
              <a:rPr lang="ru-RU" dirty="0"/>
              <a:t>•	позволяют с помощью компьютера быстро и эффективно контролировать знания учащихся, задавать содержание и уровень сложности контрольного мероприятия.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8C817F-77BC-4126-B294-DAC236745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64" y="3928193"/>
            <a:ext cx="326898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07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6C232-A768-46E2-A2EF-9A95CE794692}"/>
              </a:ext>
            </a:extLst>
          </p:cNvPr>
          <p:cNvSpPr txBox="1"/>
          <p:nvPr/>
        </p:nvSpPr>
        <p:spPr>
          <a:xfrm>
            <a:off x="1344168" y="493776"/>
            <a:ext cx="77998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ЦОР НА УРОКАХ ГЕОГРАФИИ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661C99-E5BD-4A00-B46F-04E034B57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713" y="3758184"/>
            <a:ext cx="5023879" cy="338437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69AD43-4D3D-41AA-84F9-65AE8CE02D23}"/>
              </a:ext>
            </a:extLst>
          </p:cNvPr>
          <p:cNvSpPr/>
          <p:nvPr/>
        </p:nvSpPr>
        <p:spPr>
          <a:xfrm>
            <a:off x="338328" y="1207662"/>
            <a:ext cx="6944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географии заложены </a:t>
            </a:r>
            <a:r>
              <a:rPr lang="ru-RU" u="sng" dirty="0">
                <a:solidFill>
                  <a:srgbClr val="FF0000"/>
                </a:solidFill>
              </a:rPr>
              <a:t>огромные возможности для применения новых информационных технологий</a:t>
            </a:r>
            <a:r>
              <a:rPr lang="ru-RU" dirty="0"/>
              <a:t>. Выделяют несколько основных направлений использования цифровых технологий в преподавании географии: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A74B0C-1743-4711-8F9C-25E2301E0BBA}"/>
              </a:ext>
            </a:extLst>
          </p:cNvPr>
          <p:cNvSpPr/>
          <p:nvPr/>
        </p:nvSpPr>
        <p:spPr>
          <a:xfrm>
            <a:off x="338328" y="2369469"/>
            <a:ext cx="77175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демонстрация материалов, наглядных пособий и  интерактивных карт;</a:t>
            </a:r>
          </a:p>
          <a:p>
            <a:r>
              <a:rPr lang="ru-RU" dirty="0"/>
              <a:t>•	показ географических процессов;</a:t>
            </a:r>
          </a:p>
          <a:p>
            <a:r>
              <a:rPr lang="ru-RU" dirty="0"/>
              <a:t>•	геоинформационное обучение;</a:t>
            </a:r>
          </a:p>
          <a:p>
            <a:r>
              <a:rPr lang="ru-RU" dirty="0"/>
              <a:t>•	проверка знаний;</a:t>
            </a:r>
          </a:p>
          <a:p>
            <a:r>
              <a:rPr lang="ru-RU" dirty="0"/>
              <a:t>•	самостоятельная работа обучающихся.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56BFD0-68B8-4C54-B7FD-264630111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53" y="196554"/>
            <a:ext cx="2401824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7340A8-A85E-4E09-B412-3EDC8DA0BE95}"/>
              </a:ext>
            </a:extLst>
          </p:cNvPr>
          <p:cNvSpPr/>
          <p:nvPr/>
        </p:nvSpPr>
        <p:spPr>
          <a:xfrm>
            <a:off x="708660" y="5877368"/>
            <a:ext cx="6446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Российская электронная школа (</a:t>
            </a:r>
            <a:r>
              <a:rPr lang="ru-RU" dirty="0">
                <a:hlinkClick r:id="rId2"/>
              </a:rPr>
              <a:t>https://resh.edu.ru/</a:t>
            </a:r>
            <a:r>
              <a:rPr lang="ru-RU" dirty="0"/>
              <a:t> 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6742BD-9174-472D-BA85-837688570365}"/>
              </a:ext>
            </a:extLst>
          </p:cNvPr>
          <p:cNvSpPr/>
          <p:nvPr/>
        </p:nvSpPr>
        <p:spPr>
          <a:xfrm>
            <a:off x="374904" y="190006"/>
            <a:ext cx="8147304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Существуют специально разработанные и находящиеся в открытом доступе электронные образовательные ресурсы, которые могут и должны применяться учителем  географии. В настоящее время имеется большое количество цифровых и электронных образовательных ресурсов, в том числе образовательные платформы и видеоуроки.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2B5D0C-A1CA-4F9B-8EB9-4087C4FE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50" y="2286481"/>
            <a:ext cx="4791075" cy="17907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C73683-DC39-4370-9E58-BADCB5D3C43F}"/>
              </a:ext>
            </a:extLst>
          </p:cNvPr>
          <p:cNvSpPr/>
          <p:nvPr/>
        </p:nvSpPr>
        <p:spPr>
          <a:xfrm>
            <a:off x="4196906" y="2595053"/>
            <a:ext cx="4124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Единая коллекция цифровых образовательных ресурсов (ЕК) (</a:t>
            </a:r>
            <a:r>
              <a:rPr lang="ru-RU" u="sng" dirty="0">
                <a:hlinkClick r:id="rId4"/>
              </a:rPr>
              <a:t>http://school-collection.edu.ru</a:t>
            </a:r>
            <a:r>
              <a:rPr lang="ru-RU" dirty="0"/>
              <a:t>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5A601-4266-4122-8FEB-FD5726AD9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" y="4214685"/>
            <a:ext cx="6729984" cy="15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2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B6F4B2-0E59-402B-BA1D-C8E8AD00EF49}"/>
              </a:ext>
            </a:extLst>
          </p:cNvPr>
          <p:cNvSpPr/>
          <p:nvPr/>
        </p:nvSpPr>
        <p:spPr>
          <a:xfrm>
            <a:off x="676656" y="1374940"/>
            <a:ext cx="758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http://school-collection.edu.ru/catalog/res/000009dd-1000-4ddd-a8d6-400047fe0900/?fullView=1</a:t>
            </a:r>
            <a:r>
              <a:rPr lang="ru-RU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21699-4456-437C-AD87-6283248F4FF3}"/>
              </a:ext>
            </a:extLst>
          </p:cNvPr>
          <p:cNvSpPr txBox="1"/>
          <p:nvPr/>
        </p:nvSpPr>
        <p:spPr>
          <a:xfrm>
            <a:off x="1348276" y="155448"/>
            <a:ext cx="7795724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ЦОР по географии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26422-84E4-4BE7-95A8-AB01918FD46F}"/>
              </a:ext>
            </a:extLst>
          </p:cNvPr>
          <p:cNvSpPr txBox="1"/>
          <p:nvPr/>
        </p:nvSpPr>
        <p:spPr>
          <a:xfrm>
            <a:off x="676656" y="1081108"/>
            <a:ext cx="647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единой коллекции цифровых образовательных ресурсов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AF3436-B973-485C-86B4-97971C388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1" r="12799"/>
          <a:stretch/>
        </p:blipFill>
        <p:spPr>
          <a:xfrm>
            <a:off x="347472" y="2315103"/>
            <a:ext cx="6071616" cy="45904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53F74A-C517-4660-B719-7C4A2628FCB2}"/>
              </a:ext>
            </a:extLst>
          </p:cNvPr>
          <p:cNvSpPr/>
          <p:nvPr/>
        </p:nvSpPr>
        <p:spPr>
          <a:xfrm>
            <a:off x="3685032" y="2315103"/>
            <a:ext cx="54589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Интерактивная физическая карта полушарий.</a:t>
            </a:r>
          </a:p>
        </p:txBody>
      </p:sp>
    </p:spTree>
    <p:extLst>
      <p:ext uri="{BB962C8B-B14F-4D97-AF65-F5344CB8AC3E}">
        <p14:creationId xmlns:p14="http://schemas.microsoft.com/office/powerpoint/2010/main" val="290688636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121</TotalTime>
  <Words>1459</Words>
  <Application>Microsoft Office PowerPoint</Application>
  <PresentationFormat>Экран (4:3)</PresentationFormat>
  <Paragraphs>118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Аспект</vt:lpstr>
      <vt:lpstr>Использование цифровых образовательных ресурсов в преподавании географии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цифровых образовательных ресурсов в преподавании географии</dc:title>
  <dc:creator>StavRika</dc:creator>
  <cp:lastModifiedBy>StavRika</cp:lastModifiedBy>
  <cp:revision>19</cp:revision>
  <dcterms:created xsi:type="dcterms:W3CDTF">2023-11-07T16:54:45Z</dcterms:created>
  <dcterms:modified xsi:type="dcterms:W3CDTF">2023-11-07T21:31:17Z</dcterms:modified>
</cp:coreProperties>
</file>