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799" r:id="rId2"/>
    <p:sldMasterId id="2147483822" r:id="rId3"/>
    <p:sldMasterId id="2147483828" r:id="rId4"/>
    <p:sldMasterId id="2147483831" r:id="rId5"/>
  </p:sldMasterIdLst>
  <p:notesMasterIdLst>
    <p:notesMasterId r:id="rId27"/>
  </p:notesMasterIdLst>
  <p:sldIdLst>
    <p:sldId id="550" r:id="rId6"/>
    <p:sldId id="551" r:id="rId7"/>
    <p:sldId id="548" r:id="rId8"/>
    <p:sldId id="557" r:id="rId9"/>
    <p:sldId id="558" r:id="rId10"/>
    <p:sldId id="545" r:id="rId11"/>
    <p:sldId id="546" r:id="rId12"/>
    <p:sldId id="544" r:id="rId13"/>
    <p:sldId id="560" r:id="rId14"/>
    <p:sldId id="561" r:id="rId15"/>
    <p:sldId id="559" r:id="rId16"/>
    <p:sldId id="556" r:id="rId17"/>
    <p:sldId id="555" r:id="rId18"/>
    <p:sldId id="553" r:id="rId19"/>
    <p:sldId id="554" r:id="rId20"/>
    <p:sldId id="564" r:id="rId21"/>
    <p:sldId id="562" r:id="rId22"/>
    <p:sldId id="563" r:id="rId23"/>
    <p:sldId id="565" r:id="rId24"/>
    <p:sldId id="566" r:id="rId25"/>
    <p:sldId id="56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ivaldiD CL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99"/>
    <a:srgbClr val="FF3300"/>
    <a:srgbClr val="006600"/>
    <a:srgbClr val="008080"/>
    <a:srgbClr val="008000"/>
    <a:srgbClr val="00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>
        <p:scale>
          <a:sx n="66" d="100"/>
          <a:sy n="66" d="100"/>
        </p:scale>
        <p:origin x="-283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ranklin Gothic Book" pitchFamily="34" charset="0"/>
              </a:defRPr>
            </a:lvl1pPr>
          </a:lstStyle>
          <a:p>
            <a:fld id="{8358AA8B-891F-4059-944C-671B83FF8EED}" type="datetimeFigureOut">
              <a:rPr lang="ru-RU"/>
              <a:pPr/>
              <a:t>27.04.2018</a:t>
            </a:fld>
            <a:endParaRPr lang="ru-RU"/>
          </a:p>
        </p:txBody>
      </p:sp>
      <p:sp>
        <p:nvSpPr>
          <p:cNvPr id="76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76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ranklin Gothic Book" pitchFamily="34" charset="0"/>
              </a:defRPr>
            </a:lvl1pPr>
          </a:lstStyle>
          <a:p>
            <a:fld id="{495490DC-3985-4429-9EFF-0471C77A72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DB3B-07E6-40A9-AF6B-AA5E1DEB9D4E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4617-9563-48D9-BCEC-604C29569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6ECF-7873-4310-9930-C33E0DF94694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045E-0501-4637-A8AA-BA2E747A2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0C07-29FF-40B8-96DE-870B4AB820B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7752-3F91-45F1-9F31-6E303634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2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90112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0112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0112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0112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1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ECE3149-392B-4556-BAFB-10FE5DFCA179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9011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B36CF64-3F54-4323-AA82-516828985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33C76-0DD9-43E2-8770-77B9B026E4EF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563F-4C64-4DAE-8270-75E0F547B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6FBE4-5668-4501-8A87-7630C64690B9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3ED7E-A362-474B-AA91-DCC198313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84630-7BE7-45FE-BD4B-90A8FF3DA266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EC5D-A3B6-49D9-9A65-650B6F3D8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E508E-0EAF-4138-820B-0600F4EE00CA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99102-1E1C-47D5-92AE-C38B6FBCD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A0048-5F3B-4832-883C-EB62DCF9F3AF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3619-68C7-4CE3-AB74-9D67A8889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CD24C-339D-46F7-9174-97CDBEAA2A24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7677-C636-433E-AD82-1F4F05D65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D259A-E46B-4ED3-BA09-FDB8594653C0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3B600-BC7E-4348-AF8F-62190CD28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F16C-583A-40B3-AD9B-90ACDCE70F71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E619-26D4-4714-92F5-26747B81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1C0EB-7AF4-4BBA-8766-682F90EB7C05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6553A-6E40-4EFA-8BE9-471B113A6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08263-4996-4C12-B18C-8E768103FE94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588B-2692-4962-B5A8-FAD3B0F31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92318-05E5-4987-8445-90D898F5DC79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B103A-F66B-490F-A503-020ED1EB8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2832-F59E-4AE5-B7AF-D11ACF3C968F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3974-734C-48BC-B063-BE1C440C9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BF19-5F62-4A84-9F23-8398FA7DBF5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7542-D935-4110-8E46-AD434F60C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FD48-AD0D-445B-B0E0-9C2A483CF839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5F1D-99FB-44FF-ADD6-E70D972CF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EAE9-9163-4F39-898F-9E6BDA2B199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93F9-541A-467B-B803-3C81485A4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C408-5D6A-4BD2-984B-64EBAA551850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B4E4-844B-481D-A4B9-D6A072FD0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EC08-BB5F-4E21-9D97-8EF2E4125F0A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6CBA-F0F7-4FD6-8CC3-B5215E01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Прямоугольник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B471-8BF0-4308-BCE8-963B344469A6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CB15-52FE-435C-8AD9-79E31976B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4575-3537-4384-B6C6-0DB44377AF24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2FDC-8793-492E-883B-082F3D1D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8" name="Скругленный прямоугольник 7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 useBgFill="1">
        <p:nvSpPr>
          <p:cNvPr id="9" name="Скругленный прямоугольник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183C-7F38-4CBE-BC7A-05E531A7D60F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4398-651F-49F2-80BF-271F22C4B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82B2-A95B-4B90-8749-F4D7FA8A64F8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4EAD-4D2F-407C-BA82-A6CF716F4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8716-6369-4EE4-B554-50E1ADF60462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C3A6-F1B7-4938-A9C6-0843A9A4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2C24-C4DC-4917-9558-387BDEE23424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F2F1-E4A2-4C8F-971A-1DD06717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6771-53B0-4229-A733-743CA68762F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DB8F-1DDF-40F5-AAD2-365986123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5FD4-D760-4883-9578-B8929E460B69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8956-8CA8-4EA6-8AAE-4F97BBA2B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4DC3-92E0-4AC4-A6ED-CB67BE43643D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D2CB-C79B-4EA8-B031-A192DC0F9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97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97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C154D-0B5C-4BF7-A8E9-26625C4DEE3D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45C75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B9FB2-9BA1-4111-9291-21A8FFC28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97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split orient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900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00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900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0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4CF113C8-606E-4E92-B420-CCBD685719EF}" type="datetime1">
              <a:rPr lang="ru-RU"/>
              <a:pPr/>
              <a:t>27.04.2018</a:t>
            </a:fld>
            <a:endParaRPr lang="ru-RU"/>
          </a:p>
        </p:txBody>
      </p:sp>
      <p:sp>
        <p:nvSpPr>
          <p:cNvPr id="900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00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fld id="{EA60F377-2796-4B40-BE6B-9952F1D7E5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60927-62CC-4DF4-98D6-D4DA85FD0992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17E82-9489-4270-A93B-777095F9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ransition>
    <p:split orient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7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947FF8-E09B-4629-BCF7-D4350AE5A4E3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C84F58C-682E-4D91-897D-18CCA53F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transition>
    <p:split orient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5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C656956-18CC-44CF-8630-E028BA0C426E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endParaRPr lang="ru-RU"/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BD7D4D9-1B88-4863-A7AF-B419FD45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ransition>
    <p:split orient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ge.sdamgia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lleng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ase.mathege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le-savchen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karmanform.ucoz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emenova-klass.moy.s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87;&#1086;&#1076;&#1075;&#1086;&#1090;&#1086;&#1074;&#1082;&#1072;%20&#1082;%20&#1045;&#1043;&#1069;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3D068E-85EA-49D7-B806-CE5293870972}" type="slidenum">
              <a:rPr lang="ru-RU"/>
              <a:pPr/>
              <a:t>1</a:t>
            </a:fld>
            <a:endParaRPr lang="ru-RU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57338"/>
            <a:ext cx="7772400" cy="1470025"/>
          </a:xfrm>
        </p:spPr>
        <p:txBody>
          <a:bodyPr/>
          <a:lstStyle/>
          <a:p>
            <a:pPr algn="ctr"/>
            <a:r>
              <a:rPr lang="ru-RU" dirty="0"/>
              <a:t>Система подготовки к </a:t>
            </a:r>
            <a:r>
              <a:rPr lang="ru-RU" dirty="0" smtClean="0"/>
              <a:t>ГИА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914400" y="1524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Муниципальное </a:t>
            </a:r>
            <a:r>
              <a:rPr lang="ru-RU" sz="16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бюджетное общеобразовательное </a:t>
            </a: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учреждение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«Средняя общеобразовательная школа № 5»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город-курорт Железноводск</a:t>
            </a:r>
          </a:p>
        </p:txBody>
      </p:sp>
      <p:pic>
        <p:nvPicPr>
          <p:cNvPr id="869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8599" y="4685439"/>
            <a:ext cx="577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Морина Светлана Алексеевна</a:t>
            </a: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662561" cy="33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16" y="2708920"/>
            <a:ext cx="3590716" cy="31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657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4EAD-4D2F-407C-BA82-A6CF716F405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11904" r="8124" b="6251"/>
          <a:stretch/>
        </p:blipFill>
        <p:spPr bwMode="auto">
          <a:xfrm>
            <a:off x="251520" y="1412775"/>
            <a:ext cx="8892480" cy="45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425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4EAD-4D2F-407C-BA82-A6CF716F405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885" t="9403" r="885" b="4406"/>
          <a:stretch>
            <a:fillRect/>
          </a:stretch>
        </p:blipFill>
        <p:spPr bwMode="auto">
          <a:xfrm>
            <a:off x="0" y="836712"/>
            <a:ext cx="96163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3E11-93BD-44C4-85DF-28B9BC236D2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908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908294" name="Picture 6"/>
          <p:cNvPicPr>
            <a:picLocks noChangeAspect="1" noChangeArrowheads="1"/>
          </p:cNvPicPr>
          <p:nvPr/>
        </p:nvPicPr>
        <p:blipFill>
          <a:blip r:embed="rId3" cstate="print"/>
          <a:srcRect t="4123" r="21246"/>
          <a:stretch>
            <a:fillRect/>
          </a:stretch>
        </p:blipFill>
        <p:spPr bwMode="auto">
          <a:xfrm>
            <a:off x="1403350" y="1340768"/>
            <a:ext cx="5040858" cy="50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12FD-3B62-4A5B-BE5A-2E9A9312BA3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906244" name="Rectangle 4"/>
          <p:cNvSpPr>
            <a:spLocks noChangeArrowheads="1"/>
          </p:cNvSpPr>
          <p:nvPr/>
        </p:nvSpPr>
        <p:spPr bwMode="auto">
          <a:xfrm>
            <a:off x="1408748" y="1107014"/>
            <a:ext cx="61915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ru-RU" sz="3600" dirty="0">
                <a:solidFill>
                  <a:srgbClr val="003399"/>
                </a:solidFill>
              </a:rPr>
              <a:t>Задачи мониторинга:</a:t>
            </a:r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endParaRPr lang="ru-RU" sz="3600" dirty="0">
              <a:solidFill>
                <a:srgbClr val="003399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endParaRPr lang="ru-RU" b="0" dirty="0"/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400" dirty="0" smtClean="0"/>
              <a:t>   сбор </a:t>
            </a:r>
            <a:r>
              <a:rPr lang="ru-RU" sz="2400" dirty="0"/>
              <a:t>информации по уровню </a:t>
            </a:r>
            <a:r>
              <a:rPr lang="ru-RU" sz="2400" dirty="0" err="1"/>
              <a:t>обученности</a:t>
            </a:r>
            <a:r>
              <a:rPr lang="ru-RU" sz="2400" dirty="0"/>
              <a:t>;</a:t>
            </a:r>
            <a:endParaRPr lang="en-US" sz="2400" dirty="0"/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endParaRPr lang="ru-RU" sz="2400" dirty="0"/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400" dirty="0" smtClean="0"/>
              <a:t>   создание </a:t>
            </a:r>
            <a:r>
              <a:rPr lang="ru-RU" sz="2400" dirty="0"/>
              <a:t>базы данных; </a:t>
            </a:r>
            <a:endParaRPr lang="en-US" sz="2400" dirty="0"/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endParaRPr lang="ru-RU" sz="2400" dirty="0"/>
          </a:p>
          <a:p>
            <a:pPr algn="ctr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400" dirty="0" smtClean="0"/>
              <a:t>   анализ </a:t>
            </a:r>
            <a:r>
              <a:rPr lang="ru-RU" sz="2400" dirty="0"/>
              <a:t>полученных данных. </a:t>
            </a:r>
          </a:p>
          <a:p>
            <a:pPr algn="ctr" eaLnBrk="0" hangingPunct="0">
              <a:buClr>
                <a:schemeClr val="accent1"/>
              </a:buClr>
              <a:buFont typeface="Wingdings" pitchFamily="2" charset="2"/>
              <a:buChar char="Ø"/>
            </a:pP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346B2-5BA0-4630-BB0E-6FF0785752D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907268" name="Oval 4"/>
          <p:cNvSpPr>
            <a:spLocks noChangeArrowheads="1"/>
          </p:cNvSpPr>
          <p:nvPr/>
        </p:nvSpPr>
        <p:spPr bwMode="auto">
          <a:xfrm>
            <a:off x="3132138" y="2924175"/>
            <a:ext cx="2232025" cy="1916113"/>
          </a:xfrm>
          <a:prstGeom prst="ellipse">
            <a:avLst/>
          </a:prstGeom>
          <a:solidFill>
            <a:srgbClr val="3399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folHlink"/>
              </a:solidFill>
              <a:latin typeface="Arial" charset="0"/>
            </a:endParaRPr>
          </a:p>
          <a:p>
            <a:pPr algn="ctr"/>
            <a:endParaRPr lang="ru-RU" sz="16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07269" name="Oval 5"/>
          <p:cNvSpPr>
            <a:spLocks noChangeArrowheads="1"/>
          </p:cNvSpPr>
          <p:nvPr/>
        </p:nvSpPr>
        <p:spPr bwMode="auto">
          <a:xfrm>
            <a:off x="323850" y="3500438"/>
            <a:ext cx="2232025" cy="1698625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1600" b="0">
              <a:latin typeface="Arial" charset="0"/>
            </a:endParaRPr>
          </a:p>
        </p:txBody>
      </p:sp>
      <p:sp>
        <p:nvSpPr>
          <p:cNvPr id="907270" name="Oval 6"/>
          <p:cNvSpPr>
            <a:spLocks noChangeArrowheads="1"/>
          </p:cNvSpPr>
          <p:nvPr/>
        </p:nvSpPr>
        <p:spPr bwMode="auto">
          <a:xfrm>
            <a:off x="5795963" y="3500438"/>
            <a:ext cx="2232025" cy="1698625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1600" b="0">
              <a:latin typeface="Arial" charset="0"/>
            </a:endParaRPr>
          </a:p>
        </p:txBody>
      </p:sp>
      <p:sp>
        <p:nvSpPr>
          <p:cNvPr id="907271" name="Oval 7"/>
          <p:cNvSpPr>
            <a:spLocks noChangeArrowheads="1"/>
          </p:cNvSpPr>
          <p:nvPr/>
        </p:nvSpPr>
        <p:spPr bwMode="auto">
          <a:xfrm>
            <a:off x="5003800" y="1196975"/>
            <a:ext cx="2232025" cy="1698625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1600" b="0">
              <a:latin typeface="Arial" charset="0"/>
            </a:endParaRPr>
          </a:p>
        </p:txBody>
      </p:sp>
      <p:sp>
        <p:nvSpPr>
          <p:cNvPr id="907272" name="Oval 8"/>
          <p:cNvSpPr>
            <a:spLocks noChangeArrowheads="1"/>
          </p:cNvSpPr>
          <p:nvPr/>
        </p:nvSpPr>
        <p:spPr bwMode="auto">
          <a:xfrm>
            <a:off x="1763713" y="1196975"/>
            <a:ext cx="2232025" cy="1698625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1600" b="0">
              <a:latin typeface="Arial" charset="0"/>
            </a:endParaRPr>
          </a:p>
        </p:txBody>
      </p:sp>
      <p:sp>
        <p:nvSpPr>
          <p:cNvPr id="907273" name="Text Box 9"/>
          <p:cNvSpPr txBox="1">
            <a:spLocks noChangeArrowheads="1"/>
          </p:cNvSpPr>
          <p:nvPr/>
        </p:nvSpPr>
        <p:spPr bwMode="auto">
          <a:xfrm>
            <a:off x="900113" y="313531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907274" name="Text Box 10"/>
          <p:cNvSpPr txBox="1">
            <a:spLocks noChangeArrowheads="1"/>
          </p:cNvSpPr>
          <p:nvPr/>
        </p:nvSpPr>
        <p:spPr bwMode="auto">
          <a:xfrm>
            <a:off x="539750" y="3933825"/>
            <a:ext cx="1806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/>
              <a:t>контроль</a:t>
            </a:r>
          </a:p>
          <a:p>
            <a:pPr algn="ctr"/>
            <a:r>
              <a:rPr lang="ru-RU"/>
              <a:t>текущих оценок</a:t>
            </a:r>
          </a:p>
          <a:p>
            <a:pPr algn="ctr"/>
            <a:r>
              <a:rPr lang="ru-RU"/>
              <a:t>по предмету</a:t>
            </a:r>
          </a:p>
        </p:txBody>
      </p:sp>
      <p:sp>
        <p:nvSpPr>
          <p:cNvPr id="907275" name="Text Box 11"/>
          <p:cNvSpPr txBox="1">
            <a:spLocks noChangeArrowheads="1"/>
          </p:cNvSpPr>
          <p:nvPr/>
        </p:nvSpPr>
        <p:spPr bwMode="auto">
          <a:xfrm>
            <a:off x="2063750" y="1484313"/>
            <a:ext cx="16367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/>
              <a:t>контроль</a:t>
            </a:r>
          </a:p>
          <a:p>
            <a:pPr algn="ctr"/>
            <a:r>
              <a:rPr lang="ru-RU"/>
              <a:t>оценок по </a:t>
            </a:r>
          </a:p>
          <a:p>
            <a:pPr algn="ctr"/>
            <a:r>
              <a:rPr lang="ru-RU"/>
              <a:t>контрольным </a:t>
            </a:r>
          </a:p>
          <a:p>
            <a:pPr algn="ctr"/>
            <a:r>
              <a:rPr lang="ru-RU"/>
              <a:t>работам</a:t>
            </a:r>
          </a:p>
        </p:txBody>
      </p:sp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5030788" y="1484313"/>
            <a:ext cx="2168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/>
              <a:t>контроль</a:t>
            </a:r>
          </a:p>
          <a:p>
            <a:pPr algn="ctr"/>
            <a:r>
              <a:rPr lang="ru-RU"/>
              <a:t>оценок по </a:t>
            </a:r>
          </a:p>
          <a:p>
            <a:pPr algn="ctr"/>
            <a:r>
              <a:rPr lang="ru-RU"/>
              <a:t>самостоятельным </a:t>
            </a:r>
          </a:p>
          <a:p>
            <a:pPr algn="ctr"/>
            <a:r>
              <a:rPr lang="ru-RU"/>
              <a:t>работам</a:t>
            </a: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6227763" y="3933825"/>
            <a:ext cx="1527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/>
              <a:t>результаты</a:t>
            </a:r>
          </a:p>
          <a:p>
            <a:pPr algn="ctr"/>
            <a:r>
              <a:rPr lang="ru-RU"/>
              <a:t>пробных ЕГЭ</a:t>
            </a:r>
          </a:p>
        </p:txBody>
      </p:sp>
      <p:sp>
        <p:nvSpPr>
          <p:cNvPr id="907278" name="Oval 14"/>
          <p:cNvSpPr>
            <a:spLocks noChangeArrowheads="1"/>
          </p:cNvSpPr>
          <p:nvPr/>
        </p:nvSpPr>
        <p:spPr bwMode="auto">
          <a:xfrm>
            <a:off x="3132138" y="5013325"/>
            <a:ext cx="2232025" cy="1698625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1600" b="0">
              <a:latin typeface="Arial" charset="0"/>
            </a:endParaRPr>
          </a:p>
        </p:txBody>
      </p:sp>
      <p:sp>
        <p:nvSpPr>
          <p:cNvPr id="907279" name="Text Box 15"/>
          <p:cNvSpPr txBox="1">
            <a:spLocks noChangeArrowheads="1"/>
          </p:cNvSpPr>
          <p:nvPr/>
        </p:nvSpPr>
        <p:spPr bwMode="auto">
          <a:xfrm>
            <a:off x="3276600" y="5445125"/>
            <a:ext cx="1936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/>
              <a:t>результаты</a:t>
            </a:r>
          </a:p>
          <a:p>
            <a:pPr algn="ctr"/>
            <a:r>
              <a:rPr lang="ru-RU"/>
              <a:t>диагностических</a:t>
            </a:r>
          </a:p>
          <a:p>
            <a:pPr algn="ctr"/>
            <a:r>
              <a:rPr lang="ru-RU"/>
              <a:t> тестов</a:t>
            </a:r>
          </a:p>
        </p:txBody>
      </p:sp>
      <p:sp>
        <p:nvSpPr>
          <p:cNvPr id="907280" name="WordArt 16"/>
          <p:cNvSpPr>
            <a:spLocks noChangeArrowheads="1" noChangeShapeType="1" noTextEdit="1"/>
          </p:cNvSpPr>
          <p:nvPr/>
        </p:nvSpPr>
        <p:spPr bwMode="auto">
          <a:xfrm>
            <a:off x="3348038" y="3429000"/>
            <a:ext cx="18002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aramond"/>
              </a:rPr>
              <a:t>Мониторинг</a:t>
            </a:r>
          </a:p>
        </p:txBody>
      </p:sp>
      <p:sp>
        <p:nvSpPr>
          <p:cNvPr id="907281" name="AutoShape 17"/>
          <p:cNvSpPr>
            <a:spLocks noChangeArrowheads="1"/>
          </p:cNvSpPr>
          <p:nvPr/>
        </p:nvSpPr>
        <p:spPr bwMode="auto">
          <a:xfrm rot="9501642">
            <a:off x="2339975" y="4292600"/>
            <a:ext cx="935038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b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07282" name="AutoShape 18"/>
          <p:cNvSpPr>
            <a:spLocks noChangeArrowheads="1"/>
          </p:cNvSpPr>
          <p:nvPr/>
        </p:nvSpPr>
        <p:spPr bwMode="auto">
          <a:xfrm rot="7612194">
            <a:off x="3556000" y="4876800"/>
            <a:ext cx="81915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b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07283" name="AutoShape 19"/>
          <p:cNvSpPr>
            <a:spLocks noChangeArrowheads="1"/>
          </p:cNvSpPr>
          <p:nvPr/>
        </p:nvSpPr>
        <p:spPr bwMode="auto">
          <a:xfrm rot="1066430">
            <a:off x="5076825" y="4076700"/>
            <a:ext cx="935038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07284" name="AutoShape 20"/>
          <p:cNvSpPr>
            <a:spLocks noChangeArrowheads="1"/>
          </p:cNvSpPr>
          <p:nvPr/>
        </p:nvSpPr>
        <p:spPr bwMode="auto">
          <a:xfrm rot="-2371041">
            <a:off x="4787900" y="2852738"/>
            <a:ext cx="935038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07285" name="AutoShape 21"/>
          <p:cNvSpPr>
            <a:spLocks noChangeArrowheads="1"/>
          </p:cNvSpPr>
          <p:nvPr/>
        </p:nvSpPr>
        <p:spPr bwMode="auto">
          <a:xfrm rot="13406297">
            <a:off x="2555875" y="2997200"/>
            <a:ext cx="935038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b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90728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90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907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907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0" grpId="0" animBg="1"/>
      <p:bldP spid="907281" grpId="0" animBg="1"/>
      <p:bldP spid="907282" grpId="0" animBg="1"/>
      <p:bldP spid="907283" grpId="0" animBg="1"/>
      <p:bldP spid="907284" grpId="0" animBg="1"/>
      <p:bldP spid="9072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oge.sdamgia.ru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10913" r="8907" b="9127"/>
          <a:stretch/>
        </p:blipFill>
        <p:spPr bwMode="auto">
          <a:xfrm>
            <a:off x="0" y="1771801"/>
            <a:ext cx="8892480" cy="48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403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4161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www.alleng.ru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913" r="6330" b="9723"/>
          <a:stretch/>
        </p:blipFill>
        <p:spPr bwMode="auto">
          <a:xfrm>
            <a:off x="467544" y="2006419"/>
            <a:ext cx="8354031" cy="426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99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http://base.mathege.ru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11904" r="8124" b="6251"/>
          <a:stretch/>
        </p:blipFill>
        <p:spPr bwMode="auto">
          <a:xfrm>
            <a:off x="225425" y="1772816"/>
            <a:ext cx="8892480" cy="45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75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4421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le-savchen.ucoz.ru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9128" r="6555" b="9325"/>
          <a:stretch/>
        </p:blipFill>
        <p:spPr bwMode="auto">
          <a:xfrm>
            <a:off x="399937" y="1844824"/>
            <a:ext cx="7992888" cy="4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434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DAE1-DB52-4804-B41A-31307D30E54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04196" name="WordArt 4"/>
          <p:cNvSpPr>
            <a:spLocks noChangeArrowheads="1" noChangeShapeType="1" noTextEdit="1"/>
          </p:cNvSpPr>
          <p:nvPr/>
        </p:nvSpPr>
        <p:spPr bwMode="auto">
          <a:xfrm>
            <a:off x="755650" y="1052513"/>
            <a:ext cx="7416800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Идея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   повышение качества математической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подготовки школьников на основе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использования различных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форм и технологий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обучения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04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411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karmanform.ucoz.ru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1706" r="8347" b="4761"/>
          <a:stretch/>
        </p:blipFill>
        <p:spPr bwMode="auto">
          <a:xfrm>
            <a:off x="550413" y="1588354"/>
            <a:ext cx="8199119" cy="468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073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5168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semenova-klass.moy.su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10317" r="7227" b="6250"/>
          <a:stretch/>
        </p:blipFill>
        <p:spPr bwMode="auto">
          <a:xfrm>
            <a:off x="0" y="1744107"/>
            <a:ext cx="7704856" cy="50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294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BF5C8-0137-4B0B-B4EB-232D3F9695A3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867337" name="Group 9"/>
          <p:cNvGrpSpPr>
            <a:grpSpLocks/>
          </p:cNvGrpSpPr>
          <p:nvPr/>
        </p:nvGrpSpPr>
        <p:grpSpPr bwMode="auto">
          <a:xfrm>
            <a:off x="985043" y="2204864"/>
            <a:ext cx="6732587" cy="933450"/>
            <a:chOff x="1296" y="1344"/>
            <a:chExt cx="2976" cy="432"/>
          </a:xfrm>
        </p:grpSpPr>
        <p:sp>
          <p:nvSpPr>
            <p:cNvPr id="867338" name="AutoShape 10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39" name="AutoShape 11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40" name="Text Box 12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67341" name="Text Box 13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67362" name="WordArt 3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80945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Направления подготовки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ГИА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67363" name="Group 35"/>
          <p:cNvGrpSpPr>
            <a:grpSpLocks/>
          </p:cNvGrpSpPr>
          <p:nvPr/>
        </p:nvGrpSpPr>
        <p:grpSpPr bwMode="auto">
          <a:xfrm>
            <a:off x="1218202" y="3356992"/>
            <a:ext cx="6732587" cy="933450"/>
            <a:chOff x="1296" y="1344"/>
            <a:chExt cx="2976" cy="432"/>
          </a:xfrm>
        </p:grpSpPr>
        <p:sp>
          <p:nvSpPr>
            <p:cNvPr id="867364" name="AutoShape 36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65" name="AutoShape 37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66" name="Text Box 38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67367" name="Text Box 39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67368" name="Group 40"/>
          <p:cNvGrpSpPr>
            <a:grpSpLocks/>
          </p:cNvGrpSpPr>
          <p:nvPr/>
        </p:nvGrpSpPr>
        <p:grpSpPr bwMode="auto">
          <a:xfrm>
            <a:off x="1650206" y="4536149"/>
            <a:ext cx="6732588" cy="933450"/>
            <a:chOff x="1296" y="1344"/>
            <a:chExt cx="2976" cy="432"/>
          </a:xfrm>
        </p:grpSpPr>
        <p:sp>
          <p:nvSpPr>
            <p:cNvPr id="867369" name="AutoShape 41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70" name="AutoShape 42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71" name="Text Box 43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67372" name="Text Box 44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67373" name="Group 45"/>
          <p:cNvGrpSpPr>
            <a:grpSpLocks/>
          </p:cNvGrpSpPr>
          <p:nvPr/>
        </p:nvGrpSpPr>
        <p:grpSpPr bwMode="auto">
          <a:xfrm>
            <a:off x="2195513" y="5661025"/>
            <a:ext cx="6732587" cy="933450"/>
            <a:chOff x="1296" y="1344"/>
            <a:chExt cx="2976" cy="432"/>
          </a:xfrm>
        </p:grpSpPr>
        <p:sp>
          <p:nvSpPr>
            <p:cNvPr id="867374" name="AutoShape 46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75" name="AutoShape 47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7376" name="Text Box 48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67377" name="Text Box 49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67378" name="Text Box 50"/>
          <p:cNvSpPr txBox="1">
            <a:spLocks noChangeArrowheads="1"/>
          </p:cNvSpPr>
          <p:nvPr/>
        </p:nvSpPr>
        <p:spPr bwMode="auto">
          <a:xfrm>
            <a:off x="2767013" y="3681625"/>
            <a:ext cx="2614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/>
              <a:t>психологическое</a:t>
            </a:r>
          </a:p>
        </p:txBody>
      </p:sp>
      <p:sp>
        <p:nvSpPr>
          <p:cNvPr id="867379" name="Text Box 51"/>
          <p:cNvSpPr txBox="1">
            <a:spLocks noChangeArrowheads="1"/>
          </p:cNvSpPr>
          <p:nvPr/>
        </p:nvSpPr>
        <p:spPr bwMode="auto">
          <a:xfrm>
            <a:off x="2500079" y="2495508"/>
            <a:ext cx="268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/>
              <a:t>информационное</a:t>
            </a:r>
          </a:p>
        </p:txBody>
      </p:sp>
      <p:sp>
        <p:nvSpPr>
          <p:cNvPr id="867380" name="Text Box 52"/>
          <p:cNvSpPr txBox="1">
            <a:spLocks noChangeArrowheads="1"/>
          </p:cNvSpPr>
          <p:nvPr/>
        </p:nvSpPr>
        <p:spPr bwMode="auto">
          <a:xfrm>
            <a:off x="3851275" y="5949950"/>
            <a:ext cx="3304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 smtClean="0"/>
              <a:t>предметная подготовка</a:t>
            </a:r>
            <a:endParaRPr lang="ru-RU" sz="2400" dirty="0"/>
          </a:p>
        </p:txBody>
      </p:sp>
      <p:sp>
        <p:nvSpPr>
          <p:cNvPr id="867381" name="Text Box 53"/>
          <p:cNvSpPr txBox="1">
            <a:spLocks noChangeArrowheads="1"/>
          </p:cNvSpPr>
          <p:nvPr/>
        </p:nvSpPr>
        <p:spPr bwMode="auto">
          <a:xfrm>
            <a:off x="3132138" y="4868863"/>
            <a:ext cx="1884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/>
              <a:t>техническое</a:t>
            </a:r>
          </a:p>
        </p:txBody>
      </p:sp>
      <p:pic>
        <p:nvPicPr>
          <p:cNvPr id="86738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15616" y="836712"/>
            <a:ext cx="6732587" cy="933450"/>
            <a:chOff x="1296" y="1344"/>
            <a:chExt cx="2976" cy="432"/>
          </a:xfrm>
        </p:grpSpPr>
        <p:sp>
          <p:nvSpPr>
            <p:cNvPr id="4" name="AutoShape 10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2771800" y="1153285"/>
            <a:ext cx="268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/>
              <a:t>информационное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11438" r="14062" b="8928"/>
          <a:stretch/>
        </p:blipFill>
        <p:spPr bwMode="auto">
          <a:xfrm>
            <a:off x="84107" y="1770162"/>
            <a:ext cx="4968552" cy="34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2488" r="10798" b="7310"/>
          <a:stretch/>
        </p:blipFill>
        <p:spPr bwMode="auto">
          <a:xfrm>
            <a:off x="2240598" y="2780928"/>
            <a:ext cx="5025574" cy="38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t="12405" r="10428" b="9565"/>
          <a:stretch/>
        </p:blipFill>
        <p:spPr bwMode="auto">
          <a:xfrm>
            <a:off x="4463187" y="2132856"/>
            <a:ext cx="4631785" cy="32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76093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71600" y="980728"/>
            <a:ext cx="6732588" cy="933450"/>
            <a:chOff x="1296" y="1344"/>
            <a:chExt cx="2976" cy="432"/>
          </a:xfrm>
        </p:grpSpPr>
        <p:sp>
          <p:nvSpPr>
            <p:cNvPr id="4" name="AutoShape 41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42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3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gray">
            <a:xfrm>
              <a:off x="1461" y="1406"/>
              <a:ext cx="81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2915816" y="1264890"/>
            <a:ext cx="1884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 dirty="0"/>
              <a:t>техническое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3406" r="3081" b="7651"/>
          <a:stretch/>
        </p:blipFill>
        <p:spPr bwMode="auto">
          <a:xfrm>
            <a:off x="383060" y="2212996"/>
            <a:ext cx="4293248" cy="20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47633" r="33366" b="5965"/>
          <a:stretch/>
        </p:blipFill>
        <p:spPr bwMode="auto">
          <a:xfrm>
            <a:off x="3635896" y="3295280"/>
            <a:ext cx="4752528" cy="31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06083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6DB83-122C-41EB-BCC5-71F4CFD4F6D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2987675" y="5373688"/>
            <a:ext cx="4537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02822" name="WordArt 6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51133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Предметная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подготовка </a:t>
            </a:r>
          </a:p>
        </p:txBody>
      </p:sp>
      <p:sp>
        <p:nvSpPr>
          <p:cNvPr id="802823" name="Line 7"/>
          <p:cNvSpPr>
            <a:spLocks noChangeShapeType="1"/>
          </p:cNvSpPr>
          <p:nvPr/>
        </p:nvSpPr>
        <p:spPr bwMode="auto">
          <a:xfrm>
            <a:off x="1619250" y="1628775"/>
            <a:ext cx="5329238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2824" name="Line 8"/>
          <p:cNvSpPr>
            <a:spLocks noChangeShapeType="1"/>
          </p:cNvSpPr>
          <p:nvPr/>
        </p:nvSpPr>
        <p:spPr bwMode="auto">
          <a:xfrm flipH="1">
            <a:off x="1619250" y="1844675"/>
            <a:ext cx="1079500" cy="1079500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5148263" y="1773238"/>
            <a:ext cx="1008062" cy="1079500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2832" name="AutoShape 16"/>
          <p:cNvSpPr>
            <a:spLocks noChangeArrowheads="1"/>
          </p:cNvSpPr>
          <p:nvPr/>
        </p:nvSpPr>
        <p:spPr bwMode="auto">
          <a:xfrm rot="6422578">
            <a:off x="5690395" y="2167731"/>
            <a:ext cx="1293812" cy="3673475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02834" name="AutoShape 18"/>
          <p:cNvSpPr>
            <a:spLocks noChangeArrowheads="1"/>
          </p:cNvSpPr>
          <p:nvPr/>
        </p:nvSpPr>
        <p:spPr bwMode="auto">
          <a:xfrm rot="36616128">
            <a:off x="1297781" y="2023269"/>
            <a:ext cx="1293813" cy="3673475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02835" name="Rectangle 19"/>
          <p:cNvSpPr>
            <a:spLocks noChangeArrowheads="1"/>
          </p:cNvSpPr>
          <p:nvPr/>
        </p:nvSpPr>
        <p:spPr bwMode="auto">
          <a:xfrm rot="-1397938">
            <a:off x="1476375" y="3284538"/>
            <a:ext cx="120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003399"/>
                </a:solidFill>
                <a:latin typeface="Arial" charset="0"/>
                <a:cs typeface="Arial" charset="0"/>
              </a:rPr>
              <a:t>по</a:t>
            </a:r>
          </a:p>
          <a:p>
            <a:pPr algn="ctr"/>
            <a:r>
              <a:rPr lang="ru-RU" sz="2400">
                <a:solidFill>
                  <a:srgbClr val="003399"/>
                </a:solidFill>
                <a:latin typeface="Arial" charset="0"/>
                <a:cs typeface="Arial" charset="0"/>
              </a:rPr>
              <a:t>темам </a:t>
            </a: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 rot="978186">
            <a:off x="4635500" y="3454400"/>
            <a:ext cx="2520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3399"/>
                </a:solidFill>
                <a:latin typeface="Arial" charset="0"/>
                <a:cs typeface="Arial" charset="0"/>
              </a:rPr>
              <a:t>по содержательным</a:t>
            </a:r>
          </a:p>
          <a:p>
            <a:pPr algn="ctr"/>
            <a:r>
              <a:rPr lang="ru-RU">
                <a:solidFill>
                  <a:srgbClr val="003399"/>
                </a:solidFill>
                <a:latin typeface="Arial" charset="0"/>
                <a:cs typeface="Arial" charset="0"/>
              </a:rPr>
              <a:t>линиям курса </a:t>
            </a:r>
          </a:p>
          <a:p>
            <a:pPr algn="ctr"/>
            <a:r>
              <a:rPr lang="ru-RU">
                <a:solidFill>
                  <a:srgbClr val="003399"/>
                </a:solidFill>
                <a:latin typeface="Arial" charset="0"/>
                <a:cs typeface="Arial" charset="0"/>
              </a:rPr>
              <a:t>математики</a:t>
            </a:r>
          </a:p>
        </p:txBody>
      </p:sp>
      <p:pic>
        <p:nvPicPr>
          <p:cNvPr id="80283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6F4A5-93B0-4CF3-AFBD-AB12C0F0982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803845" name="WordArt 5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62388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Тематическая подготовка к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66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03846" name="Text Box 6"/>
          <p:cNvSpPr txBox="1">
            <a:spLocks noChangeArrowheads="1"/>
          </p:cNvSpPr>
          <p:nvPr/>
        </p:nvSpPr>
        <p:spPr bwMode="auto">
          <a:xfrm>
            <a:off x="1619250" y="2349500"/>
            <a:ext cx="63176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  решение </a:t>
            </a:r>
            <a:r>
              <a:rPr lang="ru-RU" sz="2400" dirty="0">
                <a:solidFill>
                  <a:srgbClr val="003399"/>
                </a:solidFill>
                <a:latin typeface="Arial" charset="0"/>
                <a:cs typeface="Arial" charset="0"/>
              </a:rPr>
              <a:t>заданий </a:t>
            </a:r>
            <a:r>
              <a:rPr lang="ru-RU" sz="24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ЕГЭ,ОГЭ  </a:t>
            </a:r>
            <a:r>
              <a:rPr lang="ru-RU" sz="2400" dirty="0">
                <a:solidFill>
                  <a:srgbClr val="003399"/>
                </a:solidFill>
                <a:latin typeface="Arial" charset="0"/>
                <a:cs typeface="Arial" charset="0"/>
              </a:rPr>
              <a:t>на уроках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   долгосрочное </a:t>
            </a:r>
            <a:r>
              <a:rPr lang="ru-RU" sz="2400" dirty="0">
                <a:solidFill>
                  <a:srgbClr val="003399"/>
                </a:solidFill>
                <a:latin typeface="Arial" charset="0"/>
                <a:cs typeface="Arial" charset="0"/>
              </a:rPr>
              <a:t>домашнее задание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pic>
        <p:nvPicPr>
          <p:cNvPr id="8038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C43EB-ED23-497A-80FB-54F094D81DE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01806" name="WordArt 1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87450" y="1125538"/>
            <a:ext cx="6840538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Система устных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упражнений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01808" name="Group 16"/>
          <p:cNvGrpSpPr>
            <a:grpSpLocks/>
          </p:cNvGrpSpPr>
          <p:nvPr/>
        </p:nvGrpSpPr>
        <p:grpSpPr bwMode="auto">
          <a:xfrm>
            <a:off x="250825" y="2636838"/>
            <a:ext cx="8642350" cy="1223962"/>
            <a:chOff x="1296" y="1344"/>
            <a:chExt cx="2976" cy="432"/>
          </a:xfrm>
        </p:grpSpPr>
        <p:sp>
          <p:nvSpPr>
            <p:cNvPr id="801809" name="AutoShape 17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1810" name="AutoShape 18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01812" name="Text Box 20"/>
            <p:cNvSpPr txBox="1">
              <a:spLocks noChangeArrowheads="1"/>
            </p:cNvSpPr>
            <p:nvPr/>
          </p:nvSpPr>
          <p:spPr bwMode="gray">
            <a:xfrm>
              <a:off x="1470" y="1406"/>
              <a:ext cx="63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01818" name="Rectangle 26"/>
          <p:cNvSpPr>
            <a:spLocks noChangeArrowheads="1"/>
          </p:cNvSpPr>
          <p:nvPr/>
        </p:nvSpPr>
        <p:spPr bwMode="auto">
          <a:xfrm>
            <a:off x="1763713" y="3068638"/>
            <a:ext cx="5975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sz="2400"/>
              <a:t>устные упражнения по изучаемой теме</a:t>
            </a:r>
          </a:p>
        </p:txBody>
      </p:sp>
      <p:grpSp>
        <p:nvGrpSpPr>
          <p:cNvPr id="801819" name="Group 27"/>
          <p:cNvGrpSpPr>
            <a:grpSpLocks/>
          </p:cNvGrpSpPr>
          <p:nvPr/>
        </p:nvGrpSpPr>
        <p:grpSpPr bwMode="auto">
          <a:xfrm>
            <a:off x="0" y="4652963"/>
            <a:ext cx="8964613" cy="1152525"/>
            <a:chOff x="1296" y="1344"/>
            <a:chExt cx="2976" cy="432"/>
          </a:xfrm>
        </p:grpSpPr>
        <p:sp>
          <p:nvSpPr>
            <p:cNvPr id="801820" name="AutoShape 28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1821" name="AutoShape 29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1822" name="Text Box 30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801823" name="Text Box 31"/>
            <p:cNvSpPr txBox="1">
              <a:spLocks noChangeArrowheads="1"/>
            </p:cNvSpPr>
            <p:nvPr/>
          </p:nvSpPr>
          <p:spPr bwMode="gray">
            <a:xfrm>
              <a:off x="1471" y="1406"/>
              <a:ext cx="61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01824" name="Text Box 32"/>
          <p:cNvSpPr txBox="1">
            <a:spLocks noChangeArrowheads="1"/>
          </p:cNvSpPr>
          <p:nvPr/>
        </p:nvSpPr>
        <p:spPr bwMode="auto">
          <a:xfrm>
            <a:off x="1187450" y="5013325"/>
            <a:ext cx="778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 устные упражнения сопутствующего повторения</a:t>
            </a:r>
          </a:p>
        </p:txBody>
      </p:sp>
      <p:pic>
        <p:nvPicPr>
          <p:cNvPr id="80182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081088" cy="9175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DB8F-1DDF-40F5-AAD2-365986123A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0450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6" y="2852936"/>
            <a:ext cx="3168352" cy="33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" y="4293096"/>
            <a:ext cx="43254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895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8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4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167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Поток</vt:lpstr>
      <vt:lpstr>Скругленный</vt:lpstr>
      <vt:lpstr>8_Трек</vt:lpstr>
      <vt:lpstr>5_Справедливость</vt:lpstr>
      <vt:lpstr>4_Городская</vt:lpstr>
      <vt:lpstr>Система подготовки к ГИА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Яна</cp:lastModifiedBy>
  <cp:revision>163</cp:revision>
  <dcterms:created xsi:type="dcterms:W3CDTF">2006-12-25T07:31:17Z</dcterms:created>
  <dcterms:modified xsi:type="dcterms:W3CDTF">2018-04-27T10:25:23Z</dcterms:modified>
</cp:coreProperties>
</file>