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380" r:id="rId2"/>
    <p:sldId id="356" r:id="rId3"/>
    <p:sldId id="387" r:id="rId4"/>
    <p:sldId id="385" r:id="rId5"/>
    <p:sldId id="384" r:id="rId6"/>
    <p:sldId id="379" r:id="rId7"/>
    <p:sldId id="383" r:id="rId8"/>
    <p:sldId id="388" r:id="rId9"/>
    <p:sldId id="376" r:id="rId10"/>
    <p:sldId id="374" r:id="rId11"/>
    <p:sldId id="373" r:id="rId12"/>
    <p:sldId id="393" r:id="rId13"/>
    <p:sldId id="394" r:id="rId14"/>
    <p:sldId id="398" r:id="rId15"/>
    <p:sldId id="3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5A84"/>
    <a:srgbClr val="006600"/>
    <a:srgbClr val="A50021"/>
    <a:srgbClr val="AA6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13" autoAdjust="0"/>
  </p:normalViewPr>
  <p:slideViewPr>
    <p:cSldViewPr>
      <p:cViewPr>
        <p:scale>
          <a:sx n="75" d="100"/>
          <a:sy n="75" d="100"/>
        </p:scale>
        <p:origin x="-552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696189539873944E-2"/>
          <c:y val="4.9581225770001638E-2"/>
          <c:w val="0.95230385686650365"/>
          <c:h val="0.658714763936875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E23600"/>
              </a:solidFill>
            </c:spPr>
          </c:dPt>
          <c:dLbls>
            <c:txPr>
              <a:bodyPr/>
              <a:lstStyle/>
              <a:p>
                <a:pPr>
                  <a:defRPr sz="2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6456</c:v>
                </c:pt>
                <c:pt idx="1">
                  <c:v>6319</c:v>
                </c:pt>
                <c:pt idx="2">
                  <c:v>5419</c:v>
                </c:pt>
                <c:pt idx="3">
                  <c:v>4984</c:v>
                </c:pt>
              </c:numCache>
            </c:numRef>
          </c:val>
        </c:ser>
        <c:dLbls>
          <c:showVal val="1"/>
        </c:dLbls>
        <c:axId val="81413248"/>
        <c:axId val="81414784"/>
      </c:barChart>
      <c:catAx>
        <c:axId val="81413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414784"/>
        <c:crosses val="autoZero"/>
        <c:auto val="1"/>
        <c:lblAlgn val="ctr"/>
        <c:lblOffset val="100"/>
      </c:catAx>
      <c:valAx>
        <c:axId val="814147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41324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defRPr>
            </a:pPr>
            <a:r>
              <a:rPr lang="ru-RU" sz="3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Средний балл</a:t>
            </a:r>
          </a:p>
          <a:p>
            <a:pPr>
              <a:defRPr sz="320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defRPr>
            </a:pPr>
            <a:r>
              <a:rPr lang="ru-RU" sz="3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ЕГЭ,</a:t>
            </a:r>
            <a:r>
              <a:rPr lang="ru-RU" sz="3200" baseline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математика профильная</a:t>
            </a:r>
            <a:endParaRPr lang="ru-RU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СК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41.94</c:v>
                </c:pt>
                <c:pt idx="1">
                  <c:v>45.220000000000013</c:v>
                </c:pt>
                <c:pt idx="2">
                  <c:v>52.45</c:v>
                </c:pt>
                <c:pt idx="3">
                  <c:v>51.6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47.1</c:v>
                </c:pt>
                <c:pt idx="1">
                  <c:v>49.8</c:v>
                </c:pt>
                <c:pt idx="2">
                  <c:v>56.5</c:v>
                </c:pt>
                <c:pt idx="3">
                  <c:v>54.2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axId val="68011904"/>
        <c:axId val="68013440"/>
      </c:barChart>
      <c:catAx>
        <c:axId val="68011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013440"/>
        <c:crosses val="autoZero"/>
        <c:auto val="1"/>
        <c:lblAlgn val="ctr"/>
        <c:lblOffset val="100"/>
      </c:catAx>
      <c:valAx>
        <c:axId val="680134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01190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2400" b="1">
              <a:solidFill>
                <a:srgbClr val="002060"/>
              </a:solidFill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7696143133496717E-2"/>
          <c:y val="6.1238773624738702E-2"/>
          <c:w val="0.95230385686650365"/>
          <c:h val="0.658714763936875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E236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19.239999999999988</c:v>
                </c:pt>
                <c:pt idx="1">
                  <c:v>10.08</c:v>
                </c:pt>
                <c:pt idx="2">
                  <c:v>5.83</c:v>
                </c:pt>
                <c:pt idx="3">
                  <c:v>11.26</c:v>
                </c:pt>
              </c:numCache>
            </c:numRef>
          </c:val>
        </c:ser>
        <c:dLbls>
          <c:showVal val="1"/>
        </c:dLbls>
        <c:axId val="81330560"/>
        <c:axId val="81332096"/>
      </c:barChart>
      <c:catAx>
        <c:axId val="81330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332096"/>
        <c:crosses val="autoZero"/>
        <c:auto val="1"/>
        <c:lblAlgn val="ctr"/>
        <c:lblOffset val="100"/>
      </c:catAx>
      <c:valAx>
        <c:axId val="81332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3305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87E0-CBCA-48A5-A274-CDB49657833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40AFD-D407-4213-B13D-18E52C142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22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0AFD-D407-4213-B13D-18E52C1427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2;&#1077;&#1090;&#1086;&#1076;&#1080;&#1095;&#1077;&#1089;&#1082;&#1080;&#1077;%20&#1088;&#1077;&#1082;&#1086;&#1084;&#1077;&#1085;&#1076;&#1072;&#1094;&#1080;&#1080;.doc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74" y="1500174"/>
            <a:ext cx="9072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Мониторинг образовательных достижений обучающихся, как необходимое условие повышения качества образования по математике</a:t>
            </a:r>
            <a:endParaRPr lang="ru-RU" sz="4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6334780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Ставропольский край, 2020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977" t="19775" r="3906" b="33350"/>
          <a:stretch>
            <a:fillRect/>
          </a:stretch>
        </p:blipFill>
        <p:spPr bwMode="auto">
          <a:xfrm>
            <a:off x="0" y="714356"/>
            <a:ext cx="442912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58" t="23437" r="53125" b="29688"/>
          <a:stretch>
            <a:fillRect/>
          </a:stretch>
        </p:blipFill>
        <p:spPr bwMode="auto">
          <a:xfrm>
            <a:off x="4572000" y="642917"/>
            <a:ext cx="4572000" cy="6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805" t="13916" r="2734" b="45068"/>
          <a:stretch>
            <a:fillRect/>
          </a:stretch>
        </p:blipFill>
        <p:spPr bwMode="auto">
          <a:xfrm>
            <a:off x="0" y="714356"/>
            <a:ext cx="547648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5830" r="54688" b="25830"/>
          <a:stretch>
            <a:fillRect/>
          </a:stretch>
        </p:blipFill>
        <p:spPr bwMode="auto">
          <a:xfrm>
            <a:off x="5000628" y="642918"/>
            <a:ext cx="400049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A50021"/>
                </a:solidFill>
              </a:rPr>
              <a:t>Рекомендации по совершенствованию методики преподавания математики в образовательных организациях </a:t>
            </a:r>
          </a:p>
          <a:p>
            <a:pPr lvl="0" algn="ctr"/>
            <a:r>
              <a:rPr lang="ru-RU" sz="2400" b="1" dirty="0" smtClean="0">
                <a:solidFill>
                  <a:srgbClr val="A50021"/>
                </a:solidFill>
              </a:rPr>
              <a:t>Ставропольского края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124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1.1. Активизировать работу с открытым банком экзаменационных заданий ЕГЭ по математике, опубликованном на официальном сайте Федерального института педагогических измерений </a:t>
            </a:r>
            <a:r>
              <a:rPr lang="ru-RU" sz="2000" b="1" dirty="0" err="1" smtClean="0">
                <a:solidFill>
                  <a:srgbClr val="002060"/>
                </a:solidFill>
                <a:hlinkClick r:id="rId2"/>
              </a:rPr>
              <a:t>www.fipi.ru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1.2. Акцентировать внимание учащихся на вариативных математических методах при решении задач определенных типов не к конкретному заданию, а по разделам курса.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1.3. Провести тренинги по отработке вычислительных навыков, техники преобразований, решения уравнений и неравенств, нахождения производной и применения её к исследованию функций, в том числе с использованием цифровых электронных ресурсов.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5010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1.4. При организации повторения содержательных линий «Методы решения уравнений, неравенств и их систем», «Планиметрия треугольников, многоугольников, окружности» , «Алгебраические  выражения,  их  преобразования»,  «Решение задач на проценты и части»  отработать методы решения задач разных типов, в том числе на расчёты сложных процентов, на доказательства в геометрии, на применение свойств касательной, секущей, хорды и углов в окружности, её комбинации с плоскими фигурами, на типологию и методологию решения уравнений, неравенств, систем смешанного типа. </a:t>
            </a:r>
          </a:p>
          <a:p>
            <a:pPr algn="just"/>
            <a:endParaRPr lang="ru-RU" sz="2400" b="1" dirty="0" smtClean="0">
              <a:solidFill>
                <a:srgbClr val="345A8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469" t="20508" r="25000" b="25293"/>
          <a:stretch>
            <a:fillRect/>
          </a:stretch>
        </p:blipFill>
        <p:spPr bwMode="auto">
          <a:xfrm>
            <a:off x="7358082" y="3929066"/>
            <a:ext cx="1430690" cy="13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e9a2df85ff99b8df33b4c989890132d8&amp;n=33&amp;h=215&amp;w=42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143512"/>
            <a:ext cx="2389351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1.5. При организации повторения увеличить долю: комплексных заданий, заданий комбинированного характера, а также заданий с нестандартными формулировками, дополнительными условиями, на использование нескольких приёмов при решении и отборе решений; «сюжетных» задач на свойства функций; задач на отработку базовых конструкций и включения их в систему более сложных заданий. </a:t>
            </a:r>
          </a:p>
          <a:p>
            <a:pPr algn="just"/>
            <a:endParaRPr lang="ru-RU" sz="2400" b="1" dirty="0" smtClean="0">
              <a:solidFill>
                <a:srgbClr val="345A84"/>
              </a:solidFill>
            </a:endParaRPr>
          </a:p>
          <a:p>
            <a:pPr algn="just"/>
            <a:endParaRPr lang="ru-RU" sz="2400" b="1" dirty="0" smtClean="0">
              <a:solidFill>
                <a:srgbClr val="345A84"/>
              </a:solidFill>
            </a:endParaRPr>
          </a:p>
          <a:p>
            <a:pPr algn="just"/>
            <a:endParaRPr lang="ru-RU" b="1" dirty="0" smtClean="0">
              <a:solidFill>
                <a:srgbClr val="345A84"/>
              </a:solidFill>
            </a:endParaRPr>
          </a:p>
          <a:p>
            <a:pPr algn="just"/>
            <a:endParaRPr lang="ru-RU" b="1" dirty="0" smtClean="0">
              <a:solidFill>
                <a:srgbClr val="345A84"/>
              </a:solidFill>
            </a:endParaRPr>
          </a:p>
          <a:p>
            <a:pPr algn="just"/>
            <a:endParaRPr lang="ru-RU" b="1" dirty="0" smtClean="0">
              <a:solidFill>
                <a:srgbClr val="345A84"/>
              </a:solidFill>
            </a:endParaRPr>
          </a:p>
          <a:p>
            <a:pPr algn="just"/>
            <a:endParaRPr lang="ru-RU" b="1" dirty="0" smtClean="0">
              <a:solidFill>
                <a:srgbClr val="345A84"/>
              </a:solidFill>
            </a:endParaRPr>
          </a:p>
          <a:p>
            <a:pPr algn="just"/>
            <a:endParaRPr lang="ru-RU" b="1" dirty="0">
              <a:solidFill>
                <a:srgbClr val="345A8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345A84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1.6. Скорректировать тематическое планирование программ элективных курсов, подготовительного факультатива с учётом результатов репетиционного ЕГЭ на профильном уровне.</a:t>
            </a:r>
          </a:p>
        </p:txBody>
      </p:sp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7504" y="2347349"/>
            <a:ext cx="9036497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071942"/>
            <a:ext cx="557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7200" b="1" dirty="0" smtClean="0">
                <a:solidFill>
                  <a:srgbClr val="002060"/>
                </a:solidFill>
                <a:cs typeface="Times New Roman" pitchFamily="18" charset="0"/>
              </a:rPr>
              <a:t>УДАЧИ!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Помните, что каждый, кто сдает экзамены, независимо от их результата, постигает самую важную в жизни науку — умение не сдаваться в трудной ситуации.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5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Мониторинг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 – это поэлементный анализ знаний учащихся по предметам, наблюдение, оценка и прогноз состояния 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учебно-воспитательного процесса.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 descr="C:\Users\Майя\Desktop\ЕГЭ _лето\Отчет_2020\увеличитель-26996500.jpg"/>
          <p:cNvPicPr>
            <a:picLocks noChangeAspect="1" noChangeArrowheads="1"/>
          </p:cNvPicPr>
          <p:nvPr/>
        </p:nvPicPr>
        <p:blipFill>
          <a:blip r:embed="rId2" cstate="print"/>
          <a:srcRect r="13716" b="9756"/>
          <a:stretch>
            <a:fillRect/>
          </a:stretch>
        </p:blipFill>
        <p:spPr bwMode="auto">
          <a:xfrm>
            <a:off x="285720" y="3643314"/>
            <a:ext cx="2500330" cy="2569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https://im0-tub-ru.yandex.net/i?id=c8b225704f6b9a6c67dfa0bc8e265bd6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632202993"/>
              </p:ext>
            </p:extLst>
          </p:nvPr>
        </p:nvGraphicFramePr>
        <p:xfrm>
          <a:off x="785786" y="2357430"/>
          <a:ext cx="757242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C:\Users\%D0%9C%D0%B0%D0%B9%D1%8F\Desktop\%D0%95%D0%93%D0%AD _%D0%BB%D0%B5%D1%82%D0%BE\%D0%9E%D1%82%D1%87%D0%B5%D1%82_2020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C%D0%B0%D0%B9%D1%8F\Desktop\%D0%95%D0%93%D0%AD _%D0%BB%D0%B5%D1%82%D0%BE\%D0%9E%D1%82%D1%87%D0%B5%D1%82_2020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78579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Количество участников </a:t>
            </a:r>
            <a:r>
              <a:rPr lang="ru-RU" sz="3600" b="1" dirty="0" smtClean="0">
                <a:solidFill>
                  <a:srgbClr val="002060"/>
                </a:solidFill>
              </a:rPr>
              <a:t>ЕГЭ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Ставропольском крае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69031"/>
            <a:ext cx="9070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РФ: 362 тыс. участников, что на 10 тыс. меньше, чем годом ранее.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32990" y="2285992"/>
            <a:ext cx="253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+mj-lt"/>
              </a:rPr>
              <a:t>Разница - 435</a:t>
            </a:r>
            <a:endParaRPr lang="ru-RU" sz="2800" b="1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867541992"/>
              </p:ext>
            </p:extLst>
          </p:nvPr>
        </p:nvGraphicFramePr>
        <p:xfrm>
          <a:off x="357158" y="928670"/>
          <a:ext cx="816298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24024" t="24170" r="22070" b="22363"/>
          <a:stretch>
            <a:fillRect/>
          </a:stretch>
        </p:blipFill>
        <p:spPr bwMode="auto">
          <a:xfrm>
            <a:off x="7896281" y="5286388"/>
            <a:ext cx="1247719" cy="99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4143380"/>
          <a:ext cx="7715305" cy="20752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46"/>
                <a:gridCol w="1500198"/>
                <a:gridCol w="1285884"/>
                <a:gridCol w="1253860"/>
                <a:gridCol w="1064180"/>
                <a:gridCol w="1396737"/>
              </a:tblGrid>
              <a:tr h="45976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Изменение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15059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Средний балл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СК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41,94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РФ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 47,1</a:t>
                      </a:r>
                      <a:endParaRPr lang="ru-RU" sz="20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СК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45,22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РФ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49,8</a:t>
                      </a:r>
                      <a:endParaRPr lang="ru-RU" sz="20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СК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52,45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РФ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56,5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СК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51,6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РФ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A50021"/>
                          </a:solidFill>
                        </a:rPr>
                        <a:t>54,2</a:t>
                      </a:r>
                      <a:endParaRPr lang="ru-RU" sz="20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-2,6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https://im0-tub-ru.yandex.net/i?id=c8b225704f6b9a6c67dfa0bc8e265bd6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00010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Доля не преодолевших минимального порога, в %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165297298"/>
              </p:ext>
            </p:extLst>
          </p:nvPr>
        </p:nvGraphicFramePr>
        <p:xfrm>
          <a:off x="1357290" y="2500306"/>
          <a:ext cx="585791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C:\Users\%D0%9C%D0%B0%D0%B9%D1%8F\Desktop\%D0%95%D0%93%D0%AD _%D0%BB%D0%B5%D1%82%D0%BE\%D0%9E%D1%82%D1%87%D0%B5%D1%82_2020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C%D0%B0%D0%B9%D1%8F\Desktop\%D0%95%D0%93%D0%AD _%D0%BB%D0%B5%D1%82%D0%BE\%D0%9E%D1%82%D1%87%D0%B5%D1%82_2020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2725126"/>
              </p:ext>
            </p:extLst>
          </p:nvPr>
        </p:nvGraphicFramePr>
        <p:xfrm>
          <a:off x="214282" y="1071546"/>
          <a:ext cx="8786873" cy="45165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37703"/>
                <a:gridCol w="1318030"/>
                <a:gridCol w="1537702"/>
                <a:gridCol w="1590726"/>
                <a:gridCol w="1086544"/>
                <a:gridCol w="1716168"/>
              </a:tblGrid>
              <a:tr h="33897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Профильный уровень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184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Изменение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8219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81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– 100 баллов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1,5%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0,57%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251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4,63%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183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3,67%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</a:rPr>
                        <a:t>РФ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</a:rPr>
                        <a:t>6,6%</a:t>
                      </a:r>
                      <a:endParaRPr lang="ru-RU" sz="2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/>
                        </a:rPr>
                        <a:t>-68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</a:tr>
              <a:tr h="8219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90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 более баллов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0,22%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0,14%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0,72%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A50021"/>
                          </a:solidFill>
                        </a:rPr>
                        <a:t>0,76%</a:t>
                      </a:r>
                      <a:endParaRPr lang="ru-RU" sz="2400" b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/>
                        </a:rPr>
                        <a:t>-1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4625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100 баллов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/>
                        </a:rPr>
                        <a:t>-2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1265" name="Picture 1" descr="C:\Users\Майя\Desktop\ЕГЭ _лето\Отчет_2020\amlfBDXx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143512"/>
            <a:ext cx="785818" cy="7858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266" name="Picture 2" descr="C:\Users\Майя\Desktop\ЕГЭ _лето\Отчет_2020\6f160b09e130ac668d3451007844e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14282" y="4786322"/>
            <a:ext cx="1571636" cy="111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https://im0-tub-ru.yandex.net/i?id=c8b225704f6b9a6c67dfa0bc8e265bd6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Результаты апелляций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7540585"/>
              </p:ext>
            </p:extLst>
          </p:nvPr>
        </p:nvGraphicFramePr>
        <p:xfrm>
          <a:off x="428596" y="1357298"/>
          <a:ext cx="8286808" cy="235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714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Всего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Из них: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Отзыва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Рассмотрено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160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Отклонено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127 (80,6%)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7483072"/>
              </p:ext>
            </p:extLst>
          </p:nvPr>
        </p:nvGraphicFramePr>
        <p:xfrm>
          <a:off x="428596" y="3786192"/>
          <a:ext cx="8286808" cy="281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6910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Удовлетворено КК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33 920,4%)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Повышение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 работ (8,1%)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Понижение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 работ (3,7%)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Понижение + ТО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 работа (0,6%)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Повышение + понижение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 работ (3,7%)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Технические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ошибки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 работ, 8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технич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., (4,3%)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https://im0-tub-ru.yandex.net/i?id=c8b225704f6b9a6c67dfa0bc8e265bd6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45A84"/>
                </a:solidFill>
              </a:rPr>
              <a:t>Результаты апелляций</a:t>
            </a:r>
            <a:endParaRPr lang="ru-RU" sz="3200" b="1" dirty="0">
              <a:solidFill>
                <a:srgbClr val="345A8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1314606"/>
              </p:ext>
            </p:extLst>
          </p:nvPr>
        </p:nvGraphicFramePr>
        <p:xfrm>
          <a:off x="428596" y="1357298"/>
          <a:ext cx="835824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Рассмотрено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0668179"/>
              </p:ext>
            </p:extLst>
          </p:nvPr>
        </p:nvGraphicFramePr>
        <p:xfrm>
          <a:off x="357158" y="2143116"/>
          <a:ext cx="8358246" cy="281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6910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Удовлетворено ФЦТ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+mn-lt"/>
                        </a:rPr>
                        <a:t>33 (20,4</a:t>
                      </a:r>
                      <a:r>
                        <a:rPr lang="ru-RU" sz="2400" dirty="0" smtClean="0">
                          <a:latin typeface="+mn-lt"/>
                        </a:rPr>
                        <a:t>%)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Повышение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 работ (8,1%)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Понижение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 работ (3,7%)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Понижение + ТО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 работа (0,6%)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Повышение + понижение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 работ (3,7%)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91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Технические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ошибки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 работ, 6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технич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., (3,1%)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Майя\Desktop\ЕГЭ _лето\Отчет_2020\Рисунок1.jpg"/>
          <p:cNvPicPr>
            <a:picLocks noChangeAspect="1" noChangeArrowheads="1"/>
          </p:cNvPicPr>
          <p:nvPr/>
        </p:nvPicPr>
        <p:blipFill rotWithShape="1">
          <a:blip r:embed="rId2" cstate="print"/>
          <a:srcRect t="20777" b="5040"/>
          <a:stretch/>
        </p:blipFill>
        <p:spPr bwMode="auto">
          <a:xfrm>
            <a:off x="2970528" y="5024784"/>
            <a:ext cx="3202944" cy="128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345A84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ЕГЭ –2020 (математика профильная)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805" t="31494" r="6250" b="17968"/>
          <a:stretch>
            <a:fillRect/>
          </a:stretch>
        </p:blipFill>
        <p:spPr bwMode="auto">
          <a:xfrm>
            <a:off x="0" y="642918"/>
            <a:ext cx="400049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29" t="19043" r="51953" b="25293"/>
          <a:stretch>
            <a:fillRect/>
          </a:stretch>
        </p:blipFill>
        <p:spPr bwMode="auto">
          <a:xfrm>
            <a:off x="4214810" y="714356"/>
            <a:ext cx="4929190" cy="58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60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1183</TotalTime>
  <Words>647</Words>
  <Application>Microsoft Office PowerPoint</Application>
  <PresentationFormat>Экран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предметной комиссии по географии Ставропольского края</dc:title>
  <dc:creator>RCOI Boss</dc:creator>
  <cp:lastModifiedBy>кулишовы</cp:lastModifiedBy>
  <cp:revision>185</cp:revision>
  <dcterms:created xsi:type="dcterms:W3CDTF">2017-07-20T06:32:28Z</dcterms:created>
  <dcterms:modified xsi:type="dcterms:W3CDTF">2020-08-11T19:04:17Z</dcterms:modified>
</cp:coreProperties>
</file>