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5" r:id="rId3"/>
    <p:sldId id="361" r:id="rId4"/>
    <p:sldId id="362" r:id="rId5"/>
    <p:sldId id="368" r:id="rId6"/>
    <p:sldId id="296" r:id="rId7"/>
    <p:sldId id="364" r:id="rId8"/>
    <p:sldId id="300" r:id="rId9"/>
    <p:sldId id="307" r:id="rId10"/>
    <p:sldId id="308" r:id="rId11"/>
    <p:sldId id="365" r:id="rId12"/>
    <p:sldId id="303" r:id="rId13"/>
    <p:sldId id="366" r:id="rId14"/>
    <p:sldId id="370" r:id="rId15"/>
    <p:sldId id="378" r:id="rId16"/>
    <p:sldId id="372" r:id="rId17"/>
    <p:sldId id="393" r:id="rId18"/>
    <p:sldId id="394" r:id="rId19"/>
    <p:sldId id="375" r:id="rId20"/>
    <p:sldId id="376" r:id="rId21"/>
    <p:sldId id="379" r:id="rId22"/>
    <p:sldId id="369" r:id="rId23"/>
    <p:sldId id="306" r:id="rId24"/>
    <p:sldId id="377" r:id="rId25"/>
    <p:sldId id="257" r:id="rId26"/>
    <p:sldId id="294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1" d="100"/>
          <a:sy n="101" d="100"/>
        </p:scale>
        <p:origin x="-108" y="-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99C593-1391-4E21-B7F6-97AF29D96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80E332A-391B-4767-9700-CFC020335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6719D8-1EF8-4B77-94FE-C9294610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DB3C-1D2D-4473-B215-C52543A512A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B2BDF8-48BA-4465-8140-9E14B3B3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ABC4EE-21A2-497E-909D-0BB953F0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496F-3B90-42DD-8D56-0EEA3315E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31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C74114-51F6-411F-B365-CDE5FEC03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C854852-906E-4278-BB52-BF4BBABD7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161B04-CCC2-4DB8-BDE0-C000D2972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DB3C-1D2D-4473-B215-C52543A512A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556C52-9E7C-4134-9706-0D292D59C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4977A2-BC9C-41D3-AB6C-23298623C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496F-3B90-42DD-8D56-0EEA3315E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50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9D5BE72-01DF-4AB6-8FF0-716524525F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B31C1B3-50C8-4462-A5D8-B46DF6BB6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546AEA-EB6F-4D68-BB27-D8251354E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DB3C-1D2D-4473-B215-C52543A512A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5AB4C4-CF42-4FB9-94A8-401AAD11F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F4B429-A9B3-404D-B46F-BABB84CFB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496F-3B90-42DD-8D56-0EEA3315E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5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98CB81-3522-4E7D-8FB6-0800399F0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B583BC-7F24-4638-A6E4-2326AA04E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11883A9-2769-4EBF-A485-7CE4CC1F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DB3C-1D2D-4473-B215-C52543A512A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F5892D-8F91-43AD-B8B2-3FEC5B401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CE02F1-F9AC-4C2E-A91E-89370FAA2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496F-3B90-42DD-8D56-0EEA3315E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85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44C75-6831-4781-8E04-995F03ED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FDD4FD7-DBA5-42D7-8285-A395A80D2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452F90-92E0-4D04-A424-68353E103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DB3C-1D2D-4473-B215-C52543A512A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AAC3C8-838C-4258-A493-93BE8E797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4CBEE7-6023-4AF8-8873-8CF1DC72F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496F-3B90-42DD-8D56-0EEA3315E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9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3873B-EE42-469D-BA28-954701C54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35C294-3A76-48AC-A182-9D64760534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A7F1E92-DB02-4B28-87B0-DB21664B3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75F2563-175C-405F-89F4-A3605865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DB3C-1D2D-4473-B215-C52543A512A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FEDA596-6182-43FF-8479-607BDE7E3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86AD39-9D6B-4BCE-9D72-350A9D50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496F-3B90-42DD-8D56-0EEA3315E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06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6D9684-3C67-47F7-B934-ACF3DC9F1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B2ADFF3-5B30-4862-9391-241F31ECB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371635C-E9E8-467B-8A8A-E926D5361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74BBAB4-1F02-4378-988E-36418A3B9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F8E2BF1-30CC-4156-813C-082459475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B4E1B5B-5990-4470-A9ED-82ACA5B30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DB3C-1D2D-4473-B215-C52543A512A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D5FB9E2-7B23-4AF4-B750-75F04ABA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EA03DFB-0D97-492F-BB87-D6ECE9E1A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496F-3B90-42DD-8D56-0EEA3315E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71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9BF7F1-3829-4CC5-927E-648B41DD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90845EC-08A5-4373-AA82-B8573753D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DB3C-1D2D-4473-B215-C52543A512A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F2E1158-1E6B-405F-9823-B4CE488A4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65A1721-3DAB-407A-A507-2C4938BA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496F-3B90-42DD-8D56-0EEA3315E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35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92A71EA-9740-4DFE-A377-44BB70180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DB3C-1D2D-4473-B215-C52543A512A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92EA384-040E-403E-B790-996928853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EBFEF8C-8954-4095-BCD7-240027676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496F-3B90-42DD-8D56-0EEA3315E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47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2EEDC8-1BC3-440D-9477-1CF60DE00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4F35A6-5D03-4B8E-87F5-995EF911B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62266C6-C925-435C-944B-FAFC71947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69BA08C-2106-4741-8964-388838E3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DB3C-1D2D-4473-B215-C52543A512A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6E61015-AA2B-4D95-BDBB-4176A2EE1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54CEA25-5D4A-4273-B177-35B477319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496F-3B90-42DD-8D56-0EEA3315E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56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3D90BA-651D-47F9-AACF-5D1CA5DEE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E7F3B74-412A-432F-84E1-F23D662BCF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FED331C-8958-4B38-A627-815DF1746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F2DD828-8DFA-4E0C-8A3E-91D7BBAB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DB3C-1D2D-4473-B215-C52543A512A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9CF7C90-0725-4212-BC35-C9EAB13F3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61F5D94-964A-4DBD-A393-13D52BA80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496F-3B90-42DD-8D56-0EEA3315E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2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7F0F82-6119-4B9F-BF98-90C9C877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B505042-7BF7-4B86-B9EB-46743050A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0FD7DA-04BE-475C-82AD-3A14E8AF8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9DB3C-1D2D-4473-B215-C52543A512A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831B1E9-F9B8-4840-802D-15E616610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77CF1E-7AD2-4B28-826B-5E530C30D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1496F-3B90-42DD-8D56-0EEA3315E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70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lukovka2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5B8350A0-9C75-45E4-9F0E-E9C53E41E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588"/>
            <a:ext cx="6597445" cy="439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EFF6BF-33D8-4828-9A16-690300F2D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7638" y="1587577"/>
            <a:ext cx="6931741" cy="2387600"/>
          </a:xfrm>
        </p:spPr>
        <p:txBody>
          <a:bodyPr>
            <a:no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 с синдромом дефицита внимания и гиперактивностью. 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и методы помощи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A50C5E6-1B82-4A7F-9A30-95ADDF6C1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9484" y="4640826"/>
            <a:ext cx="6848167" cy="1745802"/>
          </a:xfrm>
        </p:spPr>
        <p:txBody>
          <a:bodyPr>
            <a:noAutofit/>
          </a:bodyPr>
          <a:lstStyle/>
          <a:p>
            <a:pPr algn="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Лукшина Ольга Юрьевна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психолог, нейропсихолог, арт-терапевт, песочный терапевт, Руководитель Мастерской детской нейропсихологии и гармоничного развития "Одуванчик", г. Ижевск.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xmlns="" id="{F7B1BDEF-F494-419F-8858-54F060D423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854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DF06FD2C-4B96-47D4-8F86-3D654B3AB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613" y="1268761"/>
            <a:ext cx="111497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>
                <a:ln w="11430"/>
                <a:latin typeface="Times New Roman" pitchFamily="18" charset="0"/>
                <a:cs typeface="Times New Roman" pitchFamily="18" charset="0"/>
              </a:rPr>
              <a:t>Алгоритмичная</a:t>
            </a:r>
            <a:r>
              <a:rPr lang="ru-RU" sz="2200" b="1" dirty="0">
                <a:ln w="11430"/>
                <a:latin typeface="Times New Roman" pitchFamily="18" charset="0"/>
                <a:cs typeface="Times New Roman" pitchFamily="18" charset="0"/>
              </a:rPr>
              <a:t> организация учебной деятельности: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Системность подачи информации создает системно организованную память, облегчает поиск необходимой информации, развивает мышление. Такая подача информации снижает нагрузку на внимание и систематизацию материала при запоминании. 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Формулировки, иллюстрации, оформления не должны содержать ничего лишнего и отвлекающего.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58363" y="360041"/>
            <a:ext cx="8563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1430"/>
                <a:latin typeface="Times New Roman" pitchFamily="18" charset="0"/>
                <a:cs typeface="Times New Roman" pitchFamily="18" charset="0"/>
              </a:rPr>
              <a:t>Особенности педагогического процесса: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26824" y="3429001"/>
            <a:ext cx="681457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 нужно ломать ребенка, а идти от его особенностей.</a:t>
            </a:r>
          </a:p>
          <a:p>
            <a:pPr algn="just" fontAlgn="base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Гиперактивные дети не злы и не злонамерены. Как правило, они готовы сотрудничать с другими людьми, но они не умеют этого делать. </a:t>
            </a:r>
          </a:p>
          <a:p>
            <a:pPr algn="just" fontAlgn="base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Нужно организовать учебную деятельность так, чтобы ребенок мог проявить себя и добиться успеха!</a:t>
            </a:r>
          </a:p>
        </p:txBody>
      </p:sp>
      <p:pic>
        <p:nvPicPr>
          <p:cNvPr id="4098" name="Picture 2" descr="https://xn--35-dlcmp7ch.xn--p1ai/images/2020/07/22/632fa9c8ba7b41bda0f9027dad946e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613" y="3539613"/>
            <a:ext cx="4050890" cy="291524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FA89AA20-9544-41C1-A0D4-F237349C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916" y="1268761"/>
            <a:ext cx="106778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n w="11430"/>
                <a:latin typeface="Times New Roman" pitchFamily="18" charset="0"/>
                <a:cs typeface="Times New Roman" pitchFamily="18" charset="0"/>
              </a:rPr>
              <a:t>Заранее обговоренные правила поведения: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Озвучить правила поведения, выполнения задания. Записать их. Попросить ребёнка повторить их всему классу или записать их на доске.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Объяснить ребенку, что за выполнение установленных правил он получит поощрение.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 невыполнение правил наиболее целесообразным будет лишать ребенка определенных преимуществ или же возможности заняться тем, что ему интересно.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6915" y="3789040"/>
            <a:ext cx="1067783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n w="11430"/>
                <a:latin typeface="Times New Roman" pitchFamily="18" charset="0"/>
                <a:cs typeface="Times New Roman" pitchFamily="18" charset="0"/>
              </a:rPr>
              <a:t>Краткость инструкций: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Все инструкции, предъявляемые к ребенку с СДВГ, должны быть четкими и краткими, не более 10 слов.  В противном случае ребенок эту инструкцию не поймет, на запомнит, не будет ей следовать.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Давая инструкцию, нужно также учитывать неумение ребенка выслушивать до конца, неумение длительное время подчиняться групповым правилам, быструю утомляемость.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04694" y="476673"/>
            <a:ext cx="8563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1430"/>
                <a:latin typeface="Times New Roman" pitchFamily="18" charset="0"/>
                <a:cs typeface="Times New Roman" pitchFamily="18" charset="0"/>
              </a:rPr>
              <a:t>Особенности педагогического процесса: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638622D7-FDE1-49E6-A55E-F29A66161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61073" y="404664"/>
            <a:ext cx="31160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latin typeface="Times New Roman" pitchFamily="18" charset="0"/>
                <a:cs typeface="Times New Roman" pitchFamily="18" charset="0"/>
              </a:rPr>
              <a:t>Коррекция СДВГ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37671" y="2214642"/>
            <a:ext cx="6303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На медицинском уровне.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На уровне работы мозга.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На психологическом уровне.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На педагогическом уровне.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91544" y="3284985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A9E3FEFC-A333-4B31-9EA4-9061F3C0E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7" y="1610032"/>
            <a:ext cx="5456903" cy="363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B49398C1-A44A-401C-8B2E-195400310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88528" y="338951"/>
            <a:ext cx="68149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</a:rPr>
              <a:t>Основы коррекционной работы при СДВГ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04500" y="3706277"/>
            <a:ext cx="58368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Ребёнок может удерживать внимание достаточно долго, если задание или игра интересная и доставляет ему удовольствие. Если ребёнок увлёкся и у него хорошо получается, он будет сидеть над этой игрой часами.</a:t>
            </a:r>
          </a:p>
          <a:p>
            <a:endParaRPr lang="ru-RU" sz="1600" b="1" u="sng" dirty="0">
              <a:solidFill>
                <a:srgbClr val="FF0000"/>
              </a:solidFill>
            </a:endParaRPr>
          </a:p>
        </p:txBody>
      </p:sp>
      <p:pic>
        <p:nvPicPr>
          <p:cNvPr id="32770" name="Picture 2" descr="https://st03.kakprosto.ru/images/article/2020/4/14/302406_5e95c6533f1d35e95c6533f21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62" y="3493093"/>
            <a:ext cx="4454948" cy="310335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0605" y="1130062"/>
            <a:ext cx="110907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работе с ребёнком, имеющим серьёзные нарушения внимания, обязательно нужно наличие у него положительной мотивации. Такая мотивация может возникнуть, если в классе хороший и понимающий учитель, если родители действительно заинтересованы в том, чтобы помочь своему ребёнку. </a:t>
            </a:r>
          </a:p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Обязательно нужна совместная работа родителей и учителей, построенная на эмоциональной заинтересованности родителей.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3B5FCEB1-D4E4-4044-9AB1-B56A54FD9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8652" y="404664"/>
            <a:ext cx="72208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latin typeface="Times New Roman" pitchFamily="18" charset="0"/>
                <a:cs typeface="Times New Roman" pitchFamily="18" charset="0"/>
              </a:rPr>
              <a:t>Основы коррекционной работы при СДВГ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6030" y="1455289"/>
            <a:ext cx="83529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 данный момент в США основной подход в коррекции СДВГ – медикаментозный. </a:t>
            </a:r>
          </a:p>
          <a:p>
            <a:pPr algn="ctr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Центральным направлением коррекционной работы является формирование:</a:t>
            </a:r>
          </a:p>
          <a:p>
            <a:pPr marL="449263" indent="360363">
              <a:buFont typeface="Arial" pitchFamily="34" charset="0"/>
              <a:buChar char="•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произвольной регуляции </a:t>
            </a:r>
          </a:p>
          <a:p>
            <a:pPr marL="449263" indent="360363">
              <a:buFont typeface="Arial" pitchFamily="34" charset="0"/>
              <a:buChar char="•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ориентировочной основы действия</a:t>
            </a:r>
          </a:p>
          <a:p>
            <a:pPr marL="449263" indent="360363">
              <a:buFont typeface="Arial" pitchFamily="34" charset="0"/>
              <a:buChar char="•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контроля собственной деятельности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psy-files.ru/wp-content/uploads/5/0/a/50a93cb9797e1aa337d7f18726bdd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113" y="3601280"/>
            <a:ext cx="4576610" cy="282460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88FF7CE-BEF2-47A1-9F20-EAEAC366A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findout.su/findoutsu/baza4/1093178876757.files/image00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201AE7E-0732-4A09-AF12-611B54C27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43248" y="404664"/>
            <a:ext cx="57517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latin typeface="Times New Roman" pitchFamily="18" charset="0"/>
                <a:cs typeface="Times New Roman" pitchFamily="18" charset="0"/>
              </a:rPr>
              <a:t>Методы двигательной коррекции.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5574" y="1268760"/>
            <a:ext cx="107466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Помогает поднять уровень активности ребенка и научить его контролю над движением, и в дальнейшем контролю над собственной деятельностью.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Цель: формирование ориентировочной основы действия.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Действие – это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произВОЛЬНЫЙ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акт. Это процесс, подчиненный сознательной цели.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s://c1316.c.3072.ru/pluginfile.php/35379/course/overviewfiles/%D1%84%D0%BE%D1%82%D0%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0050" y="3735232"/>
            <a:ext cx="4251900" cy="295988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6D44C149-A020-45B9-89C5-ECC798AF5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75520" y="332656"/>
            <a:ext cx="8892480" cy="7257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>
                <a:latin typeface="Times New Roman" pitchFamily="18" charset="0"/>
              </a:rPr>
              <a:t>Нейропсихологические игры с мячами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E37FBA-9288-4F30-9AD4-6AF7E2956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072"/>
            <a:ext cx="10515600" cy="4626269"/>
          </a:xfrm>
        </p:spPr>
        <p:txBody>
          <a:bodyPr>
            <a:normAutofit/>
          </a:bodyPr>
          <a:lstStyle/>
          <a:p>
            <a:pPr marL="0" indent="452438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 расшифровывается как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Балансировочно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-аудиально-визуальные упражнения» (“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Balance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Auditory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Visual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”). В этой системе более 300 упражнений, которые рекомендуется выполнять стоя на балансировочной доске, используя специальные мячики.</a:t>
            </a:r>
          </a:p>
          <a:p>
            <a:pPr marL="0" indent="452438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Изобретателем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 является Билл Хуберт – школьный учитель. Его методика базируется на многолетнем опыте работы с детьми, а также неврологии и знании устройства работы нашего мозга. Заметим, что опыт применения упражнений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 оказался успешным не только среди школьников, но и среди пациентов, проходящих реабилитацию после инсульта, черепно-мозговых травм и некоторых других заболеваний головного мозга.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B7B9E4FB-0F5B-4129-AF73-D662CF8C2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349" y="4880918"/>
            <a:ext cx="2757947" cy="164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061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34E905D2-A850-4A28-94ED-206FD655E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75520" y="332656"/>
            <a:ext cx="8892480" cy="7257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-A-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E37FBA-9288-4F30-9AD4-6AF7E2956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426" y="1189702"/>
            <a:ext cx="10515600" cy="4286865"/>
          </a:xfrm>
        </p:spPr>
        <p:txBody>
          <a:bodyPr>
            <a:normAutofit/>
          </a:bodyPr>
          <a:lstStyle/>
          <a:p>
            <a:pPr marL="806450" indent="-265113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на перекатывание.</a:t>
            </a:r>
          </a:p>
          <a:p>
            <a:pPr marL="806450" indent="-265113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отскок от пола.</a:t>
            </a:r>
          </a:p>
          <a:p>
            <a:pPr marL="806450" indent="-265113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отскок от стены.</a:t>
            </a:r>
          </a:p>
          <a:p>
            <a:pPr marL="806450" indent="-265113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ритм.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450" indent="-265113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баланс.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24B5818E-B09D-4556-9EDE-69828C82A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283" y="2979994"/>
            <a:ext cx="5142271" cy="342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708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17FE646E-7E79-4E1D-BBCD-A7F3CB1B4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349" y="404664"/>
            <a:ext cx="55435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latin typeface="Times New Roman" pitchFamily="18" charset="0"/>
                <a:cs typeface="Times New Roman" pitchFamily="18" charset="0"/>
              </a:rPr>
              <a:t>Этапы двигательной коррекции.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8425" y="1268762"/>
            <a:ext cx="1080565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Активизация вестибулярно-моторной активности.</a:t>
            </a:r>
          </a:p>
          <a:p>
            <a:pPr indent="539750"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Цель: освобождение психики ребенка от напряжения, вызванного постоянными запретами, насыщение и получение удовольствия от двигательной активности.</a:t>
            </a:r>
          </a:p>
          <a:p>
            <a:pPr indent="539750"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630238" indent="-360363" algn="just">
              <a:buFont typeface="Arial" pitchFamily="34" charset="0"/>
              <a:buChar char="•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Качели</a:t>
            </a:r>
          </a:p>
          <a:p>
            <a:pPr marL="630238" indent="-360363" algn="just">
              <a:buFont typeface="Arial" pitchFamily="34" charset="0"/>
              <a:buChar char="•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Прыжки на батуте</a:t>
            </a:r>
          </a:p>
          <a:p>
            <a:pPr marL="630238" indent="-360363" algn="just">
              <a:buFont typeface="Arial" pitchFamily="34" charset="0"/>
              <a:buChar char="•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Упражнения на мяче</a:t>
            </a:r>
          </a:p>
          <a:p>
            <a:pPr marL="630238" indent="-360363" algn="just">
              <a:buFont typeface="Arial" pitchFamily="34" charset="0"/>
              <a:buChar char="•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Прыжки на мяче и т.п.</a:t>
            </a:r>
          </a:p>
          <a:p>
            <a:pPr marL="630238" indent="-360363" algn="just">
              <a:buFont typeface="Arial" pitchFamily="34" charset="0"/>
              <a:buChar char="•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Доска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Бильгоу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s://avatars.mds.yandex.net/get-zen_doc/198334/pub_5bee5bcf3905d300aaf5e84f_5bee6000fce20900a971134e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5474" y="3140968"/>
            <a:ext cx="4573015" cy="316835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C62282CE-8AC8-4A26-AA03-75416323C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75520" y="332656"/>
            <a:ext cx="8892480" cy="72576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Синдром дефицита внимания и гиперактивности.</a:t>
            </a:r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6916" y="1268760"/>
            <a:ext cx="10589342" cy="23762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СДВГ - это полиморфный клинический синдром, главным проявлением которого является нарушение способности ребенка </a:t>
            </a:r>
            <a:r>
              <a:rPr lang="ru-RU" sz="2600" u="sng" dirty="0">
                <a:latin typeface="Times New Roman" pitchFamily="18" charset="0"/>
                <a:cs typeface="Times New Roman" pitchFamily="18" charset="0"/>
              </a:rPr>
              <a:t>контролировать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600" u="sng" dirty="0">
                <a:latin typeface="Times New Roman" pitchFamily="18" charset="0"/>
                <a:cs typeface="Times New Roman" pitchFamily="18" charset="0"/>
              </a:rPr>
              <a:t>регулировать свое поведение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что выливается в двигательную гиперактивность, нарушение внимания и импульсивность.</a:t>
            </a:r>
          </a:p>
        </p:txBody>
      </p:sp>
      <p:pic>
        <p:nvPicPr>
          <p:cNvPr id="1026" name="Picture 2" descr="https://yandex.ru/images/_crpd/NA5E2z199/5bde2dlWo/p8WgjHUdhjYUUvjPSJYXqHP-j4zvXcFS2W0V2s2rGC079gwfxPbBLUluIlnBzrouCGoszIGqIZOLKC76gbMUmaOQoLQteY8_VArlx_j6JvA3ou7cz1SUfqQITZq5um0kBtt9dl3asSxwG3fFxdKmUrTCoLVdU9VSS7HDE7jSTejj5NWtHN1_bniGRBOh_o8MWoIPVPNtnb9phaXHpddUIM96_Hfs2sW8WPs_jFiTf1qIIvCdQQu1zit5cxtMCqUYlzFlwWgJzn4wvvDPORrj8H5yg6SHXTU37Y0xl10_0NC7SkSPoGodcERL34Do20sOcHb8_UETUTJ7JVMbhE7tNPPVOSWEeZZaDMJ4P21OMyRifl_EM3lRK8ndqRtd0zys25KAN6R2pRT8k6twDEOrNmSC7H39czXSMxE_j_A-0bATuS1NlMGOsjzaLIONPocUsv6nFIstsWPxRckP3T_ovBOayDuEPh2okD-nrLx_NwKYfnxpAafBkrshP4uI8tmwK8mlgVwdwnrEJkyjbb7HDAZmy7Bv9Z2H5bEVP-1_tBwvTiArGDK99DTv2ySQV6dyQNo0NUHnZS4rOYM7hGqd1JcB4V1ERU6mdEa4N7H2OzCm8mPgx3HxvzWxtUNRZ4B0B1YEj6yivRCQF1N4jFfX2uSuvK1xZ00K_4FfL4gKLcyn0dFVYOnWvoiWvNfVvpf8-mLTTIN17ZM9wZXX4YfMdCf2QBecdpWQ8C_DBNRXW77ELvCdkYst_ocVez-AtpEo0yExSYT12mqsipwPTYYLhIKOuyhLnTU_WcnZwyHvKNy3zpAXtALdFOynx2jUyzfK5OKUYQ1zfTZHHYebxOo9JFcVxeFMkRYOsI5MM1Hi9yxWbmdYk2EVo8XlMUfh-6DYPyrA-xhKsThcD9fsGFPf-ngSEOVtgy2yw50Ho_R-5RhHkVVpnC260kw-zF8J7h-A9lpPuNN1NX81TZWf-dc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916" y="3362722"/>
            <a:ext cx="4090219" cy="31754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83277" y="3406592"/>
            <a:ext cx="627298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настоящее время синдром дефицита внимания с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гиперактивностью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(СДВГ) относится к числу наиболее распространенных неврологических заболеваний в детском возрасте - до 15% от всех детей младшего школьного возраста (Сухотина Н.К.,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Красова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А.В.)</a:t>
            </a:r>
          </a:p>
        </p:txBody>
      </p:sp>
    </p:spTree>
    <p:extLst>
      <p:ext uri="{BB962C8B-B14F-4D97-AF65-F5344CB8AC3E}">
        <p14:creationId xmlns:p14="http://schemas.microsoft.com/office/powerpoint/2010/main" val="3914592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84B202C8-9A70-4F42-A78E-03D98D8DE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43248" y="404664"/>
            <a:ext cx="57517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latin typeface="Times New Roman" pitchFamily="18" charset="0"/>
                <a:cs typeface="Times New Roman" pitchFamily="18" charset="0"/>
              </a:rPr>
              <a:t>Методы двигательной коррекции.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4903" y="1268761"/>
            <a:ext cx="1045169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2. Развитие умения управлять своими движениями.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Цель: сформировать ощущение внутреннего торможения. Научить ребенка чувствовать, что он может управлять своим движением в соответствии с поставленной задачей.</a:t>
            </a:r>
          </a:p>
          <a:p>
            <a:pPr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Упражнения:</a:t>
            </a:r>
          </a:p>
          <a:p>
            <a:pPr marL="457200" indent="-457200" algn="just">
              <a:buAutoNum type="arabicPeriod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«Робот», «Море волнуется раз..», «Замри-отомри», Игры со «Стоп-сигналом», «Запретные цифры», «Ласточка и дерево», «Четыре стихии».</a:t>
            </a:r>
          </a:p>
          <a:p>
            <a:pPr marL="457200" indent="-457200" algn="just">
              <a:buAutoNum type="arabicPeriod"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3. Преодоление импульсивности.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Введение в игры правил и пауз для их актуализации.</a:t>
            </a:r>
          </a:p>
          <a:p>
            <a:pPr marL="457200" indent="-457200" algn="just"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99DA171-259F-4183-BBF4-BE3A0505C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89980" y="404664"/>
            <a:ext cx="52582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Преодоление импульсивности.</a:t>
            </a:r>
            <a:endParaRPr lang="ru-RU" sz="2800" b="1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9431" y="1081947"/>
            <a:ext cx="11159613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«Мишки и шишки».</a:t>
            </a:r>
          </a:p>
          <a:p>
            <a:pPr indent="449263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Цель: тренировка выдержки, контроль импульсивности.</a:t>
            </a:r>
          </a:p>
          <a:p>
            <a:pPr indent="449263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Условия игры: по полу рассыпают шишки. Двум игрокам предлагают собрать их лапами больших игрушечных мишек. Выигрывает тот, кто соберет больше. </a:t>
            </a:r>
          </a:p>
          <a:p>
            <a:pPr indent="449263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Примечание: вместо игрушек можно использовать руки других игроков, но, например, повернутые тыльной стороной ладони, щипцы, палочки. Вместо шишек можно использовать другие предметы – мячики, кубики и т.п.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Говори»(Лютова Е.К., Монина Г.Б.)</a:t>
            </a:r>
          </a:p>
          <a:p>
            <a:pPr indent="360363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Цель: контроль импульсивности.</a:t>
            </a:r>
          </a:p>
          <a:p>
            <a:pPr indent="360363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Условия игры: детям дается инструкция: «Ребята, я буду задавать вам простые и сложные вопросы. Но отвечать на них можно будет только тогда, когда я дам команду – «Говори»! Давайте потренируемся: «Какое сейчас время года?»(выдерживается пауза). «Говори!». «Какого цвета у нас в классе потолок?». «Говори!» «Сколько будет два плюс два?». «Говори!».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И.т.д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5D60F4D8-0124-4380-A357-1B3D1FF55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1054694"/>
            <a:ext cx="10972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Заниматься с ребёнком в дневное, а не вечернее время.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Снизить нагрузку на ребёнка (избегать перенасыщения и перевозбуждения ЦНС).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Разделение занятий на короткие, но более частые периоды.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Пользоваться физкультминутками.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Использовать выразительную, экспрессивную речь.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Снижение требований к опрятности в начале работы, для формирования чувства успеха.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 время работы взрослый сидит рядом с ребёнком.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Пользоваться тактильным контактом (поглаживаниями, прикосновениями, элементами массажа).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Проговаривать с ребенком те или иные действия заранее.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Объяснения должны быть конкретными, короткими и чёткими.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Пользоваться гибкой системой поощрений и наказаний.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Поощрять нужно сразу, нельзя откладывать на будущее.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Предоставление ребёнку возможностей выбора.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Сохранять спокойствие. Без хладнокровия не будет преимущества!</a:t>
            </a:r>
          </a:p>
          <a:p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71879" y="341993"/>
            <a:ext cx="8414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Правила работы с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гиперактивными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детьми</a:t>
            </a:r>
            <a:r>
              <a:rPr lang="ru-RU" dirty="0"/>
              <a:t>: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44C23B4F-842A-4E6A-BC63-373E39447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75520" y="260650"/>
            <a:ext cx="84249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«скорой помощи» при работе с ребёнком с СДВГ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2168" y="1214757"/>
            <a:ext cx="106876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Отвлечь ребенка от капризов.</a:t>
            </a:r>
          </a:p>
          <a:p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Поддерживать дома и на уроках четкий распорядок действий.</a:t>
            </a:r>
          </a:p>
          <a:p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Предложить выбор (другую возможную в данный момент деятельность).</a:t>
            </a:r>
          </a:p>
          <a:p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Задать неожиданный вопрос.</a:t>
            </a:r>
          </a:p>
          <a:p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Отреагировать неожиданным для ребенка образом (пошутить, повторить действия ребенка).</a:t>
            </a:r>
          </a:p>
          <a:p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Не запрещать действие ребенка в категоричной форме.</a:t>
            </a:r>
          </a:p>
          <a:p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Не приказывать, а просить (но не заискивать).</a:t>
            </a:r>
          </a:p>
          <a:p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Выслушать то, что хочет сказать ребенок (в противном случае он не услышит вас).</a:t>
            </a:r>
          </a:p>
          <a:p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Автоматически, одними и теми же словами повторять многократно свою просьбу </a:t>
            </a:r>
          </a:p>
          <a:p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(нейтральным тоном).</a:t>
            </a:r>
          </a:p>
          <a:p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Сфотографировать ребенка или подвести его к зеркалу в тот момент, когда он</a:t>
            </a:r>
          </a:p>
          <a:p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капризничает.</a:t>
            </a:r>
          </a:p>
          <a:p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Оставить в комнате одного (если это безопасно для его здоровья).</a:t>
            </a:r>
          </a:p>
          <a:p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12. Не настаивать на том, чтобы ребенок, во что бы то ни стало, принес извинения.</a:t>
            </a:r>
          </a:p>
          <a:p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Не читать нотаций (ребенок все равно их не слышит).</a:t>
            </a:r>
            <a:endParaRPr lang="ru-RU" sz="2100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7460A531-351C-404C-9DD5-59DF901EC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1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89036" y="165167"/>
            <a:ext cx="22160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latin typeface="Times New Roman" pitchFamily="18" charset="0"/>
                <a:cs typeface="Times New Roman" pitchFamily="18" charset="0"/>
              </a:rPr>
              <a:t>Литература: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79576" y="1268761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ozon-st.cdn.ngenix.net/multimedia/10139255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662" y="108013"/>
            <a:ext cx="2570986" cy="39604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30994" y="862172"/>
            <a:ext cx="7210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Комплексная коррекция трудностей обучения в школе. М. - 2019//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Глозман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Ж., Соболева А.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Практическая нейропсихология.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Опытработы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детьми, испытывающими трудности в обучении/ под ред.: Ж.М.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Глозман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М. – 2018.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Монина Г.Б.,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Лютова-Робертс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Е.К., Чутко Л.С. Гиперактивные дети: психолого-педагогическая помощь.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Романчук О.И. Синдром дефицита внимания и гиперактивности у детей.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Хэлловэлл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Э.,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Рэйти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Дж. Почему я отвлекаюсь. Как распознать синдром дефицита внимания у взрослых и детей и что с ним делать; пер. с англ. В. Горохова ; [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науч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ред. Н. Никольская]. - М. : Манн, Иванов и Фербер, 2017. - 368 с.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Лютова Е. К., Монина Г. Б. Шпаргалка для родителей: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Психокоррекционная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работа 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гиперактивными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агрессивными, тревожными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аутичными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детьми. - СПб.: Издательство «Речь», 2007. </a:t>
            </a:r>
          </a:p>
        </p:txBody>
      </p:sp>
      <p:pic>
        <p:nvPicPr>
          <p:cNvPr id="3076" name="Picture 4" descr="https://cdn1.ozone.ru/multimedia/10143679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8667" y="1658080"/>
            <a:ext cx="2088232" cy="3163987"/>
          </a:xfrm>
          <a:prstGeom prst="rect">
            <a:avLst/>
          </a:prstGeom>
          <a:noFill/>
        </p:spPr>
      </p:pic>
      <p:pic>
        <p:nvPicPr>
          <p:cNvPr id="3078" name="Picture 6" descr="https://sun9-3.userapi.com/c855216/v855216865/171105/4KmXpIZrNt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2802" y="3825046"/>
            <a:ext cx="2097414" cy="302433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000547B2-4305-4CDC-A0CF-C2470E679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0E7562-362F-4927-80B5-7C4DB611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E384DB-3952-43BB-9D67-4DA481BDA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42595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581341B9-A023-415B-8241-3BC013990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63552" y="1412776"/>
            <a:ext cx="8147248" cy="259228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Контакте: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https://vk.com/lukovka23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684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Лукшина Ольга Юрьевна</a:t>
            </a:r>
          </a:p>
        </p:txBody>
      </p:sp>
    </p:spTree>
    <p:extLst>
      <p:ext uri="{BB962C8B-B14F-4D97-AF65-F5344CB8AC3E}">
        <p14:creationId xmlns:p14="http://schemas.microsoft.com/office/powerpoint/2010/main" val="3495917795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D41B1D7-773E-4255-856D-EA23A1D23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548680"/>
            <a:ext cx="80772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СДВГ. Половые различия: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207568" y="1268760"/>
            <a:ext cx="7848872" cy="2088232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Среди мальчиков 7 - 1 2 лет признаки СДВГ встречаются в 2 - 3 раза чаще, чем среди девочек. </a:t>
            </a:r>
          </a:p>
        </p:txBody>
      </p:sp>
      <p:pic>
        <p:nvPicPr>
          <p:cNvPr id="27652" name="Picture 4" descr="https://sun9-46.userapi.com/RJLPJWZ8kMWkgm-G7HtiEcFFUaJTo4ZHHloWsg/jQfHTa-r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2028" y="2426875"/>
            <a:ext cx="6019293" cy="3882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08B71A61-8A5D-41DD-BE11-9346ABDB8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32619" y="609600"/>
            <a:ext cx="11238271" cy="515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В МКБ-10 </a:t>
            </a:r>
            <a:br>
              <a:rPr lang="ru-RU" sz="3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(Международной классификации болезней), различают три типа СДВГ:</a:t>
            </a:r>
            <a:endParaRPr lang="ru-RU" sz="3000" b="1" dirty="0">
              <a:latin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98090" y="1445342"/>
            <a:ext cx="10972800" cy="4935986"/>
          </a:xfrm>
        </p:spPr>
        <p:txBody>
          <a:bodyPr>
            <a:noAutofit/>
          </a:bodyPr>
          <a:lstStyle/>
          <a:p>
            <a:pPr marL="265113" algn="just">
              <a:lnSpc>
                <a:spcPct val="100000"/>
              </a:lnSpc>
              <a:spcBef>
                <a:spcPts val="0"/>
              </a:spcBef>
              <a:tabLst>
                <a:tab pos="265113" algn="l"/>
              </a:tabLst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Преимущественно гиперактивно-импульсивный тип СДВГ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Primarily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Hyperactive-Impulsive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ADHD). Дети испытывают потребность в постоянном движении, не могут слушать обращенную к ним речь и совершают разные импульсивные действия; </a:t>
            </a:r>
          </a:p>
          <a:p>
            <a:pPr marL="265113" algn="just">
              <a:lnSpc>
                <a:spcPct val="100000"/>
              </a:lnSpc>
              <a:spcBef>
                <a:spcPts val="0"/>
              </a:spcBef>
              <a:tabLst>
                <a:tab pos="265113" algn="l"/>
              </a:tabLst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Преимущественно невнимательный тип СДВГ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Primarily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Inattentive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ADHD, ранее ADD). Этот тип характеризуется сложностью в концентрации внимания, забывчивостью, постоянным отвлеканием на внешние раздражители, частой потерей вещей;</a:t>
            </a:r>
          </a:p>
          <a:p>
            <a:pPr marL="265113" algn="just">
              <a:lnSpc>
                <a:spcPct val="100000"/>
              </a:lnSpc>
              <a:spcBef>
                <a:spcPts val="0"/>
              </a:spcBef>
              <a:tabLst>
                <a:tab pos="265113" algn="l"/>
              </a:tabLst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Комбинированный тип СДВГ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Combined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ADHD). В этом случае человек с СДВГ демонстрирует по шесть признаков гиперактивного и невнимательного типов.</a:t>
            </a:r>
          </a:p>
          <a:p>
            <a:pPr marL="36513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265113" algn="l"/>
              </a:tabLst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 подготовленной Всемирной организацией здравоохранения в 1994 году международной классификации болезней десятого пересмотра - МКБ-10, СДВГ находится под номером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F90 «Гиперкинетические расстройства».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C3F18FD9-40B7-41F7-91B0-3C10C21AD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332656"/>
            <a:ext cx="80772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Синдром дефицита внимания (S. E.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Schawith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с соавторами)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latin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927648" y="6021289"/>
            <a:ext cx="7416824" cy="39290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95800" y="1628800"/>
            <a:ext cx="324036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Синдром дефицита внимания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63552" y="3429000"/>
            <a:ext cx="302433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 </a:t>
            </a:r>
            <a:r>
              <a:rPr lang="ru-RU" sz="2400" b="1" dirty="0" err="1"/>
              <a:t>гиперактивностью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55840" y="4725144"/>
            <a:ext cx="288032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000" b="1" dirty="0"/>
              <a:t>без гиперактивности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60096" y="3429000"/>
            <a:ext cx="295232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Синдром </a:t>
            </a:r>
            <a:r>
              <a:rPr lang="ru-RU" sz="2000" b="1" dirty="0" err="1"/>
              <a:t>резидуального</a:t>
            </a:r>
            <a:r>
              <a:rPr lang="ru-RU" sz="2000" b="1" dirty="0"/>
              <a:t> типа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3431704" y="2780928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248128" y="2708920"/>
            <a:ext cx="144016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951984" y="2924944"/>
            <a:ext cx="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3FBE0B7E-9C29-414C-BA8F-54EB975B1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74607" y="404665"/>
            <a:ext cx="71429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latin typeface="Times New Roman" pitchFamily="18" charset="0"/>
                <a:cs typeface="Times New Roman" pitchFamily="18" charset="0"/>
              </a:rPr>
              <a:t>Диагностические критерии СДВГ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6077" y="1124744"/>
            <a:ext cx="10668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Из перечисленных ниже признаков хотя бы шесть должны сохраняться </a:t>
            </a:r>
          </a:p>
          <a:p>
            <a:pPr algn="ctr"/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не менее 6 месяцев:</a:t>
            </a:r>
          </a:p>
          <a:p>
            <a:pPr algn="just"/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Неспособность сосредоточиться на деталях.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Ошибки по невнимательности.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Неспособность вслушиваться в обращенную речь.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Неспособность доводить задания до конца.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Низкие организаторские способности.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Отрицательное отношение к заданиям, требующим умственного напряжения.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Потери необходимых предметов при выполнении задания.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Отвлекаемость на посторонние раздражители.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3абывчивость.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40016" y="3429001"/>
            <a:ext cx="3970784" cy="2697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images.myshared.ru/17/1152372/slide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776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CE4CCF40-3E66-4CBC-81EB-AF74742CE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38206" y="260649"/>
            <a:ext cx="74129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latin typeface="Times New Roman" pitchFamily="18" charset="0"/>
                <a:cs typeface="Times New Roman" pitchFamily="18" charset="0"/>
              </a:rPr>
              <a:t>Сопутствующие нарушения при СДВГ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4336" y="937191"/>
            <a:ext cx="8672052" cy="58169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Нарушение зрительного восприятия</a:t>
            </a:r>
          </a:p>
          <a:p>
            <a:pPr marL="342900" indent="-342900" algn="just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Нарушение зрительно-моторной координации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Вестибулярные нарушения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Нарушение крупной моторики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Нарушение мелкой моторики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Повышенная тактильная чувствительность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Повышенная слуховая чувствительность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Низкая чувствительность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Депрессии и тревожность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Оппозиционно –вызывающее расстройство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Трудности обучения – дисграфия, дислексия, дискалькулия</a:t>
            </a:r>
          </a:p>
          <a:p>
            <a:pPr marL="342900" indent="-3429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13. Трудности в обработке информации</a:t>
            </a:r>
          </a:p>
          <a:p>
            <a:pPr marL="342900" indent="-3429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14. Тики и подёргивания</a:t>
            </a:r>
          </a:p>
          <a:p>
            <a:pPr marL="342900" indent="-3429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15. Частые головные боли</a:t>
            </a:r>
          </a:p>
          <a:p>
            <a:pPr marL="342900" indent="-3429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16. Отягощенный период полового созревания</a:t>
            </a:r>
          </a:p>
          <a:p>
            <a:pPr marL="342900" indent="-342900" algn="just">
              <a:buFontTx/>
              <a:buAutoNum type="arabicPeriod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b="1" dirty="0"/>
          </a:p>
          <a:p>
            <a:pPr marL="342900" indent="-342900">
              <a:buAutoNum type="arabicPeriod"/>
            </a:pPr>
            <a:endParaRPr lang="ru-RU" b="1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76748" y="5622390"/>
            <a:ext cx="9492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 понять, что многие проявления плохого поведения обусловлены теми нарушенными биохимическими процессами, которые происходят у детей с СДВГ в мозгу.</a:t>
            </a:r>
          </a:p>
        </p:txBody>
      </p:sp>
      <p:pic>
        <p:nvPicPr>
          <p:cNvPr id="9" name="Рисунок 8" descr="489588773_cbb22c0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75524" y="5007928"/>
            <a:ext cx="1500166" cy="17462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F2CC87BD-A965-4946-A3F3-4E8E86516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2617" y="211187"/>
            <a:ext cx="709591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latin typeface="Times New Roman" pitchFamily="18" charset="0"/>
                <a:cs typeface="Times New Roman" pitchFamily="18" charset="0"/>
              </a:rPr>
              <a:t>СДВГ: методы организации деятельности.</a:t>
            </a:r>
          </a:p>
          <a:p>
            <a:pPr algn="ctr"/>
            <a:r>
              <a:rPr lang="ru-RU" sz="2800" b="1" dirty="0">
                <a:ln w="11430"/>
                <a:latin typeface="Times New Roman" pitchFamily="18" charset="0"/>
                <a:cs typeface="Times New Roman" pitchFamily="18" charset="0"/>
              </a:rPr>
              <a:t>Организация пространства</a:t>
            </a:r>
            <a:r>
              <a:rPr lang="ru-RU" sz="28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9097" y="1113929"/>
            <a:ext cx="109138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Внешняя среда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Чёткая организация. Отсутствие посторонних раздражителей.  Концентрация внимания ребёнка на определённых составляющих среды.</a:t>
            </a:r>
            <a:r>
              <a:rPr lang="ru-RU" sz="2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Домашняя среда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Устойчивость домашней среды.  Большое свободное пространство. Отсутствие  перемещений предметов и мебели в квартире.</a:t>
            </a:r>
          </a:p>
          <a:p>
            <a:r>
              <a:rPr lang="ru-RU" sz="2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рабочего места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Тихая и спокойная обстановка. Отсутствие внешних раздражителей, шумов.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9" y="2996953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  <a:p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37472" y="4010987"/>
            <a:ext cx="67154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времени.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Определённый последовательный режим дня. Упорядоченность действий = привычка хорошего поведения. Наиболее продуктивное время – начало дня и начало урока.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Интересное необычное оформление распорядка действий. Например, в картинках.</a:t>
            </a:r>
            <a:endParaRPr lang="ru-RU" sz="22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7749F7A3-E6BD-4E94-A842-0174F62BA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7" y="4010987"/>
            <a:ext cx="3683564" cy="245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1559</Words>
  <Application>Microsoft Office PowerPoint</Application>
  <PresentationFormat>Произвольный</PresentationFormat>
  <Paragraphs>185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Школьник с синдромом дефицита внимания и гиперактивностью.  Диагностика и методы помощи.</vt:lpstr>
      <vt:lpstr> Синдром дефицита внимания и гиперактивности.</vt:lpstr>
      <vt:lpstr> СДВГ. Половые различия: </vt:lpstr>
      <vt:lpstr>В МКБ-10  (Международной классификации болезней), различают три типа СДВГ:</vt:lpstr>
      <vt:lpstr> Синдром дефицита внимания (S. E. Schawith с соавторами)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Нейропсихологические игры с мячами</vt:lpstr>
      <vt:lpstr>Bal-A-Vis-X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В Контакте: https://vk.com/lukovka23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Школьник с синдромом дефицита внимания и гиперактивностью.  Диагностика и методы помощи.</dc:title>
  <dc:creator>User</dc:creator>
  <cp:lastModifiedBy>владимир</cp:lastModifiedBy>
  <cp:revision>23</cp:revision>
  <dcterms:created xsi:type="dcterms:W3CDTF">2023-09-24T18:04:23Z</dcterms:created>
  <dcterms:modified xsi:type="dcterms:W3CDTF">2023-11-16T06:04:31Z</dcterms:modified>
</cp:coreProperties>
</file>