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72" r:id="rId5"/>
    <p:sldId id="271" r:id="rId6"/>
    <p:sldId id="273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7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E559-E5C3-4867-AEDA-26C1FB3B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564A6-B65C-4D27-8D1C-648780A0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5BC0B-FE63-4988-8C6D-22DC8371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5EE1D-273E-475C-B3B0-AA9ADF3D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6AE4C-C55E-496E-AFD7-AF504F2E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3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8785-10C8-4FCF-911F-28675E04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564546-4F64-4A52-B5B9-195A5F405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B42F5-B306-4CD0-BACB-970B3735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A613F-C38C-4D18-88A3-DDAAF1AD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03096-89F5-4C86-9374-90CCEBEA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D8C39C-E2F7-4526-86D5-0EBC4D210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F1BA82-874F-4DB0-814F-76B255A15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C725C-B9B4-47B5-98D6-8FE328CF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03440-C03E-49D4-A00F-342A36A7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8C081-9D79-465F-93A5-EFC31D0F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D95F3-0BF1-4DC9-BD94-4D5D9C49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E0701-430B-4BCF-A2B2-BAE8A015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52F93-5917-4732-9A83-5CD2A6ED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61CBA-9016-4B8C-B286-50192CF6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0D9E9-19B8-4384-846D-372B8EA5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3EF52-C86C-432E-8489-671C0775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8AC5F-8D9E-4CF8-8B2D-095DFFCD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EFAB0E-564A-491A-9FA7-78E3F130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933B4-0CAD-4197-91F5-0F5F74E2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1BBFF-539D-427B-908F-E06E5D2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8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56CEC-BE7F-4B83-96C2-D215F9E6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B02B8-F256-437F-9FBB-3C1D72359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F77CA6-61E6-42A4-A4AE-B74B36045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A78D3-D458-44B4-A3D9-3A115066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D6BDDF-96AD-4514-80B2-04ACDFB4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D15527-975B-4CD1-95D5-7E828F38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C33A9-E358-4CDF-A0D8-0A1B632E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C66AE0-D86F-4A67-A76C-CCB804AE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F72CB1-DCB3-4946-BD28-9B289962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92536A-97AA-47CF-A5E1-C6EB5F017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2FBE28-0E8E-4BD9-9AF4-9F49CFBE5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0D1060-CA3A-440D-9C65-F175FC35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423F49-5673-49DB-8B48-724FD573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B344D5-575F-43DB-91D1-5D51BE5A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78911-FCD4-4B8B-80F2-B4F27F05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48F16-99E2-46A0-9154-DF94F36E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5D3C9-9826-4158-8053-62B5F969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BDA071-19D3-4484-BF28-DEEB5827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9D6AAE-F435-4C56-AEAD-31A4CC6D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37AB9-94A5-4CA3-BA32-5052BB4D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5B9164-19D8-4BCD-B44D-3903376D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47F0F-81CD-4F33-8BC2-7DD9D000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FB9A4-498E-48D5-AE9E-EBB109DF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5922CE-8261-4952-9575-A6C20A1BD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BC2D0-0155-454A-9C2C-47C0BBE7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9585A0-2799-448E-959B-53C0A16C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C4A1B-C417-427E-991B-C7D4CB7E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27F24-F6A3-455E-BFB4-F20FC168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A59FD8-AA96-4352-A7D4-44E003669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8E050C-B666-4AC5-8C26-3D43B34CF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1D260-2A41-4CF3-BB01-4BA2537B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1BA67-BC17-4CCF-9E37-3BC49D10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69101-F0E4-4344-8E07-7640758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E9B3E-E9B8-4B6D-83BB-BD82A607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A8CF0-5566-43D9-8C1F-D318172A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677E6-A9EA-419C-B9A4-5786668FD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216E-04CC-467E-AD05-7FB0665C75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30CDD-27C9-48A8-AC41-E9E67D5D1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F524D-D998-481A-941D-1A27F2996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35401-1801-48F2-B181-98CA9FC05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7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buro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gam@lis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4C1CF-7103-436E-87A5-DABFB36A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ru-RU" sz="4600" dirty="0">
                <a:solidFill>
                  <a:srgbClr val="000000"/>
                </a:solidFill>
              </a:rPr>
              <a:t>Школьный и муниципальный этапы всероссийской олимпиады по географии: особенности заданий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D2BF9-1E68-4756-9969-4757EDF4D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150" y="2990850"/>
            <a:ext cx="3910013" cy="3581400"/>
          </a:xfrm>
        </p:spPr>
        <p:txBody>
          <a:bodyPr anchor="ctr">
            <a:normAutofit/>
          </a:bodyPr>
          <a:lstStyle/>
          <a:p>
            <a:pPr algn="l"/>
            <a:r>
              <a:rPr lang="ru-RU" sz="3200" dirty="0">
                <a:solidFill>
                  <a:srgbClr val="FFFFFF"/>
                </a:solidFill>
              </a:rPr>
              <a:t>Председатель ЦПМК по географии, </a:t>
            </a:r>
            <a:r>
              <a:rPr lang="ru-RU" sz="3200" dirty="0" err="1">
                <a:solidFill>
                  <a:srgbClr val="FFFFFF"/>
                </a:solidFill>
              </a:rPr>
              <a:t>к.г.н</a:t>
            </a:r>
            <a:r>
              <a:rPr lang="ru-RU" sz="3200" dirty="0">
                <a:solidFill>
                  <a:srgbClr val="FFFFFF"/>
                </a:solidFill>
              </a:rPr>
              <a:t>., доцент Богачев Д.В.</a:t>
            </a:r>
          </a:p>
        </p:txBody>
      </p:sp>
    </p:spTree>
    <p:extLst>
      <p:ext uri="{BB962C8B-B14F-4D97-AF65-F5344CB8AC3E}">
        <p14:creationId xmlns:p14="http://schemas.microsoft.com/office/powerpoint/2010/main" val="159952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6E57E-D201-4064-BEC1-3BAD6230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AFBEFF-EC99-434E-9775-93415CC23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0"/>
            <a:ext cx="5060272" cy="68812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33087-FD36-4AB6-BA85-AD1D8E24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9" y="0"/>
            <a:ext cx="5043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8BBB5-F813-4139-B8E7-B093D641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на распознавание образов территорий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111B8-5C1B-49B6-80D5-49CD08EEF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/>
              <a:t>Определите, о каком архипелаге идет речь, и ответьте на дополнительные вопросы.</a:t>
            </a:r>
          </a:p>
          <a:p>
            <a:r>
              <a:rPr lang="ru-RU" sz="2000" i="1"/>
              <a:t>Сильные северо-восточные ветры порой приносят на этот архипелаг горячий и очень сухой воздух с материка. Архипелаг состоит из двух десятков островов вулканического происхождения, и в остальное время года климат мягкий, но сухой, с постоянными температурами около 26-27ºС. На островах расположено одноименное государство, где официальным языком является португальский. Из какого физико-географического региона дует горячий ветер? Как он называется? Какое течение проходит вблизи островов и какое влияние оно оказывает?</a:t>
            </a:r>
            <a:endParaRPr lang="ru-RU" sz="2000"/>
          </a:p>
          <a:p>
            <a:r>
              <a:rPr lang="ru-RU" sz="2000"/>
              <a:t>Задачу можно упростить для младших классов (7-8), указав, у берегов какого именно материка расположен архипелаг. Для старших классов (10-11) можно усложнить задание, попросив назвать другие колонии, принадлежавшие той же метрополии, что и архипелаг.</a:t>
            </a:r>
          </a:p>
          <a:p>
            <a:r>
              <a:rPr lang="ru-RU" sz="2000"/>
              <a:t>Речь о Кабо-Верде (Острова Зелёного Мыса) у берегов Африки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41181-FFCF-4D67-9F74-B8A09E28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на знание общих географических закономерностей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EBBEC-9BD8-460A-8804-90E81556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/>
              <a:t>Как вам известно, на Земле существует четыре океана: Тихий, Атлантический, Индийский и Северный Ледовитый. Для каждого океана характерен свой набор общих черт. </a:t>
            </a:r>
          </a:p>
          <a:p>
            <a:r>
              <a:rPr lang="ru-RU" sz="2000"/>
              <a:t>Однако, некоторые ученые полагают, что на Земле не четыре, а пять океанов. Согласны ли вы с этим утверждением? Что это за океан? Приведите аргументы в пользу этой идеи. </a:t>
            </a:r>
          </a:p>
          <a:p>
            <a:r>
              <a:rPr lang="ru-RU" sz="2000"/>
              <a:t>Для рассуждения может быть предложена любая актуальная проблема географии, например, особенности гидрологической номенклатуры (присвоение акваториям статуса залива или моря), антропогенизация географической оболочки, роль живого вещества в формировании облика Земли и другие вопросы геоэкологии. Для 9-11 классов могут быть предложены темы, связанные с переоценкой роли определенных факторов размещения отраслей, использованием современных методов в географии, сравнение различных научных концепций.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625E0A-23B0-43D8-B286-AB0C41FE1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r="-1" b="16088"/>
          <a:stretch/>
        </p:blipFill>
        <p:spPr>
          <a:xfrm>
            <a:off x="822696" y="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FFAFA7B-282F-43EB-9B91-DEA26E5E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2" y="129018"/>
            <a:ext cx="6900728" cy="3788830"/>
          </a:xfrm>
        </p:spPr>
        <p:txBody>
          <a:bodyPr anchor="ctr"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В книге «Кондуит и </a:t>
            </a:r>
            <a:r>
              <a:rPr lang="ru-RU" sz="1400" dirty="0" err="1">
                <a:solidFill>
                  <a:srgbClr val="000000"/>
                </a:solidFill>
              </a:rPr>
              <a:t>Швамбрания</a:t>
            </a:r>
            <a:r>
              <a:rPr lang="ru-RU" sz="1400" dirty="0">
                <a:solidFill>
                  <a:srgbClr val="000000"/>
                </a:solidFill>
              </a:rPr>
              <a:t>» Лев Кассиль так описывает выдуманный героями его произведения материк </a:t>
            </a:r>
            <a:r>
              <a:rPr lang="ru-RU" sz="1400" dirty="0" err="1">
                <a:solidFill>
                  <a:srgbClr val="000000"/>
                </a:solidFill>
              </a:rPr>
              <a:t>Швамбранию</a:t>
            </a:r>
            <a:r>
              <a:rPr lang="ru-RU" sz="1400" dirty="0">
                <a:solidFill>
                  <a:srgbClr val="000000"/>
                </a:solidFill>
              </a:rPr>
              <a:t>, расположенный в Южном полушарии между Южной Америкой и Австралией: «Северные окончания </a:t>
            </a:r>
            <a:r>
              <a:rPr lang="ru-RU" sz="1400" dirty="0" err="1">
                <a:solidFill>
                  <a:srgbClr val="000000"/>
                </a:solidFill>
              </a:rPr>
              <a:t>Швамбранского</a:t>
            </a:r>
            <a:r>
              <a:rPr lang="ru-RU" sz="1400" dirty="0">
                <a:solidFill>
                  <a:srgbClr val="000000"/>
                </a:solidFill>
              </a:rPr>
              <a:t> материка, доходя до экватора, цвели тропическим изобилием, южные границы леденели от близкого соседства Антарктики».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Перед вами карта </a:t>
            </a:r>
            <a:r>
              <a:rPr lang="ru-RU" sz="1400" dirty="0" err="1">
                <a:solidFill>
                  <a:srgbClr val="000000"/>
                </a:solidFill>
              </a:rPr>
              <a:t>Швамбрании</a:t>
            </a:r>
            <a:r>
              <a:rPr lang="ru-RU" sz="1400" dirty="0">
                <a:solidFill>
                  <a:srgbClr val="000000"/>
                </a:solidFill>
              </a:rPr>
              <a:t>. Автор не дает подробной географической характеристики. Не восполните ли вы этот недостаток? Предположите, что такой материк существует именно там, куда его поместил Л. Кассиль. Попробуйте дать ответ на следующие вопросы:</a:t>
            </a:r>
            <a:endParaRPr lang="ru-RU" sz="1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а) В каких частях </a:t>
            </a:r>
            <a:r>
              <a:rPr lang="ru-RU" sz="1400" dirty="0" err="1">
                <a:solidFill>
                  <a:srgbClr val="000000"/>
                </a:solidFill>
              </a:rPr>
              <a:t>Швамбрании</a:t>
            </a:r>
            <a:r>
              <a:rPr lang="ru-RU" sz="1400" dirty="0">
                <a:solidFill>
                  <a:srgbClr val="000000"/>
                </a:solidFill>
              </a:rPr>
              <a:t> должно выпадать максимальное и минимальное количество осадков? Почему?</a:t>
            </a:r>
            <a:endParaRPr lang="ru-RU" sz="1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б) Где на материке возможно образование пустынь? Обоснуйте свой ответ.</a:t>
            </a:r>
            <a:endParaRPr lang="ru-RU" sz="1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в) Охарактеризуйте реки континента: течение, тип питания, режим.</a:t>
            </a:r>
            <a:endParaRPr lang="ru-RU" sz="1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г) Обоснуйте схему океанических течений у берегов этого воображаемого материка.</a:t>
            </a:r>
            <a:endParaRPr lang="ru-RU" sz="1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д) Перечислите с севера на юг возможные природные зоны </a:t>
            </a:r>
            <a:r>
              <a:rPr lang="ru-RU" sz="1400" dirty="0" err="1">
                <a:solidFill>
                  <a:srgbClr val="000000"/>
                </a:solidFill>
              </a:rPr>
              <a:t>Швамбрании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F6E40-D197-4D88-B3EE-15746E82390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1" b="387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B350774-D091-4BED-A1AB-373B93A3B798}"/>
              </a:ext>
            </a:extLst>
          </p:cNvPr>
          <p:cNvSpPr txBox="1">
            <a:spLocks/>
          </p:cNvSpPr>
          <p:nvPr/>
        </p:nvSpPr>
        <p:spPr>
          <a:xfrm>
            <a:off x="0" y="3917848"/>
            <a:ext cx="6713914" cy="2940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Может быть предложена выдуманная карта острова или материка в любом месте Земли (например, карта острова Линкольна из «Таинственного острова» Жюля Верна, карта Средиземья Дж. Р. Р. </a:t>
            </a:r>
            <a:r>
              <a:rPr lang="ru-RU" sz="2200" dirty="0" err="1"/>
              <a:t>Толкина</a:t>
            </a:r>
            <a:r>
              <a:rPr lang="ru-RU" sz="2200" dirty="0"/>
              <a:t> или же карта Вестероса из «Песни Льда и Пламени» Джорджа Мартина), также можно предложить участникам самостоятельно составить схему материка по заданным параметрам (например, размеру) в любой точке мире. При выборе территории необходимо учитывать, что не все участники знакомы с произведениями, в которых описан выдуманный мир, поэтому на картах непременно должны присутствовать «говорящие» названия, а в задании должны быть наводки на широты или расположение относительно существующих материков.</a:t>
            </a:r>
          </a:p>
        </p:txBody>
      </p:sp>
    </p:spTree>
    <p:extLst>
      <p:ext uri="{BB962C8B-B14F-4D97-AF65-F5344CB8AC3E}">
        <p14:creationId xmlns:p14="http://schemas.microsoft.com/office/powerpoint/2010/main" val="209909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C3753-3CF1-4D69-A132-42190C67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на знание особенностей расположения различных географических объектов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83478-9871-4CFF-AEAA-194D2D3F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57472"/>
            <a:ext cx="11830049" cy="5286228"/>
          </a:xfrm>
        </p:spPr>
        <p:txBody>
          <a:bodyPr>
            <a:normAutofit/>
          </a:bodyPr>
          <a:lstStyle/>
          <a:p>
            <a:r>
              <a:rPr lang="ru-RU" sz="2000" dirty="0"/>
              <a:t>О каком горном массиве идет речь в тексте? Какое происхождение он имеет? Опишите механизм формирования подобных геологических структур. </a:t>
            </a:r>
          </a:p>
          <a:p>
            <a:r>
              <a:rPr lang="ru-RU" sz="2000" i="1" dirty="0"/>
              <a:t>Этот расчлененный горный массив, в котором выровненные возвышенные участки чередуются с </a:t>
            </a:r>
            <a:r>
              <a:rPr lang="ru-RU" sz="2000" i="1" dirty="0" err="1"/>
              <a:t>останцовыми</a:t>
            </a:r>
            <a:r>
              <a:rPr lang="ru-RU" sz="2000" i="1" dirty="0"/>
              <a:t> столовыми горами и глубокими впадинами, которые заняты глубокими озерами и огромными каньонами, с обилием порогов и водопадов. Большая часть горного массива расположена в зоне сурового климата, с зимними температурами до -40°С, и летними – до +16°С. Среднее количество осадков 550 мм, с максимумом около 800 мм на западе региона. Растительность региона представлена в основном горными тундрами с участием лиственничных редколесий и зарослей кедрового стланика. В долинах произрастают елово-лиственничные леса, а на наиболее возвышенных участках располагаются горные арктические пустыни, среди которых встречаются и ледники, которых здесь не менее двух десятков.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Вопросы для усложнения: </a:t>
            </a:r>
          </a:p>
          <a:p>
            <a:pPr lvl="0"/>
            <a:r>
              <a:rPr lang="ru-RU" sz="2000" dirty="0"/>
              <a:t>Приведите пример зарубежного аналога этой территории по геологическому строению.</a:t>
            </a:r>
            <a:endParaRPr lang="ru-RU" sz="2000" dirty="0">
              <a:effectLst/>
            </a:endParaRPr>
          </a:p>
          <a:p>
            <a:r>
              <a:rPr lang="ru-RU" sz="2000" dirty="0"/>
              <a:t>На территории этой природной области расположен заповедник, являющийся памятником Всемирного наследия ЮНЕСКО с 2010 года, назовите его. Какие особенности природы региона послужили причиной его создания?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72BE9-3C3B-4218-8DF5-8998F0E0C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3499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99DA10-857D-428E-92AD-60BB1EDB7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1584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32829-6BF2-45A8-9BE1-8E533050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плато</a:t>
            </a:r>
            <a:br>
              <a:rPr lang="ru-RU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Путорана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459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2E14A-2591-4056-87DA-88A531D6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на знание особенностей расположения различных географических объектов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E735F-19A2-45E7-8D74-AF1C0CBF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" y="1457470"/>
            <a:ext cx="12106275" cy="5400529"/>
          </a:xfrm>
        </p:spPr>
        <p:txBody>
          <a:bodyPr>
            <a:normAutofit/>
          </a:bodyPr>
          <a:lstStyle/>
          <a:p>
            <a:r>
              <a:rPr lang="ru-RU" sz="2000" dirty="0"/>
              <a:t>К каким бассейнам стока относятся перечисленные административные центры субъектов РФ? На каких реках они стоят?</a:t>
            </a:r>
          </a:p>
          <a:p>
            <a:r>
              <a:rPr lang="ru-RU" sz="2000" i="1" dirty="0"/>
              <a:t>Нарьян-Мар, Симферополь, Элиста, Рязань, Салехард, Орел, Смоленск, Грозный, Барнаул, Краснодар</a:t>
            </a:r>
            <a:endParaRPr lang="ru-RU" sz="2000" dirty="0"/>
          </a:p>
          <a:p>
            <a:r>
              <a:rPr lang="ru-RU" sz="2000" dirty="0"/>
              <a:t>Кроме административных центров субъектов РФ, можно использовать административные центры федеральных округов/города-миллионеры и т. д. Для 10-11 класса следует выбрать столицы и крупные города стран мира. </a:t>
            </a:r>
          </a:p>
          <a:p>
            <a:endParaRPr lang="ru-RU" sz="2000" dirty="0"/>
          </a:p>
          <a:p>
            <a:r>
              <a:rPr lang="ru-RU" sz="2000" dirty="0"/>
              <a:t>В мировом туризме определенную роль играют морские круизы – туристические путешествия по морю с заходом в порты. Один из наиболее интересных и популярных среди них: Нью-Йорк – Майами – Панама – Сан-Франциско – Гавайи – Иокогама – Гонконг – Манила – Сингапур – Коломбо – Мумбаи – Порт-Саид – Александрия – Неаполь – Генуя – Марсель – Нью-Йорк. </a:t>
            </a:r>
          </a:p>
          <a:p>
            <a:r>
              <a:rPr lang="ru-RU" sz="2000" dirty="0"/>
              <a:t>Почему именно этот маршрут пользуется спросом и предлагается компаниями? Приведите как можно больше логичных объяснений. Какие еще пять портов Вы предложили бы для захода судна на этом круизе? Обоснуйте ответы.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DCA73-3DFC-49FD-A5A4-9149AC85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Задача картографического содержания с элементами картометрии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75D73-BD04-4AE6-A4DD-4C763F19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1900"/>
              <a:t>К условию задачи необходимо приложить фрагмент топографической карты масштаба 1:50000 – 1:100000 размером А4.</a:t>
            </a:r>
          </a:p>
          <a:p>
            <a:pPr marL="0" indent="0">
              <a:buNone/>
            </a:pPr>
            <a:r>
              <a:rPr lang="ru-RU" sz="1900"/>
              <a:t>Изучите территорию по топографической карте и ответьте на вопросы:</a:t>
            </a:r>
          </a:p>
          <a:p>
            <a:pPr lvl="0"/>
            <a:r>
              <a:rPr lang="ru-RU" sz="1900"/>
              <a:t>каких притоков у реки больше – левых или правых; </a:t>
            </a:r>
          </a:p>
          <a:p>
            <a:pPr lvl="0"/>
            <a:r>
              <a:rPr lang="ru-RU" sz="1900"/>
              <a:t>симметричны ли борта долин, склоны холмов;</a:t>
            </a:r>
          </a:p>
          <a:p>
            <a:pPr lvl="0"/>
            <a:r>
              <a:rPr lang="ru-RU" sz="1900"/>
              <a:t>на каком берегу расположен город, какими путями к нему можно добраться;</a:t>
            </a:r>
          </a:p>
          <a:p>
            <a:pPr lvl="0"/>
            <a:r>
              <a:rPr lang="ru-RU" sz="1900"/>
              <a:t>судоходна ли река, можно ли ее перейти туристическому отряду (мост, брод);</a:t>
            </a:r>
          </a:p>
          <a:p>
            <a:pPr lvl="0"/>
            <a:r>
              <a:rPr lang="ru-RU" sz="1900"/>
              <a:t>населенные пункты с какой численностью населения преобладают на территории, какой из них самый крупный;</a:t>
            </a:r>
          </a:p>
          <a:p>
            <a:pPr lvl="0"/>
            <a:r>
              <a:rPr lang="ru-RU" sz="1900"/>
              <a:t>одинакова ли плотность дорог на севере и юге карты;</a:t>
            </a:r>
          </a:p>
          <a:p>
            <a:pPr lvl="0"/>
            <a:r>
              <a:rPr lang="ru-RU" sz="1900"/>
              <a:t>развито ли на территории сельское хозяйство;</a:t>
            </a:r>
          </a:p>
          <a:p>
            <a:pPr lvl="0"/>
            <a:r>
              <a:rPr lang="ru-RU" sz="1900"/>
              <a:t>какие объекты промышленности функционируют;</a:t>
            </a:r>
          </a:p>
          <a:p>
            <a:endParaRPr lang="ru-RU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83623-37C5-4A78-9D3B-C69EA0A4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/>
              <a:t>Краеведческие задания и тесты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DCE23-DB00-4E8E-A14F-59A3D6A7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/>
              <a:t>Задания с использованием краеведческого материала</a:t>
            </a:r>
          </a:p>
          <a:p>
            <a:r>
              <a:rPr lang="ru-RU" sz="2000"/>
              <a:t>Тестовые задания открытого и закрытого типа</a:t>
            </a:r>
          </a:p>
          <a:p>
            <a:r>
              <a:rPr lang="ru-RU" sz="2000"/>
              <a:t>Закрытые задания – 4-6 вариантов ответа. 1 верный</a:t>
            </a:r>
          </a:p>
          <a:p>
            <a:r>
              <a:rPr lang="ru-RU" sz="2000"/>
              <a:t>Открытые – задания-дополнения (другое название: задания с ограничением на ответ). Выполняя их, участники должны самостоятельно давать ответы на вопросы, но их возможности ограничены. Ответ выглядит в виде слова (значка, символа и т. д.) на месте пробела или многоточия.</a:t>
            </a:r>
          </a:p>
          <a:p>
            <a:r>
              <a:rPr lang="ru-RU" sz="2000"/>
              <a:t>Открытые задания свободного изложения или свободного конструирования. Они предполагают свободные ответы участников по сути задания. На ответы не накладываются ограничения. Чаще всего это задания вида: закончите предложение (фразу), впишите вместо многоточия правильный ответ, дополните определение, то есть вместо многоточия можно вписать словосочетание, фразу, предложение.</a:t>
            </a:r>
          </a:p>
          <a:p>
            <a:endParaRPr lang="ru-RU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34441-42BB-4D75-AF25-3A344D81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3" y="495932"/>
            <a:ext cx="5438383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Европейская географическая олимпиада,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29-30 августа 2020 (дистанционно)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5 серебряных и 1 бронзовая медаль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командное место у юниоров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 командное место в старшей команды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трава, внеш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B98FB9D-43C3-4FE3-8FCF-C2A78897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5240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32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885C7-BD2B-4C00-9A32-1E0A0F57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31" y="4753"/>
            <a:ext cx="3889374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Где</a:t>
            </a:r>
            <a:r>
              <a:rPr lang="en-US" sz="4000" dirty="0"/>
              <a:t> </a:t>
            </a:r>
            <a:r>
              <a:rPr lang="en-US" sz="4000" dirty="0" err="1"/>
              <a:t>взять</a:t>
            </a:r>
            <a:r>
              <a:rPr lang="en-US" sz="4000" dirty="0"/>
              <a:t> </a:t>
            </a:r>
            <a:r>
              <a:rPr lang="en-US" sz="4000" dirty="0" err="1"/>
              <a:t>примеры</a:t>
            </a:r>
            <a:r>
              <a:rPr lang="en-US" sz="4000" dirty="0"/>
              <a:t> </a:t>
            </a:r>
            <a:r>
              <a:rPr lang="en-US" sz="4000" dirty="0" err="1"/>
              <a:t>задач</a:t>
            </a:r>
            <a:r>
              <a:rPr lang="en-US" sz="4000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988BD-5689-4718-853C-F2E0AB8F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682" y="5723115"/>
            <a:ext cx="3955978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https://www.edburo.ru/</a:t>
            </a:r>
            <a:r>
              <a:rPr lang="en-US" dirty="0"/>
              <a:t> 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031B2-9B9C-433F-A6D0-57EC75AF2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" r="21851" b="-2"/>
          <a:stretch/>
        </p:blipFill>
        <p:spPr>
          <a:xfrm>
            <a:off x="210265" y="485986"/>
            <a:ext cx="8872414" cy="610749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983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4C1CF-7103-436E-87A5-DABFB36A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ru-RU" sz="5100" dirty="0">
                <a:solidFill>
                  <a:srgbClr val="000000"/>
                </a:solidFill>
              </a:rPr>
              <a:t>Школьный и муниципальный этапы всероссийской олимпиады по географии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D2BF9-1E68-4756-9969-4757EDF4D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762" y="1962150"/>
            <a:ext cx="3805238" cy="3581400"/>
          </a:xfrm>
        </p:spPr>
        <p:txBody>
          <a:bodyPr anchor="ctr">
            <a:normAutofit/>
          </a:bodyPr>
          <a:lstStyle/>
          <a:p>
            <a:pPr algn="l"/>
            <a:r>
              <a:rPr lang="ru-RU" sz="3200" dirty="0">
                <a:solidFill>
                  <a:srgbClr val="FFFFFF"/>
                </a:solidFill>
              </a:rPr>
              <a:t>Председатель ЦПМК по географии, </a:t>
            </a:r>
            <a:r>
              <a:rPr lang="ru-RU" sz="3200" dirty="0" err="1">
                <a:solidFill>
                  <a:srgbClr val="FFFFFF"/>
                </a:solidFill>
              </a:rPr>
              <a:t>к.г.н</a:t>
            </a:r>
            <a:r>
              <a:rPr lang="ru-RU" sz="3200" dirty="0">
                <a:solidFill>
                  <a:srgbClr val="FFFFFF"/>
                </a:solidFill>
              </a:rPr>
              <a:t>., доцент Богачев Д.В.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  <a:hlinkClick r:id="rId3"/>
              </a:rPr>
              <a:t>dagam@list.ru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CF6FD-5FEC-457A-8886-8ACBC658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>
                <a:solidFill>
                  <a:srgbClr val="FFFFFF"/>
                </a:solidFill>
              </a:rPr>
              <a:t>Важно!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96D03-F28E-413E-B3BC-7B5FE5FBD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476500"/>
            <a:ext cx="11372850" cy="42291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учётом Постановления Главного государственного санитарного врача Российской Федерации от 30.06.2020 г. № 16 «Об утверждении санитарно-эпидемиологических правил СП 3.1/2.4 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молодёжи в условиях распространения новой коронавирусной инфекции (COVID-19)» допускается проведение школьного и муниципального этапов олимпиады с использованием информационно-коммуникационных технологий.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B19E8-437D-46D1-BB36-1945BA5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написания (рекомендованное)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B357E-A3ED-4E82-B7FA-DF4EEEAB0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Школьный этап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186E7A-E072-4D05-9D8E-1C8199FD1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выполнение заданий </a:t>
            </a:r>
            <a:r>
              <a:rPr lang="ru-RU" b="1" dirty="0"/>
              <a:t>теоретического тура</a:t>
            </a:r>
            <a:r>
              <a:rPr lang="ru-RU" dirty="0"/>
              <a:t> </a:t>
            </a:r>
            <a:r>
              <a:rPr lang="ru-RU" b="1" dirty="0"/>
              <a:t>школьного этапа</a:t>
            </a:r>
            <a:r>
              <a:rPr lang="ru-RU" dirty="0"/>
              <a:t> Олимпиады рекомендуется отвести не более 1,5 астрономических часа.</a:t>
            </a:r>
          </a:p>
          <a:p>
            <a:r>
              <a:rPr lang="ru-RU" dirty="0"/>
              <a:t>На выполнение заданий тестового тура муниципального этапа Олимпиады рекомендуется отвести 45 минут.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3D2C26-2FF4-4694-9A00-2C51F555A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Муниципальный этап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EE3359-3ECE-4A7E-9EFB-836D5BA6D6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выполнение заданий </a:t>
            </a:r>
            <a:r>
              <a:rPr lang="ru-RU" b="1" dirty="0"/>
              <a:t>теоретического тура</a:t>
            </a:r>
            <a:r>
              <a:rPr lang="ru-RU" dirty="0"/>
              <a:t> </a:t>
            </a:r>
            <a:r>
              <a:rPr lang="ru-RU" b="1" dirty="0"/>
              <a:t>муниципального этапа</a:t>
            </a:r>
            <a:r>
              <a:rPr lang="ru-RU" dirty="0"/>
              <a:t> Олимпиады рекомендуется отвести не более 2 астрономических часа.</a:t>
            </a:r>
          </a:p>
          <a:p>
            <a:r>
              <a:rPr lang="ru-RU" dirty="0"/>
              <a:t>На выполнение заданий тестового тура муниципального этапа Олимпиады рекомендуется отвести не более 1 астрономического часа.</a:t>
            </a:r>
          </a:p>
        </p:txBody>
      </p:sp>
    </p:spTree>
    <p:extLst>
      <p:ext uri="{BB962C8B-B14F-4D97-AF65-F5344CB8AC3E}">
        <p14:creationId xmlns:p14="http://schemas.microsoft.com/office/powerpoint/2010/main" val="97042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6AED9-C74F-4EF5-81B4-C010EB4B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Особенности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BBFBF-099F-40B9-A0D3-59799AA4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4" y="1143000"/>
            <a:ext cx="11612583" cy="5393266"/>
          </a:xfrm>
        </p:spPr>
        <p:txBody>
          <a:bodyPr>
            <a:normAutofit/>
          </a:bodyPr>
          <a:lstStyle/>
          <a:p>
            <a:r>
              <a:rPr lang="ru-RU" dirty="0"/>
              <a:t>В задания школьного и муниципального этапов Олимпиады для всех параллелей необходимо включать вопросы на географическую эрудицию – знание участниками географической номенклатуры (названий и местоположения различных природных и социально-экономических объектов, стран мира и т.д.).</a:t>
            </a:r>
          </a:p>
          <a:p>
            <a:r>
              <a:rPr lang="ru-RU" dirty="0"/>
              <a:t>Включать задания, требующие понимания основных географических закономерностей, проверяющие умение делать логические выводы и прослеживать причинно-следственные связи, обобщать и систематизировать ранее полученные знания. </a:t>
            </a:r>
          </a:p>
          <a:p>
            <a:r>
              <a:rPr lang="ru-RU" dirty="0"/>
              <a:t>Особое место в заданиях должны занимать вопросы и задачи, связанные с умением читать и анализировать топографические планы и </a:t>
            </a:r>
            <a:r>
              <a:rPr lang="ru-RU" dirty="0">
                <a:highlight>
                  <a:srgbClr val="FFFF00"/>
                </a:highlight>
              </a:rPr>
              <a:t>географические карты различного масштаба и </a:t>
            </a:r>
            <a:r>
              <a:rPr lang="ru-RU" dirty="0"/>
              <a:t>содержания, – от топографических до мелкомасштабных тематических.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225192-FC02-4A2A-81E9-C2244DA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/>
              <a:t>Задания теоретического тура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467C9EE-20B2-4142-A830-77BD7F0B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/>
              <a:t>Задания должны отличаться от обычной контрольной работы по географии и включать в себя по возможности оригинальные и творческие задания.</a:t>
            </a:r>
          </a:p>
          <a:p>
            <a:r>
              <a:rPr lang="ru-RU" sz="2000"/>
              <a:t>В комплекты заданий следует включать вопросы только по разделам географии, уже изученным к моменту проведения олимпиады.</a:t>
            </a:r>
          </a:p>
          <a:p>
            <a:r>
              <a:rPr lang="ru-RU" sz="2000"/>
              <a:t>В комплекте заданий для каждого класса задачи и элементы задач должны различаться по сложности так, чтобы с самым простым вопросом справились почти все участники олимпиады, с самым сложным – лишь несколько лучших. </a:t>
            </a:r>
          </a:p>
          <a:p>
            <a:r>
              <a:rPr lang="ru-RU" sz="2000"/>
              <a:t>Условия задач должны быть четкими и понятными, недопустима неоднозначность трактовки. </a:t>
            </a:r>
          </a:p>
          <a:p>
            <a:r>
              <a:rPr lang="ru-RU" sz="2000"/>
              <a:t>Задания не должны включать термины и понятия, не знакомые учащимся данной возрастной категории.</a:t>
            </a:r>
          </a:p>
          <a:p>
            <a:r>
              <a:rPr lang="ru-RU" sz="2000"/>
              <a:t>При составлении заданий следует использовать несколько различных источников, с которыми участники незнакомы.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13592-7A53-4239-A4BF-257928B3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/>
              <a:t>Какие могут быть теоретические задания?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F719E-2ED1-46ED-B17B-A5BA7048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lvl="0"/>
            <a:r>
              <a:rPr lang="ru-RU" sz="2000"/>
              <a:t>задачи на пространственный анализ – знание особенностей расположения различных географических объектов, специфики формирования пространственного рисунка распространения различных природных явлений и т.д.;</a:t>
            </a:r>
          </a:p>
          <a:p>
            <a:pPr lvl="0"/>
            <a:r>
              <a:rPr lang="ru-RU" sz="2000"/>
              <a:t>задачи на распознавание образов территорий (например, по изображениям на фотографиях и репродукциях картин, фрагментам художественных произведений, документальным фрагментам);</a:t>
            </a:r>
          </a:p>
          <a:p>
            <a:pPr lvl="0"/>
            <a:r>
              <a:rPr lang="ru-RU" sz="2000"/>
              <a:t>задачи на определение логических цепочек и причинно-следственных связей (например, взаимосвязей компонентов ландшафта, их зависимость от общепланетарных и региональных географических закономерностей);</a:t>
            </a:r>
          </a:p>
          <a:p>
            <a:pPr lvl="0"/>
            <a:r>
              <a:rPr lang="ru-RU" sz="2000"/>
              <a:t>задачи на сопоставление (перебор, выборку в соответствии с заданными критериями) различных географических объектов, территорий, стран и т.п. </a:t>
            </a:r>
          </a:p>
          <a:p>
            <a:pPr lvl="0"/>
            <a:r>
              <a:rPr lang="ru-RU" sz="2000"/>
              <a:t>задачи на классификацию географических объектов, приборов, понятий и т.п.</a:t>
            </a:r>
          </a:p>
          <a:p>
            <a:r>
              <a:rPr lang="ru-RU" sz="2000"/>
              <a:t>задачи картографического (в том числе, картометрического) содержания.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F222E-654B-4811-96E9-D10FF221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картографического содержания </a:t>
            </a:r>
            <a:br>
              <a:rPr lang="ru-RU" sz="3600" b="1"/>
            </a:br>
            <a:r>
              <a:rPr lang="ru-RU" sz="3600" b="1"/>
              <a:t>(6–7 классы)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A3B83-F831-40D0-B363-57FFA47A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ru-RU" sz="2000"/>
              <a:t>Павел живет в сельской местности. В школу он ходит сначала по грунтовой дороге, а затем поворачивает на восток и идет по шоссе до поворота строго на школу. Дальше он идет по тропе. По грунтовой дороге он проходит 500 м, по шоссе – в 2 раза больше, а по тропе – 200 м. </a:t>
            </a:r>
          </a:p>
          <a:p>
            <a:r>
              <a:rPr lang="ru-RU" sz="2000"/>
              <a:t>Изобразите его маршрут на плане масштаба 1:10 000. Вы знаете, что около дома друга находится колодец. Также вам известно, что сначала ваш друг проходит между болотом и березовым лесом, в глубине которого находится домик лесника, а затем проходит по дамбе. Идя по шоссе, он проходит под линией электропередач и видит вокруг с одной стороны заболоченные леса, а с другой – луга и пашню. Школа расположена на холме, в 300 метрах от нее находится церковь.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F222E-654B-4811-96E9-D10FF221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/>
              <a:t>Задачи картографического содержания </a:t>
            </a:r>
            <a:br>
              <a:rPr lang="ru-RU" sz="3600" b="1"/>
            </a:br>
            <a:r>
              <a:rPr lang="ru-RU" sz="3600" b="1"/>
              <a:t>(7-8 классы)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A3B83-F831-40D0-B363-57FFA47A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Autofit/>
          </a:bodyPr>
          <a:lstStyle/>
          <a:p>
            <a:r>
              <a:rPr lang="ru-RU" dirty="0"/>
              <a:t>Картографическая проекция — это способ переноса сферической поверхности Земли на плоскость карты. Любая проекция и, следовательно, любая карта передаёт поверхность Земли с искажениями — это фундаментальный математический факт. Искажаются площади, углы, расстояния и формы объектов. Существуют проекции, которые могут передать без искажений определённые свойства - разумеется, за счёт других свойств, что и характеризует изображение земной поверхности на нижерасположенном рисунке. </a:t>
            </a:r>
          </a:p>
          <a:p>
            <a:r>
              <a:rPr lang="ru-RU" dirty="0"/>
              <a:t>Что за картографическая проекция представлена на рисунке? Как её называют? Что на ней передается без искажений, а что все-таки она искажает?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7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2007</Words>
  <Application>Microsoft Office PowerPoint</Application>
  <PresentationFormat>Широкоэкранный</PresentationFormat>
  <Paragraphs>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Тема Office</vt:lpstr>
      <vt:lpstr>Школьный и муниципальный этапы всероссийской олимпиады по географии: особенности заданий</vt:lpstr>
      <vt:lpstr>Европейская географическая олимпиада,  29-30 августа 2020 (дистанционно) 5 серебряных и 1 бронзовая медаль 1 командное место у юниоров 2 командное место в старшей команды</vt:lpstr>
      <vt:lpstr>Важно!</vt:lpstr>
      <vt:lpstr>Время написания (рекомендованное)</vt:lpstr>
      <vt:lpstr>Особенности заданий</vt:lpstr>
      <vt:lpstr>Задания теоретического тура</vt:lpstr>
      <vt:lpstr>Какие могут быть теоретические задания?</vt:lpstr>
      <vt:lpstr>Задачи картографического содержания  (6–7 классы)</vt:lpstr>
      <vt:lpstr>Задачи картографического содержания  (7-8 классы)</vt:lpstr>
      <vt:lpstr>Презентация PowerPoint</vt:lpstr>
      <vt:lpstr>Задачи на распознавание образов территорий</vt:lpstr>
      <vt:lpstr>Задачи на знание общих географических закономерностей</vt:lpstr>
      <vt:lpstr>Презентация PowerPoint</vt:lpstr>
      <vt:lpstr>Презентация PowerPoint</vt:lpstr>
      <vt:lpstr>Задачи на знание особенностей расположения различных географических объектов</vt:lpstr>
      <vt:lpstr>плато Путорана</vt:lpstr>
      <vt:lpstr>Задачи на знание особенностей расположения различных географических объектов</vt:lpstr>
      <vt:lpstr>Задача картографического содержания с элементами картометрии</vt:lpstr>
      <vt:lpstr>Краеведческие задания и тесты</vt:lpstr>
      <vt:lpstr>Где взять примеры задач?</vt:lpstr>
      <vt:lpstr>Школьный и муниципальный этапы всероссийской олимпиады по географии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и школьный этапы всероссийской олимпиады по географии: особенности заданий</dc:title>
  <dc:creator>Дмитрий Богачев</dc:creator>
  <cp:lastModifiedBy>Дмитрий Богачев</cp:lastModifiedBy>
  <cp:revision>3</cp:revision>
  <dcterms:created xsi:type="dcterms:W3CDTF">2020-09-09T21:55:19Z</dcterms:created>
  <dcterms:modified xsi:type="dcterms:W3CDTF">2020-09-09T22:03:14Z</dcterms:modified>
</cp:coreProperties>
</file>