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9" r:id="rId20"/>
  </p:sldIdLst>
  <p:sldSz cx="20104100" cy="11309350"/>
  <p:notesSz cx="20104100" cy="11309350"/>
  <p:embeddedFontLst>
    <p:embeddedFont>
      <p:font typeface="Arial Black" panose="020B0A04020102020204" pitchFamily="34" charset="0"/>
      <p:bold r:id="rId21"/>
    </p:embeddedFont>
    <p:embeddedFont>
      <p:font typeface="Neue Machina" panose="020B0604020202020204" charset="-5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Druk Cyr" charset="-52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65" d="100"/>
          <a:sy n="65" d="100"/>
        </p:scale>
        <p:origin x="6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1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2050" y="4663231"/>
            <a:ext cx="15773399" cy="2249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ФГИС «Моя школа»: новые возможности обеспечения единства цифрового образовательного пространства</a:t>
            </a:r>
            <a:endParaRPr sz="4800" dirty="0">
              <a:solidFill>
                <a:schemeClr val="accent2">
                  <a:lumMod val="50000"/>
                </a:schemeClr>
              </a:solidFill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050" y="391019"/>
            <a:ext cx="4044199" cy="19376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5708650" y="9041608"/>
            <a:ext cx="801319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>
              <a:spcAft>
                <a:spcPct val="0"/>
              </a:spcAft>
            </a:pPr>
            <a:r>
              <a:rPr lang="ru-RU" altLang="ru-RU" sz="2400" b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августа 2023</a:t>
            </a:r>
          </a:p>
          <a:p>
            <a:pPr algn="ctr">
              <a:spcAft>
                <a:spcPct val="0"/>
              </a:spcAft>
            </a:pPr>
            <a:r>
              <a:rPr lang="ru-RU" alt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Ставрополь</a:t>
            </a:r>
            <a:endParaRPr lang="ru-RU" altLang="ru-RU" sz="24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987006" y="2541274"/>
            <a:ext cx="1426368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575"/>
              </a:spcAft>
            </a:pPr>
            <a:r>
              <a:rPr lang="ru-RU" altLang="ru-RU" sz="3600" b="1" dirty="0">
                <a:solidFill>
                  <a:srgbClr val="BA0000"/>
                </a:solidFill>
                <a:latin typeface="Tahoma" panose="020B0604030504040204" pitchFamily="34" charset="0"/>
              </a:rPr>
              <a:t>Библиотека цифрового образова­тельного контента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484454"/>
            <a:ext cx="17526000" cy="62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651250" y="2469548"/>
            <a:ext cx="139969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575"/>
              </a:spcAft>
            </a:pPr>
            <a:r>
              <a:rPr lang="ru-RU" altLang="ru-RU" sz="3600" b="1" dirty="0">
                <a:solidFill>
                  <a:srgbClr val="BA0000"/>
                </a:solidFill>
                <a:latin typeface="Tahoma" panose="020B0604030504040204" pitchFamily="34" charset="0"/>
              </a:rPr>
              <a:t>Библиотека цифрового образова­тельного контента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058510"/>
            <a:ext cx="14935200" cy="77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8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976619" y="2469548"/>
            <a:ext cx="18897600" cy="18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200" b="1" dirty="0">
                <a:solidFill>
                  <a:srgbClr val="BA0000"/>
                </a:solidFill>
                <a:latin typeface="Tahoma" panose="020B0604030504040204" pitchFamily="34" charset="0"/>
              </a:rPr>
              <a:t>Библиотека цифрового образова­тельного контента: содержание раздела «предмет»</a:t>
            </a: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71"/>
          <a:stretch/>
        </p:blipFill>
        <p:spPr bwMode="auto">
          <a:xfrm>
            <a:off x="1178041" y="3377961"/>
            <a:ext cx="17688541" cy="63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901700" y="2469548"/>
            <a:ext cx="19202400" cy="12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200" b="1" dirty="0">
                <a:solidFill>
                  <a:srgbClr val="BA0000"/>
                </a:solidFill>
                <a:latin typeface="Tahoma" panose="020B0604030504040204" pitchFamily="34" charset="0"/>
              </a:rPr>
              <a:t>Библиотека цифрового образова­тельного контента: краткая информация по уроку</a:t>
            </a: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936016"/>
            <a:ext cx="15089605" cy="761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60126" y="2331246"/>
            <a:ext cx="19140924" cy="18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200" b="1" dirty="0">
                <a:solidFill>
                  <a:srgbClr val="BA0000"/>
                </a:solidFill>
                <a:latin typeface="Tahoma" panose="020B0604030504040204" pitchFamily="34" charset="0"/>
              </a:rPr>
              <a:t>Библиотека цифрового образова­тельного контента: краткая информация по уроку</a:t>
            </a: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835755"/>
            <a:ext cx="15544271" cy="784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185286" y="1856097"/>
            <a:ext cx="13893222" cy="18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958" b="1">
                <a:solidFill>
                  <a:srgbClr val="BA0000"/>
                </a:solidFill>
                <a:latin typeface="Tahoma" panose="020B0604030504040204" pitchFamily="34" charset="0"/>
              </a:rPr>
              <a:t>Российская электронная школа</a:t>
            </a: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511717"/>
            <a:ext cx="14416181" cy="80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70250" y="2313948"/>
            <a:ext cx="13893222" cy="9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958" b="1" dirty="0">
                <a:solidFill>
                  <a:srgbClr val="BA0000"/>
                </a:solidFill>
                <a:latin typeface="Tahoma" panose="020B0604030504040204" pitchFamily="34" charset="0"/>
              </a:rPr>
              <a:t>Российская электронная школа: содержание курса </a:t>
            </a:r>
          </a:p>
        </p:txBody>
      </p:sp>
      <p:pic>
        <p:nvPicPr>
          <p:cNvPr id="2048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3050" r="2174" b="2400"/>
          <a:stretch>
            <a:fillRect/>
          </a:stretch>
        </p:blipFill>
        <p:spPr bwMode="auto">
          <a:xfrm>
            <a:off x="4635487" y="3048287"/>
            <a:ext cx="11162747" cy="78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3185285" y="2193884"/>
            <a:ext cx="13893222" cy="67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600" b="1" dirty="0">
                <a:solidFill>
                  <a:srgbClr val="BA0000"/>
                </a:solidFill>
                <a:latin typeface="Tahoma" panose="020B0604030504040204" pitchFamily="34" charset="0"/>
              </a:rPr>
              <a:t>Российская</a:t>
            </a:r>
            <a:r>
              <a:rPr lang="ru-RU" altLang="ru-RU" sz="3958" b="1" dirty="0">
                <a:solidFill>
                  <a:srgbClr val="BA0000"/>
                </a:solidFill>
                <a:latin typeface="Tahoma" panose="020B0604030504040204" pitchFamily="34" charset="0"/>
              </a:rPr>
              <a:t> электронная школа: содержание урока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63" y="3103097"/>
            <a:ext cx="10770267" cy="78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17" y="2717386"/>
            <a:ext cx="10021341" cy="85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3185285" y="2193884"/>
            <a:ext cx="13893222" cy="67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5896"/>
              </a:spcAft>
            </a:pPr>
            <a:r>
              <a:rPr lang="ru-RU" altLang="ru-RU" sz="3600" b="1" dirty="0">
                <a:solidFill>
                  <a:srgbClr val="BA0000"/>
                </a:solidFill>
                <a:latin typeface="Tahoma" panose="020B0604030504040204" pitchFamily="34" charset="0"/>
              </a:rPr>
              <a:t>Российская</a:t>
            </a:r>
            <a:r>
              <a:rPr lang="ru-RU" altLang="ru-RU" sz="3958" b="1" dirty="0">
                <a:solidFill>
                  <a:srgbClr val="BA0000"/>
                </a:solidFill>
                <a:latin typeface="Tahoma" panose="020B0604030504040204" pitchFamily="34" charset="0"/>
              </a:rPr>
              <a:t> электронная школа: содержание урока</a:t>
            </a:r>
          </a:p>
        </p:txBody>
      </p:sp>
    </p:spTree>
    <p:extLst>
      <p:ext uri="{BB962C8B-B14F-4D97-AF65-F5344CB8AC3E}">
        <p14:creationId xmlns:p14="http://schemas.microsoft.com/office/powerpoint/2010/main" val="4122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82229" y="4893356"/>
            <a:ext cx="13739659" cy="17672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88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319250" y="9732507"/>
            <a:ext cx="5486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Ляпах Сергей Николаевич,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ЕМДиИТ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701549" y="2146957"/>
            <a:ext cx="14416803" cy="13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ФГОС-3.0.</a:t>
            </a:r>
          </a:p>
          <a:p>
            <a:pPr algn="ctr">
              <a:spcAft>
                <a:spcPts val="2083"/>
              </a:spcAft>
            </a:pPr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З группы результатов: </a:t>
            </a:r>
            <a:r>
              <a:rPr lang="ru-RU" altLang="ru-RU" sz="4000" b="1" dirty="0" err="1">
                <a:solidFill>
                  <a:srgbClr val="BA0000"/>
                </a:solidFill>
                <a:latin typeface="Tahoma" panose="020B0604030504040204" pitchFamily="34" charset="0"/>
              </a:rPr>
              <a:t>метапредметные</a:t>
            </a:r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, предметные и личностные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79450" y="4230535"/>
            <a:ext cx="19050000" cy="615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2083"/>
              </a:spcBef>
              <a:spcAft>
                <a:spcPts val="701"/>
              </a:spcAft>
            </a:pP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«усилены»:</a:t>
            </a:r>
          </a:p>
          <a:p>
            <a:pPr algn="just">
              <a:lnSpc>
                <a:spcPts val="3567"/>
              </a:lnSpc>
              <a:spcAft>
                <a:spcPts val="2083"/>
              </a:spcAft>
            </a:pPr>
            <a:r>
              <a:rPr lang="ru-RU" altLang="ru-RU" sz="3133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(было 10 формулировок, стало 30 - по всем направлениям </a:t>
            </a:r>
            <a:r>
              <a:rPr lang="ru-RU" altLang="ru-RU" sz="3133" b="1" i="1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воспитательной 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деятельности)</a:t>
            </a:r>
          </a:p>
          <a:p>
            <a:pPr algn="just">
              <a:lnSpc>
                <a:spcPts val="3567"/>
              </a:lnSpc>
            </a:pPr>
            <a:r>
              <a:rPr lang="ru-RU" altLang="ru-RU" sz="3133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(было 16 формулировок, стало 33). Появилось 3 блока </a:t>
            </a:r>
            <a:r>
              <a:rPr lang="ru-RU" altLang="ru-RU" sz="3133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результатов:</a:t>
            </a:r>
          </a:p>
          <a:p>
            <a:pPr algn="just"/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-логика </a:t>
            </a:r>
          </a:p>
          <a:p>
            <a:pPr algn="just"/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-исследование </a:t>
            </a:r>
          </a:p>
          <a:p>
            <a:pPr algn="just"/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-работа с информацией</a:t>
            </a:r>
          </a:p>
          <a:p>
            <a:pPr algn="just"/>
            <a:endParaRPr lang="ru-RU" altLang="ru-RU" sz="3133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567"/>
              </a:lnSpc>
            </a:pPr>
            <a:r>
              <a:rPr lang="ru-RU" altLang="ru-RU" sz="3133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иначе сформулированы, в отглагольных формах.</a:t>
            </a:r>
          </a:p>
          <a:p>
            <a:pPr algn="just">
              <a:lnSpc>
                <a:spcPts val="3567"/>
              </a:lnSpc>
            </a:pP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Было:    </a:t>
            </a:r>
            <a:r>
              <a:rPr lang="ru-RU" altLang="ru-RU" sz="3133" b="1" i="1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(навыков), формирование (компетенций)</a:t>
            </a:r>
          </a:p>
          <a:p>
            <a:pPr algn="just">
              <a:lnSpc>
                <a:spcPts val="3567"/>
              </a:lnSpc>
            </a:pP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Стало: научить </a:t>
            </a:r>
            <a:r>
              <a:rPr lang="ru-RU" altLang="ru-RU" sz="3133" b="1" i="1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применять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133" b="1" i="1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характеризовать </a:t>
            </a:r>
            <a:r>
              <a:rPr lang="ru-RU" altLang="ru-RU" sz="3133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т.п.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11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6175681" y="6050339"/>
            <a:ext cx="5782384" cy="37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 u="sng" dirty="0" err="1">
                <a:solidFill>
                  <a:srgbClr val="002060"/>
                </a:solidFill>
                <a:latin typeface="Tahoma" panose="020B0604030504040204" pitchFamily="34" charset="0"/>
              </a:rPr>
              <a:t>Метапредметные</a:t>
            </a:r>
            <a:r>
              <a:rPr lang="ru-RU" altLang="ru-RU" sz="2800" b="1" u="sng" dirty="0">
                <a:solidFill>
                  <a:srgbClr val="002060"/>
                </a:solidFill>
                <a:latin typeface="Tahoma" panose="020B0604030504040204" pitchFamily="34" charset="0"/>
              </a:rPr>
              <a:t> результаты</a:t>
            </a:r>
          </a:p>
          <a:p>
            <a:endParaRPr lang="ru-RU" altLang="ru-RU" sz="2800" b="1" u="sng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способы деятельности, применимые как в рамках 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образовательного процесса, так и при решении проблем в реальных жизненных ситуациях</a:t>
            </a: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8" r="25339"/>
          <a:stretch>
            <a:fillRect/>
          </a:stretch>
        </p:blipFill>
        <p:spPr bwMode="auto">
          <a:xfrm>
            <a:off x="2860405" y="2470604"/>
            <a:ext cx="1006498" cy="19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19295"/>
          <a:stretch>
            <a:fillRect/>
          </a:stretch>
        </p:blipFill>
        <p:spPr bwMode="auto">
          <a:xfrm>
            <a:off x="8565678" y="3181350"/>
            <a:ext cx="1014886" cy="21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364" y="3121025"/>
            <a:ext cx="1207798" cy="18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99110" y="5056236"/>
            <a:ext cx="4129088" cy="3886200"/>
          </a:xfrm>
          <a:prstGeom prst="rect">
            <a:avLst/>
          </a:prstGeom>
        </p:spPr>
        <p:txBody>
          <a:bodyPr lIns="0" tIns="0" rIns="0" bIns="0"/>
          <a:lstStyle/>
          <a:p>
            <a:pPr marL="279400" algn="ctr">
              <a:defRPr/>
            </a:pPr>
            <a:r>
              <a:rPr lang="ru" sz="2800" b="1" u="sng" dirty="0">
                <a:solidFill>
                  <a:srgbClr val="002060"/>
                </a:solidFill>
                <a:latin typeface="Tahoma"/>
              </a:rPr>
              <a:t>Предметные</a:t>
            </a:r>
          </a:p>
          <a:p>
            <a:pPr marL="279400" algn="ctr"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ahoma"/>
              </a:rPr>
              <a:t>Р</a:t>
            </a:r>
            <a:r>
              <a:rPr lang="ru" sz="2800" b="1" u="sng" dirty="0" smtClean="0">
                <a:solidFill>
                  <a:srgbClr val="002060"/>
                </a:solidFill>
                <a:latin typeface="Tahoma"/>
              </a:rPr>
              <a:t>езультаты</a:t>
            </a:r>
          </a:p>
          <a:p>
            <a:pPr marL="279400" algn="ctr">
              <a:defRPr/>
            </a:pPr>
            <a:endParaRPr lang="ru" sz="2800" b="1" u="sng" dirty="0">
              <a:solidFill>
                <a:srgbClr val="002060"/>
              </a:solidFill>
              <a:latin typeface="Tahoma"/>
            </a:endParaRPr>
          </a:p>
          <a:p>
            <a:pPr>
              <a:defRPr/>
            </a:pPr>
            <a:r>
              <a:rPr lang="ru" sz="2800" b="1" dirty="0">
                <a:solidFill>
                  <a:srgbClr val="002060"/>
                </a:solidFill>
                <a:latin typeface="Tahoma"/>
              </a:rPr>
              <a:t>•знания</a:t>
            </a:r>
          </a:p>
          <a:p>
            <a:pPr>
              <a:defRPr/>
            </a:pPr>
            <a:r>
              <a:rPr lang="ru" sz="2800" b="1" dirty="0">
                <a:solidFill>
                  <a:srgbClr val="002060"/>
                </a:solidFill>
                <a:latin typeface="Tahoma"/>
              </a:rPr>
              <a:t>•умения,</a:t>
            </a:r>
          </a:p>
          <a:p>
            <a:pPr>
              <a:defRPr/>
            </a:pPr>
            <a:r>
              <a:rPr lang="ru" sz="2800" b="1" dirty="0">
                <a:solidFill>
                  <a:srgbClr val="002060"/>
                </a:solidFill>
                <a:latin typeface="Tahoma"/>
              </a:rPr>
              <a:t>•опыт творческой деятельности и</a:t>
            </a:r>
          </a:p>
          <a:p>
            <a:pPr>
              <a:defRPr/>
            </a:pPr>
            <a:r>
              <a:rPr lang="ru" sz="2800" b="1" dirty="0">
                <a:solidFill>
                  <a:srgbClr val="002060"/>
                </a:solidFill>
                <a:latin typeface="Tahoma"/>
              </a:rPr>
              <a:t>др.</a:t>
            </a:r>
          </a:p>
        </p:txBody>
      </p:sp>
      <p:sp>
        <p:nvSpPr>
          <p:cNvPr id="23" name="Прямоугольник 11"/>
          <p:cNvSpPr>
            <a:spLocks noChangeArrowheads="1"/>
          </p:cNvSpPr>
          <p:nvPr/>
        </p:nvSpPr>
        <p:spPr bwMode="auto">
          <a:xfrm>
            <a:off x="13277188" y="5367687"/>
            <a:ext cx="3780151" cy="39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 u="sng" dirty="0">
                <a:solidFill>
                  <a:srgbClr val="002060"/>
                </a:solidFill>
                <a:latin typeface="Tahoma" panose="020B0604030504040204" pitchFamily="34" charset="0"/>
              </a:rPr>
              <a:t>Личностные результаты </a:t>
            </a:r>
            <a:endParaRPr lang="ru-RU" altLang="ru-RU" sz="2800" b="1" u="sng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>
              <a:lnSpc>
                <a:spcPts val="2163"/>
              </a:lnSpc>
            </a:pPr>
            <a:endParaRPr lang="ru-RU" altLang="ru-RU" sz="2800" b="1" u="sng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•система ценностных ориентаций, •интересы, •мотивации и др.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6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7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831850" y="2835755"/>
            <a:ext cx="18059398" cy="11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BA0000"/>
                </a:solidFill>
                <a:latin typeface="Tahoma" panose="020B0604030504040204" pitchFamily="34" charset="0"/>
              </a:rPr>
              <a:t>ФГОС-3.0: система оценки достижения</a:t>
            </a:r>
          </a:p>
          <a:p>
            <a:pPr algn="ctr">
              <a:spcAft>
                <a:spcPts val="2525"/>
              </a:spcAft>
            </a:pPr>
            <a:r>
              <a:rPr lang="ru-RU" altLang="ru-RU" sz="3200" b="1" dirty="0">
                <a:solidFill>
                  <a:srgbClr val="BA0000"/>
                </a:solidFill>
                <a:latin typeface="Tahoma" panose="020B0604030504040204" pitchFamily="34" charset="0"/>
              </a:rPr>
              <a:t>планируемых результатов освоения программы, в том числе адаптированной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</a:rPr>
              <a:t>должна: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608849" y="4992546"/>
            <a:ext cx="19363913" cy="40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2525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    отражать содержание и критерии оценки, формы представления результатов оценочной деятельности;</a:t>
            </a:r>
          </a:p>
          <a:p>
            <a:pPr algn="just">
              <a:spcAft>
                <a:spcPts val="1263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    обеспечивать комплексный подход к оценке результатов освоения программы, позволяющий осуществлять оценку предметных и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метапредметных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 результатов;</a:t>
            </a:r>
          </a:p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 предусматривать оценку и    учет результатов использования разнообразных методов и форм обучения, взаимно дополняющих друг друга, в том числе проектов, практических, исследовательских, творческих работ, самоанализа и самооценки,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взаимооценки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, наблюдения, испытаний (тестов) и др.</a:t>
            </a:r>
          </a:p>
        </p:txBody>
      </p:sp>
    </p:spTree>
    <p:extLst>
      <p:ext uri="{BB962C8B-B14F-4D97-AF65-F5344CB8AC3E}">
        <p14:creationId xmlns:p14="http://schemas.microsoft.com/office/powerpoint/2010/main" val="31983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441449" y="2836390"/>
            <a:ext cx="17297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15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4825"/>
              </a:spcAft>
            </a:pPr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Использование электронных средств обучения, </a:t>
            </a:r>
            <a:r>
              <a:rPr lang="ru-RU" altLang="ru-RU" sz="4000" b="1" u="sng" dirty="0">
                <a:solidFill>
                  <a:srgbClr val="BA0000"/>
                </a:solidFill>
                <a:latin typeface="Tahoma" panose="020B0604030504040204" pitchFamily="34" charset="0"/>
              </a:rPr>
              <a:t>д</a:t>
            </a:r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истанционных технологий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712" y="4345008"/>
            <a:ext cx="18745199" cy="3671867"/>
          </a:xfrm>
          <a:prstGeom prst="rect">
            <a:avLst/>
          </a:prstGeom>
        </p:spPr>
        <p:txBody>
          <a:bodyPr lIns="0" tIns="0" rIns="0" bIns="0"/>
          <a:lstStyle/>
          <a:p>
            <a:pPr indent="292100" algn="just">
              <a:spcBef>
                <a:spcPts val="4830"/>
              </a:spcBef>
              <a:defRPr/>
            </a:pP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" sz="3200" b="1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 </a:t>
            </a: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поколения </a:t>
            </a:r>
            <a:r>
              <a:rPr lang="ru" sz="3200" b="1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устанавливал требований </a:t>
            </a: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электронных средств обучения и дистанционных технологий.</a:t>
            </a:r>
          </a:p>
          <a:p>
            <a:pPr indent="292100" algn="just">
              <a:spcAft>
                <a:spcPts val="1050"/>
              </a:spcAft>
              <a:defRPr/>
            </a:pP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обновленный ФГОС фиксирует право школы применять различные образовательные технологии.</a:t>
            </a:r>
          </a:p>
          <a:p>
            <a:pPr indent="292100" algn="just">
              <a:spcAft>
                <a:spcPts val="1050"/>
              </a:spcAft>
              <a:defRPr/>
            </a:pP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нововведение </a:t>
            </a:r>
            <a:r>
              <a:rPr lang="ru" sz="32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поможет школе обосновать перед родителями использование, например, электронного обучения и дистанционных образовательных технологий</a:t>
            </a:r>
            <a:r>
              <a:rPr lang="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050"/>
              </a:spcAft>
              <a:defRPr/>
            </a:pP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■При этом, если школьники учатся с использованием дистанционных технологий, школа должна обеспечить их индивидуальным авторизованным доступом ко всем ресурсам.</a:t>
            </a:r>
          </a:p>
          <a:p>
            <a:pPr indent="292100" algn="just">
              <a:defRPr/>
            </a:pPr>
            <a:r>
              <a:rPr lang="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доступ должен быть как на территории школы, так и за ее пределами.</a:t>
            </a:r>
          </a:p>
        </p:txBody>
      </p:sp>
    </p:spTree>
    <p:extLst>
      <p:ext uri="{BB962C8B-B14F-4D97-AF65-F5344CB8AC3E}">
        <p14:creationId xmlns:p14="http://schemas.microsoft.com/office/powerpoint/2010/main" val="58188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0" name="Прямоугольник 14"/>
          <p:cNvSpPr>
            <a:spLocks noChangeArrowheads="1"/>
          </p:cNvSpPr>
          <p:nvPr/>
        </p:nvSpPr>
        <p:spPr bwMode="auto">
          <a:xfrm>
            <a:off x="527050" y="2500663"/>
            <a:ext cx="1851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575"/>
              </a:spcAft>
            </a:pPr>
            <a:r>
              <a:rPr lang="ru-RU" altLang="ru-RU" sz="4800" b="1" smtClean="0">
                <a:solidFill>
                  <a:srgbClr val="BA0000"/>
                </a:solidFill>
                <a:latin typeface="Tahoma" panose="020B0604030504040204" pitchFamily="34" charset="0"/>
              </a:rPr>
              <a:t>ФГОС-3.0: электронная информационнообразовательная среда организации</a:t>
            </a:r>
            <a:endParaRPr lang="ru-RU" altLang="ru-RU" sz="4800" b="1" dirty="0">
              <a:solidFill>
                <a:srgbClr val="BA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450" y="4164042"/>
            <a:ext cx="18973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u="sng" dirty="0">
                <a:solidFill>
                  <a:srgbClr val="002060"/>
                </a:solidFill>
                <a:latin typeface="Tahoma" panose="020B0604030504040204" pitchFamily="34" charset="0"/>
              </a:rPr>
              <a:t>д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олжна обеспечивать</a:t>
            </a:r>
          </a:p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•доступ к учебным планам, рабочим программам учебных предметов, учебных курсов, электронным учебным изданиям и электронным образовательным ресурсам, указанным в рабочих программах (в том числе внеурочной деятельности) посредством сети Интернет</a:t>
            </a: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</a:p>
          <a:p>
            <a:pPr algn="just"/>
            <a:endParaRPr lang="ru-RU" altLang="ru-RU" sz="2800" b="1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•формирование и хранение электронного портфолио обучающегося, в том числе выполненных им работ и результатов выполнения работ</a:t>
            </a: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</a:p>
          <a:p>
            <a:pPr algn="just"/>
            <a:endParaRPr lang="ru-RU" altLang="ru-RU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•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фиксацию и хранение информации о ходе образовательного процесса, результатов промежуточной аттестации и результатов освоения программы</a:t>
            </a: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</a:p>
          <a:p>
            <a:pPr algn="just"/>
            <a:endParaRPr lang="ru-RU" altLang="ru-RU" sz="2800" b="1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•проведение учебных занятий, процедуры оценки результатов обучения</a:t>
            </a: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;</a:t>
            </a:r>
          </a:p>
          <a:p>
            <a:pPr algn="just"/>
            <a:endParaRPr lang="ru-RU" altLang="ru-RU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•взаимодействие между участниками образовательного п в том числе посредством сети Интернет.</a:t>
            </a:r>
          </a:p>
          <a:p>
            <a:pPr algn="just"/>
            <a:endParaRPr lang="ru-RU" altLang="ru-RU" sz="2800" b="1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"/>
            <a:endParaRPr lang="ru-RU" altLang="ru-RU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999699" y="2235824"/>
            <a:ext cx="13736361" cy="5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575"/>
              </a:spcAft>
            </a:pPr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ФГИС «Моя школа»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71" y="2854043"/>
            <a:ext cx="16171110" cy="67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29"/>
          <a:stretch/>
        </p:blipFill>
        <p:spPr bwMode="auto">
          <a:xfrm>
            <a:off x="1441451" y="6950075"/>
            <a:ext cx="15392399" cy="31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ject 2"/>
          <p:cNvPicPr/>
          <p:nvPr/>
        </p:nvPicPr>
        <p:blipFill rotWithShape="1">
          <a:blip r:embed="rId5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6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0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0" y="10912474"/>
            <a:ext cx="10022312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10022323" cy="396081"/>
          </a:xfrm>
          <a:prstGeom prst="rect">
            <a:avLst/>
          </a:prstGeom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4736886" y="2718256"/>
            <a:ext cx="10249327" cy="8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3575"/>
              </a:spcAft>
            </a:pPr>
            <a:r>
              <a:rPr lang="ru-RU" altLang="ru-RU" sz="4000" b="1" dirty="0">
                <a:solidFill>
                  <a:srgbClr val="BA0000"/>
                </a:solidFill>
                <a:latin typeface="Tahoma" panose="020B0604030504040204" pitchFamily="34" charset="0"/>
              </a:rPr>
              <a:t>ФГИС «Моя школа»: сервисы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59" y="3368675"/>
            <a:ext cx="17090390" cy="67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5480050" y="234215"/>
            <a:ext cx="11277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kern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250090"/>
            <a:ext cx="4044199" cy="1937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8450" y="898154"/>
            <a:ext cx="146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</a:t>
            </a:r>
          </a:p>
          <a:p>
            <a:pPr algn="ctr"/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краевой институт развития образования, повышения квалификации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образования»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object 2"/>
          <p:cNvPicPr/>
          <p:nvPr/>
        </p:nvPicPr>
        <p:blipFill rotWithShape="1">
          <a:blip r:embed="rId3" cstate="print"/>
          <a:srcRect t="69776"/>
          <a:stretch/>
        </p:blipFill>
        <p:spPr>
          <a:xfrm>
            <a:off x="131326" y="10912474"/>
            <a:ext cx="9890986" cy="396081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 rotWithShape="1">
          <a:blip r:embed="rId4" cstate="print"/>
          <a:srcRect t="69776"/>
          <a:stretch/>
        </p:blipFill>
        <p:spPr>
          <a:xfrm>
            <a:off x="10081777" y="10912474"/>
            <a:ext cx="9890985" cy="396081"/>
          </a:xfrm>
          <a:prstGeom prst="rect">
            <a:avLst/>
          </a:prstGeom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4413250" y="2439703"/>
            <a:ext cx="118872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375"/>
              </a:lnSpc>
              <a:spcAft>
                <a:spcPts val="3575"/>
              </a:spcAft>
            </a:pPr>
            <a:r>
              <a:rPr lang="ru-RU" altLang="ru-RU" sz="3600" b="1" dirty="0">
                <a:solidFill>
                  <a:srgbClr val="BA0000"/>
                </a:solidFill>
                <a:latin typeface="Tahoma" panose="020B0604030504040204" pitchFamily="34" charset="0"/>
              </a:rPr>
              <a:t>ФГИС «Моя школа»: каталог материалов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3115" r="1442"/>
          <a:stretch/>
        </p:blipFill>
        <p:spPr bwMode="auto">
          <a:xfrm>
            <a:off x="3384550" y="2774425"/>
            <a:ext cx="13944600" cy="79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997</Words>
  <Application>Microsoft Office PowerPoint</Application>
  <PresentationFormat>Произвольный</PresentationFormat>
  <Paragraphs>142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Arial Black</vt:lpstr>
      <vt:lpstr>Neue Machina</vt:lpstr>
      <vt:lpstr>Calibri</vt:lpstr>
      <vt:lpstr>Tahoma</vt:lpstr>
      <vt:lpstr>Druk Cyr</vt:lpstr>
      <vt:lpstr>Office Theme</vt:lpstr>
      <vt:lpstr>МИНИСТЕРСТВО ОБРАЗОВАНИЯ СТАВРОПОЛЬСКОГО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СКИРО</dc:creator>
  <cp:lastModifiedBy>User</cp:lastModifiedBy>
  <cp:revision>9</cp:revision>
  <dcterms:created xsi:type="dcterms:W3CDTF">2023-01-13T17:17:54Z</dcterms:created>
  <dcterms:modified xsi:type="dcterms:W3CDTF">2023-08-16T12:17:42Z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