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6" r:id="rId3"/>
    <p:sldId id="338" r:id="rId4"/>
    <p:sldId id="419" r:id="rId5"/>
    <p:sldId id="340" r:id="rId6"/>
    <p:sldId id="341" r:id="rId7"/>
    <p:sldId id="339" r:id="rId8"/>
    <p:sldId id="378" r:id="rId9"/>
    <p:sldId id="346" r:id="rId10"/>
    <p:sldId id="303" r:id="rId11"/>
    <p:sldId id="310" r:id="rId12"/>
    <p:sldId id="379" r:id="rId13"/>
    <p:sldId id="297" r:id="rId14"/>
    <p:sldId id="298" r:id="rId15"/>
    <p:sldId id="380" r:id="rId16"/>
    <p:sldId id="375" r:id="rId17"/>
    <p:sldId id="381" r:id="rId18"/>
    <p:sldId id="382" r:id="rId19"/>
    <p:sldId id="383" r:id="rId20"/>
    <p:sldId id="385" r:id="rId21"/>
    <p:sldId id="386" r:id="rId22"/>
    <p:sldId id="384" r:id="rId23"/>
    <p:sldId id="392" r:id="rId24"/>
    <p:sldId id="388" r:id="rId25"/>
    <p:sldId id="391" r:id="rId26"/>
    <p:sldId id="315" r:id="rId27"/>
    <p:sldId id="41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2D7"/>
    <a:srgbClr val="E3E8F3"/>
    <a:srgbClr val="4C5A74"/>
    <a:srgbClr val="A1C6DB"/>
    <a:srgbClr val="EFF5FB"/>
    <a:srgbClr val="EEEFF6"/>
    <a:srgbClr val="343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4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994D-F0E6-48E1-B349-8B81DDACFA0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ikc.by/ru/PISA/2-ex__pisa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9546"/>
            <a:ext cx="9144000" cy="19376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ФОРМИРОВАНИЯ СТРАТЕГИЙ РЕШЕНИЯ НЕСТАНДАРТНЫХ, ПРАКТИКО-ОРИЕНТИРОВАННЫХ ЗАДАЧ НА ПРИМЕРЕ ЗАДАНИЙ ИССЛЕДОВАНИЯ </a:t>
            </a:r>
            <a:r>
              <a:rPr lang="en-US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 февраля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2889" y="0"/>
            <a:ext cx="9744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Стратегии обучения: рекомендации от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PISA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учителям математики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878" y="1146412"/>
            <a:ext cx="107407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Обеспечить сочетание стратегий обучения, ориентированных на учителя и учащихся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(учите и давайте учиться самостоятельно).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Используйте стратегии, развивающие когнитивные навыки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(учите думать каждого).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Сочетайте стратегии обучения, основанные на запоминании, с другими стратегиями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Подчеркните важность использования стратегий понимания и системности для решения сложных задач. Оценивайте так, чтобы стимулировать более глубокое изучение.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Используйте для контроля разные стратегии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(формирующего,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критериального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оценивания).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Обращайте внимание, как учатся учащиеся. Поощряйте их размышлять над тем, как они учатся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(учите учиться).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Позволяйте сложности ситуации самой направлять стратегии обучения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(подстраивайтесь под ситуацию).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8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4763"/>
            <a:ext cx="91725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92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79575" y="1210538"/>
            <a:ext cx="8136904" cy="870857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учебной деятельности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08679" y="2564904"/>
            <a:ext cx="2160240" cy="108012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99885" y="2564904"/>
            <a:ext cx="2160240" cy="108012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Пробное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08168" y="2564904"/>
            <a:ext cx="2160240" cy="1080120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0317" y="4295708"/>
            <a:ext cx="2160240" cy="108012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3375" y="4304563"/>
            <a:ext cx="2160240" cy="108012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8168" y="4149080"/>
            <a:ext cx="2160240" cy="223224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097966" y="2888940"/>
            <a:ext cx="472872" cy="432048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9846275" y="3104964"/>
            <a:ext cx="648072" cy="1836204"/>
          </a:xfrm>
          <a:prstGeom prst="curvedLeft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4099942" y="4592595"/>
            <a:ext cx="470897" cy="504056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7025142" y="4581128"/>
            <a:ext cx="470897" cy="504056"/>
          </a:xfrm>
          <a:prstGeom prst="lef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681909" y="4304562"/>
            <a:ext cx="1976597" cy="1930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выхода из затруднения и его реализация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52596" y="5786454"/>
            <a:ext cx="2071702" cy="92869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95472" y="592933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2738414" y="5429264"/>
            <a:ext cx="428628" cy="285752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7004185" y="2857044"/>
            <a:ext cx="472872" cy="432048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79575" y="303214"/>
            <a:ext cx="797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УРОК  ПО ФГОС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36"/>
            <a:ext cx="6248400" cy="5772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539" y="983411"/>
            <a:ext cx="5322129" cy="53303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50" y="0"/>
            <a:ext cx="180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8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76" y="331006"/>
            <a:ext cx="6324600" cy="5829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156" y="4018046"/>
            <a:ext cx="5144219" cy="25344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261" y="0"/>
            <a:ext cx="5019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1999468"/>
            <a:ext cx="5495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7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/>
          <p:cNvSpPr/>
          <p:nvPr/>
        </p:nvSpPr>
        <p:spPr>
          <a:xfrm>
            <a:off x="3926205" y="1993900"/>
            <a:ext cx="3761105" cy="28702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5" name="Прямое соединение 4"/>
          <p:cNvCxnSpPr/>
          <p:nvPr/>
        </p:nvCxnSpPr>
        <p:spPr>
          <a:xfrm>
            <a:off x="0" y="3429000"/>
            <a:ext cx="3926205" cy="1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ое соединение 5"/>
          <p:cNvCxnSpPr>
            <a:endCxn id="4" idx="0"/>
          </p:cNvCxnSpPr>
          <p:nvPr/>
        </p:nvCxnSpPr>
        <p:spPr>
          <a:xfrm>
            <a:off x="5791200" y="-50165"/>
            <a:ext cx="15875" cy="2044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>
            <a:stCxn id="4" idx="3"/>
          </p:cNvCxnSpPr>
          <p:nvPr/>
        </p:nvCxnSpPr>
        <p:spPr>
          <a:xfrm>
            <a:off x="7687310" y="3429000"/>
            <a:ext cx="4605655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>
            <a:off x="5811520" y="4853940"/>
            <a:ext cx="0" cy="2028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овое поле 8"/>
          <p:cNvSpPr txBox="1"/>
          <p:nvPr/>
        </p:nvSpPr>
        <p:spPr>
          <a:xfrm>
            <a:off x="5104130" y="3234690"/>
            <a:ext cx="1390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charset="0"/>
                <a:cs typeface="Century Schoolbook" panose="02040604050505020304" charset="0"/>
              </a:rPr>
              <a:t>понятие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160020"/>
            <a:ext cx="5264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charset="0"/>
                <a:cs typeface="Century Schoolbook" panose="02040604050505020304" charset="0"/>
              </a:rPr>
              <a:t>обязательные характеристики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6979920" y="119380"/>
            <a:ext cx="5121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charset="0"/>
                <a:cs typeface="Century Schoolbook" panose="02040604050505020304" charset="0"/>
              </a:rPr>
              <a:t>необязательные характеристики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83845" y="3571240"/>
            <a:ext cx="1906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charset="0"/>
                <a:cs typeface="Century Schoolbook" panose="02040604050505020304" charset="0"/>
              </a:rPr>
              <a:t>примеры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206105" y="3454400"/>
            <a:ext cx="3215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charset="0"/>
                <a:cs typeface="Century Schoolbook" panose="02040604050505020304" charset="0"/>
              </a:rPr>
              <a:t>контрпримеры</a:t>
            </a:r>
          </a:p>
        </p:txBody>
      </p:sp>
    </p:spTree>
    <p:extLst>
      <p:ext uri="{BB962C8B-B14F-4D97-AF65-F5344CB8AC3E}">
        <p14:creationId xmlns:p14="http://schemas.microsoft.com/office/powerpoint/2010/main" val="34175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228" y="232228"/>
            <a:ext cx="108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СБОРНИК  ЗАДАНИЙ  ИССЛЕДОВАНИЯ  </a:t>
            </a:r>
            <a:r>
              <a:rPr lang="en-US" sz="2400" dirty="0" smtClean="0">
                <a:solidFill>
                  <a:srgbClr val="002060"/>
                </a:solidFill>
              </a:rPr>
              <a:t>PISA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(спецификации и образцы)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984" y="1638074"/>
            <a:ext cx="3303815" cy="46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8285" y="943429"/>
            <a:ext cx="393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https://rikc.by/ru/PISA/2-ex__pisa.pdf</a:t>
            </a:r>
            <a:endParaRPr lang="ru-RU" dirty="0" smtClean="0"/>
          </a:p>
          <a:p>
            <a:r>
              <a:rPr lang="ru-RU" dirty="0" smtClean="0"/>
              <a:t>ссылка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561" y="3771900"/>
            <a:ext cx="4124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6725" y="1150712"/>
            <a:ext cx="41052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591" y="1174750"/>
            <a:ext cx="2733675" cy="1866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«ФЕРМА»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28" y="399476"/>
            <a:ext cx="5840867" cy="29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3665"/>
            <a:ext cx="7058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Вопрос1.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Вычислите площадь чердака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ABCD.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Площадь чердака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ABCD = ________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м².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Область математического содержания: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Изменение и зависимости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Контекст: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Научный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Познавательная деятельность: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Воспроизведение, определения, вычисления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1: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144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(единица измерения уже указана).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Вопрос 2.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Вычислите длину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EF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, одного из горизонтальных ребер блока.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Длина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EF = _________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м.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Область математического содержания: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Пространство и форма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Контекст: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Профессиональный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Познавательная деятельность: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Установление связей и интеграция информации для решения задачи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1: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(единица измерения уже указана).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«ЭКСПОРТ»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Вопрос1.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была общая стоимость экспорта (в миллионах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из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Зедландии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1998?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1: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27,1 миллионов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27 100 000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27,1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(единица измерения не обязательна).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Вопрос 2.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стоимость экспорта фруктового сока из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Зедландии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была в 2000?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1,8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B. 2,3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2,4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D. 3,4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 3,8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Е. 3,8 миллионов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453"/>
            <a:ext cx="7077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«ТОРМОЖЕНИЕ»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Вопрос1.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транспортное средство движется со скоростью 110 км/ч, какое расстояние оно проедет за время реакции водителя?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ВОПРОСА: Оценка способности понимать информацию, изображенную на рисунке.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1: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22,9 метра (единица измерения не является обязательной).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Вопрос 2.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Если транспортное средство движется со скоростью 110 км/ч, какое общее расстояние оно проедет, прежде чем остановится?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ЦЕЛЬ ВОПРОСА: Оценка способности понимать информацию, изображенную на рисунке.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1: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101 метр (единица измерения не является обязательной). 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Вопрос 3.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транспортное средство движется со скоростью 110 км/ч, сколько времени ему понадобится, чтобы полностью остановиться? 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524" y="1689327"/>
            <a:ext cx="5238678" cy="516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41" y="298903"/>
            <a:ext cx="5133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8" y="5677353"/>
            <a:ext cx="847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107" y="334057"/>
            <a:ext cx="8403723" cy="652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«ТОРМОЖЕНИЕ»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Вопрос 3.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транспортное средство движется со скоростью 110 км/ч, сколько времени ему понадобится, чтобы полностью остановиться?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ВОПРОСА: Оценка способности понимать информацию, изображенную на рисунке.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5,84 секунды (единица измерения не является обязательной).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4: ТОРМОЖЕНИЕ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транспортное средство движется со скоростью 110 км/ч, какое расстояние оно проедет за время торможения?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ВОПРОСА: Оценка способности извлекать информацию, изображенную на рисунке.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78,1 метра (единица измерения не является обязательной). 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29" y="587828"/>
            <a:ext cx="6219195" cy="62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22514" y="6081485"/>
            <a:ext cx="1509485" cy="34834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223" y="6115049"/>
            <a:ext cx="847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«ТОРМОЖЕНИЕ»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Вопрос 5: ТОРМОЖЕНИЕ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Второй водитель, передвигаясь в хороших условиях, остановил свой автомобиль, проехав всего 70,7 метров. С какой скоростью двигалось транспортное средство до включения тормозов?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ТОРМОЖЕНИЕ: ОЦЕНКА ОТВЕТА НА ВОПРОС 5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ЦЕЛЬ ВОПРОСА: Оценка способности понимать информацию, изображенную на рисунке.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1: 90 км/ч (единица измерения не является обязательной). 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 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29" y="587828"/>
            <a:ext cx="6219195" cy="62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223" y="6115049"/>
            <a:ext cx="847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3802743" y="5486400"/>
            <a:ext cx="1233714" cy="10740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«ВОДОНАПОРНАЯ БАШНЯ»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3142" y="255588"/>
            <a:ext cx="3040515" cy="435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886" y="2272939"/>
            <a:ext cx="5892800" cy="458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2171" y="580572"/>
            <a:ext cx="8011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1: ВОДОНАПОРНАЯ БАШНЯ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 и размеры водонапорной башни вы можете увидеть на рисунке.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водонапорная башня пустая. Далее она наполняется водой со скоростью 1 литр в секунду.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из следующих графиков показывает, как высота уровня воды изменяется во времени?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«ВОДОНАПОРНАЯ БАШНЯ»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ВОДОНАПОРНАЯ БАШНЯ: ОЦЕНКА ОТВЕТА НА ВОПРОС 1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Ответ принимается полностью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Код 1: График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B.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Ответ не принимается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Код 0: Другие ответы.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Код 9: Ответ отсутствует.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799" y="415245"/>
            <a:ext cx="2162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20837"/>
            <a:ext cx="5188632" cy="40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609" y="371702"/>
            <a:ext cx="4634653" cy="23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«КАЧЕЛИ»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937" y="2075542"/>
            <a:ext cx="4204005" cy="45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9943" y="319314"/>
            <a:ext cx="1027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1: КАЧЕЛИ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 сидит на качелях. Он начинает раскачиваться. Он пытается раскачаться как можно выше.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график лучше всего изображает высоту его ног над землей, когда он раскачивается?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886" y="0"/>
            <a:ext cx="584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ЗАДАНИЕ «КАЧЕЛИ»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126513" y="203200"/>
            <a:ext cx="1" cy="64225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1657" y="117693"/>
            <a:ext cx="492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КАЧЕЛИ: ОЦЕНКА ОТВЕТА НА ВОПРОС 1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принимается полностью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1: График А.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 не принимается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0: Другие ответы. 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9: Ответ отсутствует.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94" y="2119085"/>
            <a:ext cx="4204005" cy="45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9943" y="319314"/>
            <a:ext cx="67572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1: КАЧЕЛИ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 сидит на качелях. Он начинает раскачиваться.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пытается раскачаться как можно выше.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график лучше всего изображает высоту его ног над землей,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он раскачивается?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32229"/>
            <a:ext cx="10101943" cy="610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0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9546"/>
            <a:ext cx="9144000" cy="19376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ФОРМИРОВАНИЯ СТРАТЕГИЙ РЕШЕНИЯ НЕСТАНДАРТНЫХ, ПРАКТИКО-ОРИЕНТИРОВАННЫХ ЗАДАЧ НА ПРИМЕРЕ ЗАДАНИЙ ИССЛЕДОВАНИЯ </a:t>
            </a:r>
            <a:r>
              <a:rPr lang="en-US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 февраля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4742" y="609600"/>
            <a:ext cx="1084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РЕЗУЛЬТАТЫ ДИАГНОСТИЧЕСКОЙ РАБОТЫ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ФОРМА ПРЕДСТАВЛЕНИЯ РЕЗУЛЬТАТОВ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5" y="2060999"/>
            <a:ext cx="11626699" cy="31501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4742" y="609600"/>
            <a:ext cx="1084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АНАЛИЗ РЕЗУЛЬТАТОВ ДИАГНОСТИЧЕСКОЙ РАБОТЫ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ФОРМА ПРЕДСТАВЛЕНИЯ РЕЗУЛЬТАТОВ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031" y="1375003"/>
            <a:ext cx="10020912" cy="5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5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4742" y="609600"/>
            <a:ext cx="1084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АНАЛИЗ РЕЗУЛЬТАТОВ ДИАГНОСТИЧЕСКОЙ РАБОТЫ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ФОРМА ПРЕДСТАВЛЕНИЯ РЕЗУЛЬТАТОВ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3" y="1743302"/>
            <a:ext cx="8906844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4742" y="609600"/>
            <a:ext cx="1084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АНАЛИЗ РЕЗУЛЬТАТОВ ДИАГНОСТИЧЕСКОЙ РАБОТЫ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ФОРМА ПРЕДСТАВЛЕНИЯ РЕЗУЛЬТАТОВ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160" y="1439410"/>
            <a:ext cx="9374735" cy="494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4742" y="609600"/>
            <a:ext cx="1084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АНАЛИЗ РЕЗУЛЬТАТОВ ДИАГНОСТИЧЕСКОЙ РАБОТЫ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ФОРМА ПРЕДСТАВЛЕНИЯ РЕЗУЛЬТАТОВ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09" y="1605869"/>
            <a:ext cx="11303791" cy="450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0125" y="946638"/>
            <a:ext cx="1084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ПЛАН  ПРОВЕДЕНИЯ  АНАЛИЗА  ДИАГНОСТИЧЕСКОЙ  РАБОТЫ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293" y="1476409"/>
            <a:ext cx="94923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Анализ полученных результатов выполнения диагностической работы на основе форм 1-5.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Обсуждение результатов в коллективе учителей, преподающих в классах, которые принимали участие в стартовой диагностике.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Разбор выполнения заданий учащимися класса в коллективе учителей, которые принимали участие в стартовой диагностике.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Выделение групп учащихся с различным уровнем </a:t>
            </a:r>
            <a:r>
              <a:rPr lang="ru-RU" sz="2000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000" dirty="0" smtClean="0">
                <a:solidFill>
                  <a:srgbClr val="002060"/>
                </a:solidFill>
              </a:rPr>
              <a:t> функциональной грамотности.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Планирование индивидуальной и групповой работы с учащимися с разным уровнем </a:t>
            </a:r>
            <a:r>
              <a:rPr lang="ru-RU" sz="2000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000" dirty="0" smtClean="0">
                <a:solidFill>
                  <a:srgbClr val="002060"/>
                </a:solidFill>
              </a:rPr>
              <a:t> функциональной грамотности.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53" y="151669"/>
            <a:ext cx="2141660" cy="5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818" y="942521"/>
            <a:ext cx="9044006" cy="570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14058" y="362857"/>
            <a:ext cx="463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ОЦЕНИВАЕМ?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1132</Words>
  <Application>Microsoft Office PowerPoint</Application>
  <PresentationFormat>Широкоэкранный</PresentationFormat>
  <Paragraphs>188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Century Schoolbook</vt:lpstr>
      <vt:lpstr>Times New Roman</vt:lpstr>
      <vt:lpstr>Wingdings</vt:lpstr>
      <vt:lpstr>Тема Office</vt:lpstr>
      <vt:lpstr>МЕТОДИКА ФОРМИРОВАНИЯ СТРАТЕГИЙ РЕШЕНИЯ НЕСТАНДАРТНЫХ, ПРАКТИКО-ОРИЕНТИРОВАННЫХ ЗАДАЧ НА ПРИМЕРЕ ЗАДАНИЙ ИССЛЕДОВАНИЯ PISA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ФОРМИРОВАНИЯ СТРАТЕГИЙ РЕШЕНИЯ НЕСТАНДАРТНЫХ, ПРАКТИКО-ОРИЕНТИРОВАННЫХ ЗАДАЧ НА ПРИМЕРЕ ЗАДАНИЙ ИССЛЕДОВАНИЯ PISA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Taniana</cp:lastModifiedBy>
  <cp:revision>262</cp:revision>
  <dcterms:created xsi:type="dcterms:W3CDTF">2021-08-15T15:17:03Z</dcterms:created>
  <dcterms:modified xsi:type="dcterms:W3CDTF">2022-02-21T12:53:15Z</dcterms:modified>
</cp:coreProperties>
</file>