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6" r:id="rId2"/>
    <p:sldId id="303" r:id="rId3"/>
    <p:sldId id="306" r:id="rId4"/>
    <p:sldId id="312" r:id="rId5"/>
    <p:sldId id="313" r:id="rId6"/>
    <p:sldId id="314" r:id="rId7"/>
    <p:sldId id="301" r:id="rId8"/>
    <p:sldId id="315" r:id="rId9"/>
    <p:sldId id="296" r:id="rId10"/>
    <p:sldId id="309" r:id="rId11"/>
    <p:sldId id="310" r:id="rId12"/>
    <p:sldId id="311" r:id="rId13"/>
    <p:sldId id="316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27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1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27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50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9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5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79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51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72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62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50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3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3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6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3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0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412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kompleks/umk-liniya-umk-glozmana-koginoy-tehnologiya-5-9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udakovae@mail.ru" TargetMode="External"/><Relationship Id="rId4" Type="http://schemas.openxmlformats.org/officeDocument/2006/relationships/hyperlink" Target="mailto:eglozman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9001156" cy="5895996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 descr="C:\Users\Eugeniy\AppData\Local\Microsoft\Windows\INetCache\Content.Word\IMG_20201117_111402.jpg"/>
          <p:cNvPicPr/>
          <p:nvPr/>
        </p:nvPicPr>
        <p:blipFill>
          <a:blip r:embed="rId2" cstate="print"/>
          <a:srcRect l="6374" t="4042" r="15234" b="7282"/>
          <a:stretch>
            <a:fillRect/>
          </a:stretch>
        </p:blipFill>
        <p:spPr bwMode="auto">
          <a:xfrm>
            <a:off x="827584" y="2055020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Eugeniy\AppData\Local\Microsoft\Windows\INetCache\Content.Word\IMG_20201030_101412.jpg"/>
          <p:cNvPicPr/>
          <p:nvPr/>
        </p:nvPicPr>
        <p:blipFill>
          <a:blip r:embed="rId3" cstate="print"/>
          <a:srcRect l="2443" t="2162" r="10639" b="15341"/>
          <a:stretch>
            <a:fillRect/>
          </a:stretch>
        </p:blipFill>
        <p:spPr bwMode="auto">
          <a:xfrm>
            <a:off x="4393058" y="2107397"/>
            <a:ext cx="1964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Eugeniy\AppData\Local\Microsoft\Windows\INetCache\Content.Word\IMG_20201030_101501_1.jpg"/>
          <p:cNvPicPr/>
          <p:nvPr/>
        </p:nvPicPr>
        <p:blipFill>
          <a:blip r:embed="rId4" cstate="print"/>
          <a:srcRect l="5377" t="2016" r="5206" b="11567"/>
          <a:stretch>
            <a:fillRect/>
          </a:stretch>
        </p:blipFill>
        <p:spPr bwMode="auto">
          <a:xfrm>
            <a:off x="6786578" y="571480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Eugeniy\AppData\Local\Microsoft\Windows\INetCache\Content.Word\IMG_20201030_1015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372" y="3573016"/>
            <a:ext cx="1982594" cy="24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C5D83F-16FB-410B-8D65-C03280EE0AAC}"/>
              </a:ext>
            </a:extLst>
          </p:cNvPr>
          <p:cNvSpPr txBox="1"/>
          <p:nvPr/>
        </p:nvSpPr>
        <p:spPr>
          <a:xfrm>
            <a:off x="513318" y="158664"/>
            <a:ext cx="580856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Новое поколение Учебно-методического комплекта  (УМК) «Технология. 5-9 класс» издательства «ДРОФА» 2019 г.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Приказ № 632 Федерального Перечня  РФ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от 22.11.2019 г. (с. 41)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500034" y="714356"/>
          <a:ext cx="8143932" cy="5500726"/>
        </p:xfrm>
        <a:graphic>
          <a:graphicData uri="http://schemas.openxmlformats.org/presentationml/2006/ole">
            <p:oleObj spid="_x0000_s31750" name="Слайд" r:id="rId3" imgW="6094506" imgH="342764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642910" y="1000108"/>
          <a:ext cx="7929618" cy="5072098"/>
        </p:xfrm>
        <a:graphic>
          <a:graphicData uri="http://schemas.openxmlformats.org/presentationml/2006/ole">
            <p:oleObj spid="_x0000_s30726" name="Слайд" r:id="rId3" imgW="6094506" imgH="342764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571472" y="642918"/>
          <a:ext cx="7929618" cy="5643602"/>
        </p:xfrm>
        <a:graphic>
          <a:graphicData uri="http://schemas.openxmlformats.org/presentationml/2006/ole">
            <p:oleObj spid="_x0000_s29702" name="Слайд" r:id="rId3" imgW="6094506" imgH="342764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6072230" cy="4876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endParaRPr lang="ru-RU" b="1" dirty="0" smtClean="0"/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endParaRPr lang="ru-RU" b="1" dirty="0" smtClean="0"/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sz="2400" b="1" dirty="0" smtClean="0"/>
              <a:t>По </a:t>
            </a:r>
            <a:r>
              <a:rPr lang="ru-RU" sz="2400" b="1" dirty="0"/>
              <a:t>вопросам информации, просмотра или приобретения материалов данного УМК можно обращаться через сайт издательства «Просвещения»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b="1" dirty="0"/>
              <a:t>  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b="1" dirty="0">
                <a:solidFill>
                  <a:srgbClr val="C00000"/>
                </a:solidFill>
              </a:rPr>
              <a:t>Вверху на вкладке есть «Интернет-магазин» Каталог — Издательство («Дрофа») – Уровень образования (5-9 </a:t>
            </a:r>
            <a:r>
              <a:rPr lang="ru-RU" b="1" dirty="0" err="1">
                <a:solidFill>
                  <a:srgbClr val="C00000"/>
                </a:solidFill>
              </a:rPr>
              <a:t>кл</a:t>
            </a:r>
            <a:r>
              <a:rPr lang="ru-RU" b="1" dirty="0">
                <a:solidFill>
                  <a:srgbClr val="C00000"/>
                </a:solidFill>
              </a:rPr>
              <a:t>.) — Технология  – Класс … 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b="1" dirty="0">
                <a:solidFill>
                  <a:srgbClr val="0070C0"/>
                </a:solidFill>
                <a:hlinkClick r:id="rId3"/>
              </a:rPr>
              <a:t>https://rosuchebnik.ru/kompleks/umk-liniya-umk-glozmana-koginoy-tehnologiya-5-9/#components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Примечание.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Примерное  тематическое  и поурочное планирование представлены в ЭФМ (Методичках 5-9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endParaRPr lang="ru-RU" sz="1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7798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C10071-AECE-4BF7-BFC2-8A6FA46CA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5"/>
          <a:stretch/>
        </p:blipFill>
        <p:spPr>
          <a:xfrm>
            <a:off x="0" y="285729"/>
            <a:ext cx="3786182" cy="51435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00042"/>
            <a:ext cx="4792341" cy="56307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Глозман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Евгений Самуилович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  Учитель технологии ГБОУ Школа № 293, г. Москвы, Заслуженный учитель школы РФ,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., доцент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eglozman@yandex.ru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+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-916-541-74-08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моб.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8-495-683-45-70 дом.</a:t>
            </a:r>
          </a:p>
          <a:p>
            <a:pPr>
              <a:buNone/>
            </a:pPr>
            <a:r>
              <a:rPr lang="ru-RU" sz="2600" b="1" dirty="0" err="1" smtClean="0"/>
              <a:t>Кудакова</a:t>
            </a:r>
            <a:r>
              <a:rPr lang="ru-RU" sz="2600" b="1" smtClean="0"/>
              <a:t>  </a:t>
            </a:r>
            <a:r>
              <a:rPr lang="ru-RU" sz="2600" b="1" dirty="0" smtClean="0"/>
              <a:t>Елена Николаевна</a:t>
            </a:r>
            <a:r>
              <a:rPr lang="ru-RU" sz="2600" dirty="0" smtClean="0"/>
              <a:t> – к.п.н., </a:t>
            </a:r>
            <a:r>
              <a:rPr lang="ru-RU" sz="2600" dirty="0" smtClean="0"/>
              <a:t> учитель </a:t>
            </a:r>
            <a:r>
              <a:rPr lang="ru-RU" sz="2600" dirty="0" smtClean="0"/>
              <a:t>технологии ГБОУ Школы № 1747 г. </a:t>
            </a:r>
            <a:r>
              <a:rPr lang="ru-RU" sz="2600" dirty="0" smtClean="0"/>
              <a:t>Москвы. </a:t>
            </a:r>
            <a:r>
              <a:rPr lang="en-US" sz="2600" b="1" dirty="0" smtClean="0">
                <a:hlinkClick r:id="rId5"/>
              </a:rPr>
              <a:t>kudakovae@mail.ru</a:t>
            </a:r>
            <a:r>
              <a:rPr lang="ru-RU" sz="2600" b="1" dirty="0" smtClean="0"/>
              <a:t> </a:t>
            </a:r>
            <a:r>
              <a:rPr lang="en-US" sz="2600" b="1" dirty="0" smtClean="0"/>
              <a:t> </a:t>
            </a:r>
            <a:endParaRPr lang="ru-RU" sz="2600" dirty="0" smtClean="0"/>
          </a:p>
          <a:p>
            <a:pPr>
              <a:lnSpc>
                <a:spcPct val="90000"/>
              </a:lnSpc>
              <a:buNone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Примечание.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Примерное  тематическое  и поурочное планирование представлены в ЭФМ (Методичках 5-9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Eugeniy\AppData\Local\Microsoft\Windows\INetCache\Content.Word\IMG_20201030_102128.jpg"/>
          <p:cNvPicPr/>
          <p:nvPr/>
        </p:nvPicPr>
        <p:blipFill rotWithShape="1">
          <a:blip r:embed="rId2" cstate="print"/>
          <a:srcRect l="4444" r="4391" b="-1"/>
          <a:stretch/>
        </p:blipFill>
        <p:spPr bwMode="auto">
          <a:xfrm>
            <a:off x="-1" y="10"/>
            <a:ext cx="2357423" cy="3357552"/>
          </a:xfrm>
          <a:prstGeom prst="rect">
            <a:avLst/>
          </a:prstGeom>
          <a:noFill/>
        </p:spPr>
      </p:pic>
      <p:pic>
        <p:nvPicPr>
          <p:cNvPr id="11" name="Рисунок 10" descr="C:\Users\Eugeniy\AppData\Local\Microsoft\Windows\INetCache\Content.Word\IMG_20201030_102155.jpg"/>
          <p:cNvPicPr/>
          <p:nvPr/>
        </p:nvPicPr>
        <p:blipFill rotWithShape="1">
          <a:blip r:embed="rId3" cstate="print"/>
          <a:srcRect l="19756" r="21342" b="-1"/>
          <a:stretch/>
        </p:blipFill>
        <p:spPr bwMode="auto">
          <a:xfrm>
            <a:off x="2357422" y="0"/>
            <a:ext cx="2228532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  <a:noFill/>
        </p:spPr>
      </p:pic>
      <p:pic>
        <p:nvPicPr>
          <p:cNvPr id="9" name="Рисунок 8" descr="C:\Users\Eugeniy\AppData\Local\Microsoft\Windows\INetCache\Content.Word\IMG_20201030_102051.jpg"/>
          <p:cNvPicPr/>
          <p:nvPr/>
        </p:nvPicPr>
        <p:blipFill rotWithShape="1">
          <a:blip r:embed="rId4" cstate="print"/>
          <a:srcRect b="14332"/>
          <a:stretch/>
        </p:blipFill>
        <p:spPr bwMode="auto">
          <a:xfrm>
            <a:off x="20" y="3429000"/>
            <a:ext cx="2999113" cy="3429000"/>
          </a:xfrm>
          <a:prstGeom prst="rect">
            <a:avLst/>
          </a:prstGeom>
          <a:noFill/>
        </p:spPr>
      </p:pic>
      <p:pic>
        <p:nvPicPr>
          <p:cNvPr id="8" name="Рисунок 7" descr="C:\Users\Eugeniy\AppData\Local\Microsoft\Windows\INetCache\Content.Word\IMG_20201030_102017.jpg"/>
          <p:cNvPicPr/>
          <p:nvPr/>
        </p:nvPicPr>
        <p:blipFill rotWithShape="1">
          <a:blip r:embed="rId5" cstate="print"/>
          <a:srcRect t="1057" r="10" b="14094"/>
          <a:stretch/>
        </p:blipFill>
        <p:spPr bwMode="auto">
          <a:xfrm>
            <a:off x="3071802" y="4357694"/>
            <a:ext cx="1928826" cy="2286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268760"/>
            <a:ext cx="3720689" cy="405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700" dirty="0"/>
              <a:t> </a:t>
            </a:r>
            <a:r>
              <a:rPr lang="ru-RU" sz="2000" b="1" dirty="0"/>
              <a:t>Линия УМК «Технология». 5-9 классы: </a:t>
            </a:r>
            <a:r>
              <a:rPr lang="ru-RU" sz="2000" dirty="0"/>
              <a:t>рабочая   программа, учебники на печатной основе, электронные формы учебников (ЭФУ) и электронные формы методичек (ЭФМ)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b="1" dirty="0"/>
              <a:t>Авторы: </a:t>
            </a:r>
          </a:p>
          <a:p>
            <a:pPr>
              <a:buNone/>
            </a:pPr>
            <a:r>
              <a:rPr lang="ru-RU" sz="2000" b="1" dirty="0"/>
              <a:t>      </a:t>
            </a:r>
            <a:r>
              <a:rPr lang="ru-RU" sz="2000" dirty="0"/>
              <a:t>Е.С. Глозман, О.А. Кожина,          Ю.Л. </a:t>
            </a:r>
            <a:r>
              <a:rPr lang="ru-RU" sz="2000" dirty="0" err="1"/>
              <a:t>Хотунцев</a:t>
            </a:r>
            <a:r>
              <a:rPr lang="ru-RU" sz="2000" dirty="0"/>
              <a:t>,  Е.Н. </a:t>
            </a:r>
            <a:r>
              <a:rPr lang="ru-RU" sz="2000" dirty="0" err="1"/>
              <a:t>Кудакова</a:t>
            </a:r>
            <a:r>
              <a:rPr lang="ru-RU" sz="2000" dirty="0"/>
              <a:t>,        А.Е. Глозман,  В.В. Воронина,        И.В. Воронин</a:t>
            </a:r>
          </a:p>
          <a:p>
            <a:pPr>
              <a:buNone/>
            </a:pP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2807"/>
            <a:ext cx="5760639" cy="1020536"/>
          </a:xfrm>
        </p:spPr>
        <p:txBody>
          <a:bodyPr>
            <a:normAutofit/>
          </a:bodyPr>
          <a:lstStyle/>
          <a:p>
            <a:r>
              <a:rPr lang="ru-RU" b="1" dirty="0"/>
              <a:t>Особенности УМК по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1" y="2253343"/>
            <a:ext cx="5551714" cy="27598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Учебно-методический комплект по технологии представляет собой открытую дидактическую  систему обеспечения всех участников образовательного процесса учебными и методическими пособиями (на разных носителях), органически взаимосвязанных между собой, реализующих современные цели образования по технологическому образованию школьников, задачи обучения и развития учащихся.</a:t>
            </a:r>
            <a:endParaRPr lang="ru-RU" sz="2000" dirty="0"/>
          </a:p>
          <a:p>
            <a:pPr>
              <a:lnSpc>
                <a:spcPct val="90000"/>
              </a:lnSpc>
              <a:buNone/>
            </a:pPr>
            <a:r>
              <a:rPr lang="ru-RU" sz="1500" dirty="0"/>
              <a:t>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1" y="1000108"/>
            <a:ext cx="5551714" cy="47331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sz="1600" b="1" dirty="0"/>
              <a:t>В учебниках данной линии представлен большой объем материала по актуальным темам программы: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современных и перспективных технологиях;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 робототехнике;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графической грамоте и 3D-моделированию;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электротехнике и электронике;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профессиональной ориентации и</a:t>
            </a:r>
          </a:p>
          <a:p>
            <a:pPr>
              <a:lnSpc>
                <a:spcPct val="120000"/>
              </a:lnSpc>
              <a:spcAft>
                <a:spcPts val="400"/>
              </a:spcAft>
              <a:buNone/>
            </a:pPr>
            <a:r>
              <a:rPr lang="ru-RU" sz="1600" b="1" dirty="0"/>
              <a:t>семейной экономике;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технике и техническому творчеству;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технологии ведения дома;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проектно-исследовательском методе обучения;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sz="1600" b="1" dirty="0"/>
              <a:t>практико-ориентируемых разделах по технологии    обработки: древесины, искусственных материалов, ткани, металлов, пищевых продуктов.</a:t>
            </a:r>
          </a:p>
          <a:p>
            <a:pPr>
              <a:lnSpc>
                <a:spcPct val="90000"/>
              </a:lnSpc>
              <a:buNone/>
            </a:pPr>
            <a:r>
              <a:rPr lang="ru-RU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182346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78" y="1232807"/>
            <a:ext cx="5551714" cy="55311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Рабочая программа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1" y="1857364"/>
            <a:ext cx="5551714" cy="3929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Рабочая программа учебного предмета «Технология» составлена на основе требований к результатам обучения, представленных в Федеральном государственном образовательном стандарте основного общего образования и Примерной основной образовательной общеобразовательной программы</a:t>
            </a:r>
          </a:p>
          <a:p>
            <a:pPr>
              <a:lnSpc>
                <a:spcPct val="90000"/>
              </a:lnSpc>
            </a:pPr>
            <a:r>
              <a:rPr lang="ru-RU" b="1" dirty="0"/>
              <a:t>Программа предоставляет учителям технологии широкие возможности для реализации различных подходов к построению учебного курса с учетом позиции и профессионализма педагога, индивидуальных способностей и потребностей учащихся, материальной базы образовательных учреждений, местных социально-экономических условий </a:t>
            </a:r>
          </a:p>
        </p:txBody>
      </p:sp>
    </p:spTree>
    <p:extLst>
      <p:ext uri="{BB962C8B-B14F-4D97-AF65-F5344CB8AC3E}">
        <p14:creationId xmlns:p14="http://schemas.microsoft.com/office/powerpoint/2010/main" xmlns="" val="5959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1" y="1196753"/>
            <a:ext cx="5551714" cy="4536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b="1" dirty="0"/>
              <a:t>Программа реализуется из расчета 2 часа в неделю в 5-7 классах, 1 час - в 8 классе, в 9 классе - за счет вариативной части учебного плана и внеурочной деятельности.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b="1" dirty="0"/>
              <a:t>Обязательная (инвариантная) часть программы в 5-9 классах должна составлять 75%.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b="1" dirty="0"/>
              <a:t>Вариативная (по выбору учителей технологии и возможностей школы) составляет 25%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ru-RU" b="1" dirty="0"/>
              <a:t>Учителя технологии  вариантов А (мальчики) и Б (девочки) совместно планируют подходы к выполнению программы, составляют рабочую программу и утверждают  у администрации школы.</a:t>
            </a:r>
          </a:p>
          <a:p>
            <a:pPr>
              <a:lnSpc>
                <a:spcPct val="90000"/>
              </a:lnSpc>
              <a:buNone/>
            </a:pPr>
            <a:r>
              <a:rPr lang="ru-RU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5691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EA78D3-1250-461D-B1C3-A685A63B0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EE3020-D2AB-4568-9728-58CB9D91C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B7BECE-01F0-4612-854F-D69D86C95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E8D5A48-2B03-4F99-8D48-30237E113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7FA70C-0CEF-4BF0-A517-600D78D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3297314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Примерное тематическое планирование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5-9 классы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BC85A9D-01EE-4693-90F4-66C10CFAA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730914"/>
              </p:ext>
            </p:extLst>
          </p:nvPr>
        </p:nvGraphicFramePr>
        <p:xfrm>
          <a:off x="3959051" y="980728"/>
          <a:ext cx="4789413" cy="5010817"/>
        </p:xfrm>
        <a:graphic>
          <a:graphicData uri="http://schemas.openxmlformats.org/drawingml/2006/table">
            <a:tbl>
              <a:tblPr firstRow="1" bandRow="1"/>
              <a:tblGrid>
                <a:gridCol w="189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61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09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57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60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Разделы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Количество часов по классам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8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</a:t>
                      </a:r>
                      <a:endParaRPr lang="ru-RU" sz="18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</a:t>
                      </a:r>
                      <a:endParaRPr lang="ru-RU" sz="18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Введение в технологию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Современные  и  перспективные технологии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 Техника и техническое творчество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2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4. Технологии получения и преобразования древесины и искусственных древесных  материалов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5. Технологии получения и преобразования металлов и искусственных  материалов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6. Технологии получения и преобразования текстильных  материалов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1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5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Технологии обработки пищевых продуктов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Технологии художественно-прикладной обработки материалов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2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4713" marR="24713" marT="24713" marB="24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EA78D3-1250-461D-B1C3-A685A63B0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EE3020-D2AB-4568-9728-58CB9D91C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B7BECE-01F0-4612-854F-D69D86C95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E8D5A48-2B03-4F99-8D48-30237E113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5740160"/>
              </p:ext>
            </p:extLst>
          </p:nvPr>
        </p:nvGraphicFramePr>
        <p:xfrm>
          <a:off x="3995936" y="1124744"/>
          <a:ext cx="4642987" cy="4628367"/>
        </p:xfrm>
        <a:graphic>
          <a:graphicData uri="http://schemas.openxmlformats.org/drawingml/2006/table">
            <a:tbl>
              <a:tblPr firstRow="1" bandRow="1"/>
              <a:tblGrid>
                <a:gridCol w="1977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61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78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Разделы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Количество часов по классам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5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Б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9.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Технологии ведения дома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Основы электротехники и  робототехники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11. Электротехника и автоматика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12. Семейная экономика и основы предпринимательства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13.Профориентация и профессиональное самоопределение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14. Робототехника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 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15. </a:t>
                      </a:r>
                      <a:r>
                        <a:rPr lang="ru-RU" sz="1000" b="1" u="non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Технологии творческой, проектной и исследовательской деятельности</a:t>
                      </a:r>
                      <a:endParaRPr lang="ru-RU" sz="1000" b="1" u="none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6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8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Всего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70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35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35</a:t>
                      </a:r>
                      <a:endParaRPr lang="ru-RU" sz="1000" b="1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35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39225" marR="39225" marT="39225" marB="39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7FA70C-0CEF-4BF0-A517-600D78D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3297314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Примерное тематическое планирование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5-9 классы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5853" t="11801" r="51075" b="66026"/>
          <a:stretch>
            <a:fillRect/>
          </a:stretch>
        </p:blipFill>
        <p:spPr bwMode="auto">
          <a:xfrm>
            <a:off x="2285984" y="332724"/>
            <a:ext cx="3222120" cy="299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Eugeniy\AppData\Local\Microsoft\Windows\INetCache\Content.Word\IMG_20201030_102017.jpg"/>
          <p:cNvPicPr/>
          <p:nvPr/>
        </p:nvPicPr>
        <p:blipFill>
          <a:blip r:embed="rId3" cstate="print"/>
          <a:srcRect l="4800" t="3218" r="6660" b="9170"/>
          <a:stretch>
            <a:fillRect/>
          </a:stretch>
        </p:blipFill>
        <p:spPr bwMode="auto">
          <a:xfrm>
            <a:off x="142844" y="357166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FF4111-A53D-4D68-9DDA-86CE5D99214C}"/>
              </a:ext>
            </a:extLst>
          </p:cNvPr>
          <p:cNvPicPr/>
          <p:nvPr/>
        </p:nvPicPr>
        <p:blipFill>
          <a:blip r:embed="rId2"/>
          <a:srcRect l="26141" t="33792" r="50572" b="52375"/>
          <a:stretch>
            <a:fillRect/>
          </a:stretch>
        </p:blipFill>
        <p:spPr bwMode="auto">
          <a:xfrm>
            <a:off x="2285984" y="3429000"/>
            <a:ext cx="32147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E78AAA07-C1F9-4385-AEA8-92AE913E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624" t="65706" r="52161" b="5501"/>
          <a:stretch>
            <a:fillRect/>
          </a:stretch>
        </p:blipFill>
        <p:spPr bwMode="auto">
          <a:xfrm>
            <a:off x="5724128" y="326811"/>
            <a:ext cx="3171025" cy="29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76346A70-B972-4185-8172-CEA556DC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987" t="53156" r="48026" b="12604"/>
          <a:stretch>
            <a:fillRect/>
          </a:stretch>
        </p:blipFill>
        <p:spPr bwMode="auto">
          <a:xfrm>
            <a:off x="5715008" y="3429000"/>
            <a:ext cx="3171025" cy="302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/>
          <a:srcRect l="24432" t="54696" r="52889" b="33813"/>
          <a:stretch>
            <a:fillRect/>
          </a:stretch>
        </p:blipFill>
        <p:spPr bwMode="auto">
          <a:xfrm>
            <a:off x="2285984" y="5143512"/>
            <a:ext cx="321471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789</Words>
  <Application>Microsoft Office PowerPoint</Application>
  <PresentationFormat>Экран (4:3)</PresentationFormat>
  <Paragraphs>251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Небесная</vt:lpstr>
      <vt:lpstr>Слайд</vt:lpstr>
      <vt:lpstr>Слайд 1</vt:lpstr>
      <vt:lpstr>Слайд 2</vt:lpstr>
      <vt:lpstr>Особенности УМК по технологии</vt:lpstr>
      <vt:lpstr>Слайд 4</vt:lpstr>
      <vt:lpstr>Рабочая программа</vt:lpstr>
      <vt:lpstr>Слайд 6</vt:lpstr>
      <vt:lpstr>Примерное тематическое планирование.  5-9 классы</vt:lpstr>
      <vt:lpstr>Примерное тематическое планирование.  5-9 классы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Махотин Дмитрий Александрович</dc:creator>
  <cp:lastModifiedBy>Eugeniy</cp:lastModifiedBy>
  <cp:revision>9</cp:revision>
  <dcterms:created xsi:type="dcterms:W3CDTF">2020-12-05T22:19:00Z</dcterms:created>
  <dcterms:modified xsi:type="dcterms:W3CDTF">2020-12-07T05:39:52Z</dcterms:modified>
</cp:coreProperties>
</file>