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4" r:id="rId7"/>
    <p:sldId id="273" r:id="rId8"/>
    <p:sldId id="276" r:id="rId9"/>
    <p:sldId id="277" r:id="rId10"/>
    <p:sldId id="275" r:id="rId11"/>
    <p:sldId id="27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psycentr-mikhaylovsk.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500042"/>
            <a:ext cx="8715436" cy="5601533"/>
          </a:xfrm>
          <a:prstGeom prst="rect">
            <a:avLst/>
          </a:prstGeom>
          <a:noFill/>
        </p:spPr>
        <p:txBody>
          <a:bodyPr wrap="square" rtlCol="0">
            <a:spAutoFit/>
          </a:bodyPr>
          <a:lstStyle/>
          <a:p>
            <a:pPr algn="ctr"/>
            <a:endParaRPr lang="ru-RU" sz="2800" b="1" dirty="0" smtClean="0"/>
          </a:p>
          <a:p>
            <a:pPr algn="ctr"/>
            <a:r>
              <a:rPr lang="ru-RU" sz="2800" b="1" dirty="0" smtClean="0"/>
              <a:t>Задачи и содержание работы психолога с особыми психологическими потребностями ребёнка с расстройством аутистического спектра </a:t>
            </a:r>
          </a:p>
          <a:p>
            <a:endParaRPr lang="ru-RU" sz="2800" dirty="0" smtClean="0">
              <a:latin typeface="Arial Narrow" pitchFamily="34" charset="0"/>
            </a:endParaRPr>
          </a:p>
          <a:p>
            <a:endParaRPr lang="ru-RU" sz="2800" dirty="0" smtClean="0">
              <a:latin typeface="Arial Narrow" pitchFamily="34" charset="0"/>
            </a:endParaRPr>
          </a:p>
          <a:p>
            <a:endParaRPr lang="ru-RU" sz="2800" dirty="0" smtClean="0">
              <a:latin typeface="Arial Narrow" pitchFamily="34" charset="0"/>
            </a:endParaRPr>
          </a:p>
          <a:p>
            <a:pPr algn="r"/>
            <a:endParaRPr lang="ru-RU" sz="2800" dirty="0" smtClean="0"/>
          </a:p>
          <a:p>
            <a:pPr algn="r"/>
            <a:endParaRPr lang="ru-RU" sz="2800" dirty="0" smtClean="0"/>
          </a:p>
          <a:p>
            <a:pPr algn="r"/>
            <a:endParaRPr lang="ru-RU" sz="2800" dirty="0" smtClean="0"/>
          </a:p>
          <a:p>
            <a:pPr algn="r"/>
            <a:r>
              <a:rPr lang="ru-RU" sz="2600" b="1" i="1" dirty="0" smtClean="0"/>
              <a:t>Татаренко Оксана Владимировна</a:t>
            </a:r>
            <a:r>
              <a:rPr lang="ru-RU" sz="2600" dirty="0" smtClean="0"/>
              <a:t>, </a:t>
            </a:r>
          </a:p>
          <a:p>
            <a:pPr algn="r"/>
            <a:r>
              <a:rPr lang="ru-RU" sz="2600" i="1" dirty="0" smtClean="0"/>
              <a:t>заместитель директора по научно-методической работе ГБОУ «Психологический центр» г. Михайловска</a:t>
            </a:r>
            <a:endParaRPr lang="ru-RU" sz="2600" i="1" dirty="0"/>
          </a:p>
        </p:txBody>
      </p:sp>
      <p:sp>
        <p:nvSpPr>
          <p:cNvPr id="5" name="Блок-схема: сопоставление 4"/>
          <p:cNvSpPr/>
          <p:nvPr/>
        </p:nvSpPr>
        <p:spPr>
          <a:xfrm>
            <a:off x="571472" y="2428868"/>
            <a:ext cx="8072494" cy="285752"/>
          </a:xfrm>
          <a:prstGeom prst="flowChartCollate">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7554" y="1214422"/>
            <a:ext cx="5357850" cy="3539430"/>
          </a:xfrm>
          <a:prstGeom prst="rect">
            <a:avLst/>
          </a:prstGeom>
          <a:noFill/>
        </p:spPr>
        <p:txBody>
          <a:bodyPr wrap="square" rtlCol="0">
            <a:spAutoFit/>
          </a:bodyPr>
          <a:lstStyle/>
          <a:p>
            <a:pPr algn="ctr"/>
            <a:r>
              <a:rPr lang="ru-RU" sz="2400" b="1" dirty="0" smtClean="0">
                <a:latin typeface="Arial Narrow" pitchFamily="34" charset="0"/>
              </a:rPr>
              <a:t>Потребность в самостоятельности </a:t>
            </a:r>
          </a:p>
          <a:p>
            <a:pPr algn="just"/>
            <a:endParaRPr lang="ru-RU" sz="2000" dirty="0" smtClean="0">
              <a:latin typeface="Arial Narrow" pitchFamily="34" charset="0"/>
            </a:endParaRPr>
          </a:p>
          <a:p>
            <a:pPr indent="179388" algn="just"/>
            <a:r>
              <a:rPr lang="ru-RU" sz="2000" dirty="0" smtClean="0">
                <a:latin typeface="Arial Narrow" pitchFamily="34" charset="0"/>
              </a:rPr>
              <a:t>Задача психолога совместно с семьей  формировать/развивать у ребенка социально-бытовые навыки, навыки самостоятельности, самообслуживания.</a:t>
            </a:r>
          </a:p>
          <a:p>
            <a:pPr indent="179388" algn="just"/>
            <a:endParaRPr lang="ru-RU" sz="2000" dirty="0" smtClean="0">
              <a:latin typeface="Arial Narrow" pitchFamily="34" charset="0"/>
            </a:endParaRPr>
          </a:p>
          <a:p>
            <a:pPr algn="just"/>
            <a:r>
              <a:rPr lang="ru-RU" sz="2000" dirty="0" smtClean="0">
                <a:latin typeface="Arial Narrow" pitchFamily="34" charset="0"/>
              </a:rPr>
              <a:t>Содержание работы: программа «Путь к независимости». Для  родителей при консультативно-структурирующей поддержке психолога</a:t>
            </a:r>
          </a:p>
        </p:txBody>
      </p:sp>
      <p:pic>
        <p:nvPicPr>
          <p:cNvPr id="6" name="Picture 9" descr="C:\Users\Ксюша\Desktop\доклад Аутизм. строим мосты, преодолеваем барьеры 28.03\9.jpg"/>
          <p:cNvPicPr>
            <a:picLocks noChangeAspect="1" noChangeArrowheads="1"/>
          </p:cNvPicPr>
          <p:nvPr/>
        </p:nvPicPr>
        <p:blipFill>
          <a:blip r:embed="rId2" cstate="print"/>
          <a:srcRect/>
          <a:stretch>
            <a:fillRect/>
          </a:stretch>
        </p:blipFill>
        <p:spPr bwMode="auto">
          <a:xfrm>
            <a:off x="142845" y="1857364"/>
            <a:ext cx="3214710" cy="31432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5918" y="1214422"/>
            <a:ext cx="5357850" cy="2616101"/>
          </a:xfrm>
          <a:prstGeom prst="rect">
            <a:avLst/>
          </a:prstGeom>
          <a:noFill/>
        </p:spPr>
        <p:txBody>
          <a:bodyPr wrap="square" rtlCol="0">
            <a:spAutoFit/>
          </a:bodyPr>
          <a:lstStyle/>
          <a:p>
            <a:pPr algn="ctr"/>
            <a:r>
              <a:rPr lang="ru-RU" sz="3200" b="1" dirty="0" smtClean="0">
                <a:latin typeface="Arial Narrow" pitchFamily="34" charset="0"/>
              </a:rPr>
              <a:t>СПАСИБО ЗА ВНИМАНИЕ!</a:t>
            </a:r>
            <a:endParaRPr lang="en-US" sz="3200" b="1" dirty="0" smtClean="0">
              <a:latin typeface="Arial Narrow" pitchFamily="34" charset="0"/>
            </a:endParaRPr>
          </a:p>
          <a:p>
            <a:pPr algn="ctr"/>
            <a:endParaRPr lang="en-US" sz="3200" b="1" dirty="0" smtClean="0">
              <a:latin typeface="Arial Narrow" pitchFamily="34" charset="0"/>
            </a:endParaRPr>
          </a:p>
          <a:p>
            <a:pPr algn="ctr"/>
            <a:endParaRPr lang="en-US" sz="3200" b="1" dirty="0" smtClean="0">
              <a:latin typeface="Arial Narrow" pitchFamily="34" charset="0"/>
            </a:endParaRPr>
          </a:p>
          <a:p>
            <a:pPr algn="ctr"/>
            <a:endParaRPr lang="ru-RU" sz="2400" b="1" dirty="0" smtClean="0">
              <a:latin typeface="Arial Narrow" pitchFamily="34" charset="0"/>
            </a:endParaRPr>
          </a:p>
          <a:p>
            <a:pPr algn="ctr"/>
            <a:r>
              <a:rPr lang="en-US" sz="2400" b="1" dirty="0" smtClean="0">
                <a:latin typeface="Arial Narrow" pitchFamily="34" charset="0"/>
                <a:hlinkClick r:id="rId2"/>
              </a:rPr>
              <a:t>WWW.PSYCENTR-MIKHAYLOVSK.RU</a:t>
            </a:r>
            <a:endParaRPr lang="en-US" sz="2400" b="1" dirty="0" smtClean="0">
              <a:latin typeface="Arial Narrow" pitchFamily="34" charset="0"/>
            </a:endParaRPr>
          </a:p>
          <a:p>
            <a:pPr algn="ctr"/>
            <a:endParaRPr lang="ru-RU" sz="2000" dirty="0" smtClean="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500042"/>
            <a:ext cx="8215370" cy="3618939"/>
          </a:xfrm>
          <a:prstGeom prst="rect">
            <a:avLst/>
          </a:prstGeom>
          <a:noFill/>
        </p:spPr>
        <p:txBody>
          <a:bodyPr wrap="square" rtlCol="0">
            <a:spAutoFit/>
          </a:bodyPr>
          <a:lstStyle/>
          <a:p>
            <a:pPr indent="174625" algn="just">
              <a:lnSpc>
                <a:spcPts val="2500"/>
              </a:lnSpc>
            </a:pPr>
            <a:r>
              <a:rPr lang="ru-RU" sz="2000" dirty="0" smtClean="0">
                <a:latin typeface="Arial Narrow" pitchFamily="34" charset="0"/>
              </a:rPr>
              <a:t>РАС являются достаточно распространенной проблемой детского возраста и характеризуются нарушением развития коммуникации и социальных навыков. Общими являются аффективные проблемы и трудности развития активных взаимоотношений с динамично меняющейся средой, установка на сохранение постоянства в окружающем и стереотипность поведения детей. </a:t>
            </a:r>
          </a:p>
          <a:p>
            <a:pPr indent="174625" algn="ctr">
              <a:lnSpc>
                <a:spcPts val="2500"/>
              </a:lnSpc>
            </a:pPr>
            <a:endParaRPr lang="ru-RU" sz="2000" i="1" dirty="0" smtClean="0">
              <a:latin typeface="Arial Narrow" pitchFamily="34" charset="0"/>
            </a:endParaRPr>
          </a:p>
          <a:p>
            <a:pPr indent="174625" algn="ctr">
              <a:lnSpc>
                <a:spcPts val="2500"/>
              </a:lnSpc>
            </a:pPr>
            <a:r>
              <a:rPr lang="ru-RU" sz="2000" i="1" dirty="0" smtClean="0">
                <a:latin typeface="Arial Narrow" pitchFamily="34" charset="0"/>
              </a:rPr>
              <a:t>РАС связаны с особым системным нарушением психического развития ребенка, проявляющимся в становлении его аффективно-волевой сферы, в когнитивном и личностном развитии.</a:t>
            </a:r>
          </a:p>
          <a:p>
            <a:pPr indent="174625" algn="ctr">
              <a:lnSpc>
                <a:spcPts val="2500"/>
              </a:lnSpc>
            </a:pPr>
            <a:endParaRPr lang="ru-RU" sz="2000" i="1" dirty="0" smtClean="0">
              <a:latin typeface="Arial Narrow" pitchFamily="34" charset="0"/>
            </a:endParaRPr>
          </a:p>
          <a:p>
            <a:pPr indent="174625" algn="ctr">
              <a:lnSpc>
                <a:spcPts val="2500"/>
              </a:lnSpc>
            </a:pPr>
            <a:endParaRPr lang="ru-RU" sz="2000" i="1" dirty="0" smtClean="0">
              <a:latin typeface="Arial Narrow" pitchFamily="34" charset="0"/>
            </a:endParaRPr>
          </a:p>
        </p:txBody>
      </p:sp>
      <p:pic>
        <p:nvPicPr>
          <p:cNvPr id="3" name="Picture 2" descr="C:\Users\Ксюша\Desktop\доклад Аутизм. строим мосты, преодолеваем барьеры 28.03\рисунок 1.jpg"/>
          <p:cNvPicPr>
            <a:picLocks noChangeAspect="1" noChangeArrowheads="1"/>
          </p:cNvPicPr>
          <p:nvPr/>
        </p:nvPicPr>
        <p:blipFill>
          <a:blip r:embed="rId2" cstate="print"/>
          <a:srcRect l="1465" t="4569" r="1855" b="6344"/>
          <a:stretch>
            <a:fillRect/>
          </a:stretch>
        </p:blipFill>
        <p:spPr bwMode="auto">
          <a:xfrm>
            <a:off x="2214546" y="3500438"/>
            <a:ext cx="4956699" cy="292895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643998" cy="6463308"/>
          </a:xfrm>
          <a:prstGeom prst="rect">
            <a:avLst/>
          </a:prstGeom>
          <a:noFill/>
        </p:spPr>
        <p:txBody>
          <a:bodyPr wrap="square" rtlCol="0">
            <a:spAutoFit/>
          </a:bodyPr>
          <a:lstStyle/>
          <a:p>
            <a:pPr indent="179388" algn="just"/>
            <a:r>
              <a:rPr lang="ru-RU" sz="3600" b="1" dirty="0" smtClean="0">
                <a:solidFill>
                  <a:srgbClr val="FF0000"/>
                </a:solidFill>
                <a:latin typeface="Arial Narrow" pitchFamily="34" charset="0"/>
              </a:rPr>
              <a:t>?</a:t>
            </a:r>
            <a:r>
              <a:rPr lang="ru-RU" dirty="0" smtClean="0">
                <a:latin typeface="Arial Narrow" pitchFamily="34" charset="0"/>
              </a:rPr>
              <a:t> </a:t>
            </a:r>
            <a:r>
              <a:rPr lang="ru-RU" b="1" dirty="0" smtClean="0">
                <a:latin typeface="Arial Narrow" pitchFamily="34" charset="0"/>
              </a:rPr>
              <a:t>Что относится к профессиональной компетенции педагогов-психологов образовательных организаций? </a:t>
            </a:r>
          </a:p>
          <a:p>
            <a:pPr indent="179388" algn="just">
              <a:buFont typeface="Wingdings" pitchFamily="2" charset="2"/>
              <a:buChar char="ü"/>
            </a:pPr>
            <a:r>
              <a:rPr lang="ru-RU" dirty="0" smtClean="0">
                <a:latin typeface="Arial Narrow" pitchFamily="34" charset="0"/>
              </a:rPr>
              <a:t> В адаптированных образовательных программах  определено, какая педагогическая помощь должна оказываться и определено содержание обучения на основе особых образовательных потребностей детей с РАС, суть психологической помощи не всегда ясна. </a:t>
            </a:r>
          </a:p>
          <a:p>
            <a:pPr indent="179388" algn="just">
              <a:buFont typeface="Wingdings" pitchFamily="2" charset="2"/>
              <a:buChar char="ü"/>
            </a:pPr>
            <a:r>
              <a:rPr lang="ru-RU" dirty="0" smtClean="0">
                <a:latin typeface="Arial Narrow" pitchFamily="34" charset="0"/>
              </a:rPr>
              <a:t>И тогда часто психолог занимается педагогической работой, дефектологической. </a:t>
            </a:r>
          </a:p>
          <a:p>
            <a:pPr indent="179388" algn="just">
              <a:buFont typeface="Wingdings" pitchFamily="2" charset="2"/>
              <a:buChar char="ü"/>
            </a:pPr>
            <a:r>
              <a:rPr lang="ru-RU" dirty="0" smtClean="0">
                <a:latin typeface="Arial Narrow" pitchFamily="34" charset="0"/>
              </a:rPr>
              <a:t>Развитие личностной и/или жизненной компетентности ребенка с РАС – как сфера деятельности педагога-психолога – с своей основе строится на понимании его особых психологических потребностях.</a:t>
            </a:r>
          </a:p>
          <a:p>
            <a:pPr indent="179388" algn="just"/>
            <a:endParaRPr lang="ru-RU" dirty="0" smtClean="0">
              <a:latin typeface="Arial Narrow" pitchFamily="34" charset="0"/>
            </a:endParaRPr>
          </a:p>
          <a:p>
            <a:pPr indent="179388" algn="just"/>
            <a:r>
              <a:rPr lang="ru-RU" i="1" dirty="0" smtClean="0">
                <a:latin typeface="Arial Narrow" pitchFamily="34" charset="0"/>
              </a:rPr>
              <a:t>Особые образовательные потребности/нужды </a:t>
            </a:r>
            <a:r>
              <a:rPr lang="ru-RU" dirty="0" smtClean="0">
                <a:latin typeface="Arial Narrow" pitchFamily="34" charset="0"/>
              </a:rPr>
              <a:t>– это потребности в условиях, необходимых для оптимальной реализации актуальных и потенциальных возможностей (когнитивных, энергетических и эмоционально-волевых, включая мотивационные), которые может проявить ребенок с РАС в процессе обучения.  </a:t>
            </a:r>
          </a:p>
          <a:p>
            <a:pPr indent="179388" algn="just"/>
            <a:r>
              <a:rPr lang="ru-RU" b="1" dirty="0" smtClean="0">
                <a:latin typeface="Arial Narrow" pitchFamily="34" charset="0"/>
              </a:rPr>
              <a:t>В основе большинства этих потребностей – особые психологические нужды – внутреннее  состояние/ощущение </a:t>
            </a:r>
            <a:r>
              <a:rPr lang="ru-RU" b="1" i="1" dirty="0" smtClean="0">
                <a:latin typeface="Arial Narrow" pitchFamily="34" charset="0"/>
              </a:rPr>
              <a:t>недостаточности </a:t>
            </a:r>
            <a:r>
              <a:rPr lang="ru-RU" b="1" dirty="0" smtClean="0">
                <a:latin typeface="Arial Narrow" pitchFamily="34" charset="0"/>
              </a:rPr>
              <a:t>чего-либо, которое проявляется в зависимости от ситуационных факторов</a:t>
            </a:r>
            <a:r>
              <a:rPr lang="ru-RU" dirty="0" smtClean="0">
                <a:latin typeface="Arial Narrow" pitchFamily="34" charset="0"/>
              </a:rPr>
              <a:t>.</a:t>
            </a:r>
          </a:p>
          <a:p>
            <a:pPr indent="179388" algn="just"/>
            <a:endParaRPr lang="ru-RU" dirty="0" smtClean="0">
              <a:latin typeface="Arial Narrow" pitchFamily="34" charset="0"/>
            </a:endParaRPr>
          </a:p>
          <a:p>
            <a:pPr indent="179388" algn="just"/>
            <a:r>
              <a:rPr lang="ru-RU" dirty="0" smtClean="0">
                <a:latin typeface="Arial Narrow" pitchFamily="34" charset="0"/>
              </a:rPr>
              <a:t>Если особые образовательные потребности  требуют особых образовательных решений и условий (это прописано в примерной АООП детей раннего и дошкольного возраста с РАС), то </a:t>
            </a:r>
            <a:r>
              <a:rPr lang="ru-RU" b="1" dirty="0" smtClean="0">
                <a:solidFill>
                  <a:srgbClr val="FF0000"/>
                </a:solidFill>
                <a:latin typeface="Arial Narrow" pitchFamily="34" charset="0"/>
              </a:rPr>
              <a:t>особые психологические потребности требуют постановки особых задач и содержания работы психолога.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714356"/>
            <a:ext cx="8215370" cy="4947508"/>
          </a:xfrm>
          <a:prstGeom prst="rect">
            <a:avLst/>
          </a:prstGeom>
          <a:noFill/>
        </p:spPr>
        <p:txBody>
          <a:bodyPr wrap="square" rtlCol="0">
            <a:spAutoFit/>
          </a:bodyPr>
          <a:lstStyle/>
          <a:p>
            <a:pPr algn="just"/>
            <a:r>
              <a:rPr lang="ru-RU" dirty="0" smtClean="0">
                <a:latin typeface="Arial Narrow" pitchFamily="34" charset="0"/>
              </a:rPr>
              <a:t>             </a:t>
            </a:r>
          </a:p>
          <a:p>
            <a:pPr indent="360363" algn="just">
              <a:lnSpc>
                <a:spcPts val="2700"/>
              </a:lnSpc>
              <a:buFont typeface="Wingdings" pitchFamily="2" charset="2"/>
              <a:buChar char="v"/>
            </a:pPr>
            <a:r>
              <a:rPr lang="ru-RU" sz="1900" dirty="0" smtClean="0">
                <a:latin typeface="Arial Narrow" pitchFamily="34" charset="0"/>
              </a:rPr>
              <a:t>Ребенок с РАС не всегда может сообщить о своих потребностях, иногда использует для этого неадекватные, с точки зрения окружающих, средства, например, проблемное поведение. </a:t>
            </a:r>
          </a:p>
          <a:p>
            <a:pPr indent="360363" algn="just">
              <a:lnSpc>
                <a:spcPts val="2700"/>
              </a:lnSpc>
              <a:buFont typeface="Wingdings" pitchFamily="2" charset="2"/>
              <a:buChar char="v"/>
            </a:pPr>
            <a:r>
              <a:rPr lang="ru-RU" sz="1900" dirty="0" smtClean="0">
                <a:latin typeface="Arial Narrow" pitchFamily="34" charset="0"/>
              </a:rPr>
              <a:t>Есть психологические потребности детей с РАС практически универсальные для всех, а есть специфические для каждого ребенка с РАС. </a:t>
            </a:r>
          </a:p>
          <a:p>
            <a:pPr indent="360363" algn="just">
              <a:lnSpc>
                <a:spcPts val="2700"/>
              </a:lnSpc>
              <a:buFont typeface="Wingdings" pitchFamily="2" charset="2"/>
              <a:buChar char="v"/>
            </a:pPr>
            <a:r>
              <a:rPr lang="ru-RU" sz="1900" dirty="0" smtClean="0">
                <a:latin typeface="Arial Narrow" pitchFamily="34" charset="0"/>
              </a:rPr>
              <a:t> О специфических потребностях ребенка мы узнаем в процессе динамического наблюдения за ним, опросов родителей.</a:t>
            </a:r>
          </a:p>
          <a:p>
            <a:pPr indent="360363" algn="just">
              <a:lnSpc>
                <a:spcPts val="2700"/>
              </a:lnSpc>
              <a:buFont typeface="Wingdings" pitchFamily="2" charset="2"/>
              <a:buChar char="v"/>
            </a:pPr>
            <a:r>
              <a:rPr lang="ru-RU" sz="1900" dirty="0" smtClean="0">
                <a:latin typeface="Arial Narrow" pitchFamily="34" charset="0"/>
              </a:rPr>
              <a:t> Важно, что некоторые потребности ребёнка с РАС нужно ФОРМИРОВАТЬ, некоторые УДОВЛЕТВОРЯТЬ.</a:t>
            </a:r>
          </a:p>
          <a:p>
            <a:pPr indent="360363" algn="just"/>
            <a:endParaRPr lang="ru-RU" sz="1900" dirty="0" smtClean="0">
              <a:latin typeface="Arial Narrow" pitchFamily="34" charset="0"/>
            </a:endParaRPr>
          </a:p>
          <a:p>
            <a:pPr indent="360363" algn="ctr"/>
            <a:r>
              <a:rPr lang="ru-RU" sz="1900" i="1" dirty="0" smtClean="0">
                <a:latin typeface="Arial Narrow" pitchFamily="34" charset="0"/>
              </a:rPr>
              <a:t> </a:t>
            </a:r>
          </a:p>
          <a:p>
            <a:pPr indent="360363" algn="ctr"/>
            <a:r>
              <a:rPr lang="ru-RU" sz="1900" i="1" dirty="0" smtClean="0">
                <a:latin typeface="Arial Narrow" pitchFamily="34" charset="0"/>
              </a:rPr>
              <a:t>Единого для всех детей с РАС и всегда эффективного метода нет и не может быть. Должна быть последовательность  конкретных задач с соответствующими методическими решениями.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430" y="0"/>
            <a:ext cx="5357850" cy="6955750"/>
          </a:xfrm>
          <a:prstGeom prst="rect">
            <a:avLst/>
          </a:prstGeom>
          <a:noFill/>
        </p:spPr>
        <p:txBody>
          <a:bodyPr wrap="square" rtlCol="0">
            <a:spAutoFit/>
          </a:bodyPr>
          <a:lstStyle/>
          <a:p>
            <a:pPr algn="ctr"/>
            <a:r>
              <a:rPr lang="ru-RU" sz="2400" b="1" dirty="0" smtClean="0">
                <a:latin typeface="Arial Narrow" pitchFamily="34" charset="0"/>
              </a:rPr>
              <a:t>Потребность в эмоциональном контакте с другими людьми</a:t>
            </a:r>
          </a:p>
          <a:p>
            <a:pPr algn="just"/>
            <a:endParaRPr lang="ru-RU" sz="2000" dirty="0" smtClean="0">
              <a:latin typeface="Arial Narrow" pitchFamily="34" charset="0"/>
            </a:endParaRPr>
          </a:p>
          <a:p>
            <a:pPr indent="179388" algn="just"/>
            <a:r>
              <a:rPr lang="ru-RU" sz="2000" dirty="0" smtClean="0">
                <a:latin typeface="Arial Narrow" pitchFamily="34" charset="0"/>
              </a:rPr>
              <a:t>Задача психолога формировать/развивать у ребенка ощущение безопасности в контакте со взрослыми и сверстниками через эмоционально теплые отношения.</a:t>
            </a:r>
          </a:p>
          <a:p>
            <a:pPr indent="179388" algn="just"/>
            <a:endParaRPr lang="ru-RU" sz="2000" dirty="0" smtClean="0">
              <a:latin typeface="Arial Narrow" pitchFamily="34" charset="0"/>
            </a:endParaRPr>
          </a:p>
          <a:p>
            <a:pPr indent="179388" algn="just"/>
            <a:r>
              <a:rPr lang="ru-RU" sz="2000" dirty="0" smtClean="0">
                <a:latin typeface="Arial Narrow" pitchFamily="34" charset="0"/>
              </a:rPr>
              <a:t>Содержание работы: игры, основанные на интересах ребёнка, «встраивание» в игры ребенка, присоединение к его играм, стереотипиям, синхронность, взаимность, настроенность друг на друга.  Репертуар игр на взаимодействие, с учетом темпа, эмоционального состояния ребёнка, его возможностей выдерживать телесный контакт. </a:t>
            </a:r>
          </a:p>
          <a:p>
            <a:pPr indent="179388" algn="just"/>
            <a:endParaRPr lang="ru-RU" sz="2000" i="1" dirty="0" smtClean="0">
              <a:latin typeface="Arial Narrow" pitchFamily="34" charset="0"/>
            </a:endParaRPr>
          </a:p>
          <a:p>
            <a:pPr indent="179388" algn="just"/>
            <a:r>
              <a:rPr lang="ru-RU" sz="2000" i="1" dirty="0" smtClean="0">
                <a:latin typeface="Arial Narrow" pitchFamily="34" charset="0"/>
              </a:rPr>
              <a:t>Принципы и методы установления эмоционального контакта с </a:t>
            </a:r>
            <a:r>
              <a:rPr lang="ru-RU" sz="2000" i="1" dirty="0" err="1" smtClean="0">
                <a:latin typeface="Arial Narrow" pitchFamily="34" charset="0"/>
              </a:rPr>
              <a:t>аутичным</a:t>
            </a:r>
            <a:r>
              <a:rPr lang="ru-RU" sz="2000" i="1" dirty="0" smtClean="0">
                <a:latin typeface="Arial Narrow" pitchFamily="34" charset="0"/>
              </a:rPr>
              <a:t> ребёнком подробно разработаны О.С.Никольской и её коллегами (Институт коррекционной педагогики РАО)</a:t>
            </a:r>
          </a:p>
          <a:p>
            <a:pPr indent="446088" algn="just"/>
            <a:endParaRPr lang="ru-RU" dirty="0" smtClean="0">
              <a:latin typeface="Arial Narrow" pitchFamily="34" charset="0"/>
            </a:endParaRPr>
          </a:p>
        </p:txBody>
      </p:sp>
      <p:pic>
        <p:nvPicPr>
          <p:cNvPr id="6" name="Picture 5" descr="C:\Users\Ксюша\Desktop\доклад Аутизм. строим мосты, преодолеваем барьеры 28.03\5.jpg"/>
          <p:cNvPicPr>
            <a:picLocks noChangeAspect="1" noChangeArrowheads="1"/>
          </p:cNvPicPr>
          <p:nvPr/>
        </p:nvPicPr>
        <p:blipFill>
          <a:blip r:embed="rId2" cstate="print"/>
          <a:srcRect/>
          <a:stretch>
            <a:fillRect/>
          </a:stretch>
        </p:blipFill>
        <p:spPr bwMode="auto">
          <a:xfrm>
            <a:off x="269646" y="1785926"/>
            <a:ext cx="3016469" cy="307183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430" y="0"/>
            <a:ext cx="5357850" cy="6340197"/>
          </a:xfrm>
          <a:prstGeom prst="rect">
            <a:avLst/>
          </a:prstGeom>
          <a:noFill/>
        </p:spPr>
        <p:txBody>
          <a:bodyPr wrap="square" rtlCol="0">
            <a:spAutoFit/>
          </a:bodyPr>
          <a:lstStyle/>
          <a:p>
            <a:pPr algn="ctr"/>
            <a:r>
              <a:rPr lang="ru-RU" sz="2400" b="1" dirty="0" smtClean="0">
                <a:latin typeface="Arial Narrow" pitchFamily="34" charset="0"/>
              </a:rPr>
              <a:t>Потребность в понимании собственных аффективных переживаний и поведения</a:t>
            </a:r>
          </a:p>
          <a:p>
            <a:pPr algn="just"/>
            <a:endParaRPr lang="ru-RU" sz="2000" dirty="0" smtClean="0">
              <a:latin typeface="Arial Narrow" pitchFamily="34" charset="0"/>
            </a:endParaRPr>
          </a:p>
          <a:p>
            <a:pPr indent="179388" algn="just"/>
            <a:r>
              <a:rPr lang="ru-RU" sz="2000" dirty="0" smtClean="0">
                <a:latin typeface="Arial Narrow" pitchFamily="34" charset="0"/>
              </a:rPr>
              <a:t>Задача психолога формировать/развивать у ребенка понимание своего телесного устройства, эмоций и переживаний, действий, поступков и поведения в целом.</a:t>
            </a:r>
          </a:p>
          <a:p>
            <a:pPr indent="179388" algn="just"/>
            <a:endParaRPr lang="ru-RU" sz="2000" dirty="0" smtClean="0">
              <a:latin typeface="Arial Narrow" pitchFamily="34" charset="0"/>
            </a:endParaRPr>
          </a:p>
          <a:p>
            <a:pPr indent="179388" algn="just"/>
            <a:r>
              <a:rPr lang="ru-RU" sz="2000" dirty="0" smtClean="0">
                <a:latin typeface="Arial Narrow" pitchFamily="34" charset="0"/>
              </a:rPr>
              <a:t>Содержание работы:  комментирование, «называние» ребенку того, что с ним происходит и причинно-следственных связей между определенными «событиями» внутри него. Пример, ты хочешь залезть на шкаф за игрушкой. Я тебе сказала нельзя. Ты разозлился. Ты бьешь меня» и затем «Скажи/покажи дай».   Некоторым детям можно и нужно объяснить если они на этом сосредоточены, как вода попадает из стакана в их живот и потом они хотят в туалет  </a:t>
            </a:r>
          </a:p>
          <a:p>
            <a:pPr indent="179388" algn="just"/>
            <a:endParaRPr lang="ru-RU" sz="2000" i="1" dirty="0" smtClean="0">
              <a:latin typeface="Arial Narrow" pitchFamily="34" charset="0"/>
            </a:endParaRPr>
          </a:p>
          <a:p>
            <a:pPr indent="446088" algn="just"/>
            <a:endParaRPr lang="ru-RU" dirty="0" smtClean="0">
              <a:latin typeface="Arial Narrow" pitchFamily="34" charset="0"/>
            </a:endParaRPr>
          </a:p>
        </p:txBody>
      </p:sp>
      <p:pic>
        <p:nvPicPr>
          <p:cNvPr id="5" name="Picture 3" descr="C:\Users\Ксюша\Desktop\доклад Аутизм. строим мосты, преодолеваем барьеры 28.03\3.jpg"/>
          <p:cNvPicPr>
            <a:picLocks noChangeAspect="1" noChangeArrowheads="1"/>
          </p:cNvPicPr>
          <p:nvPr/>
        </p:nvPicPr>
        <p:blipFill>
          <a:blip r:embed="rId2" cstate="print"/>
          <a:srcRect/>
          <a:stretch>
            <a:fillRect/>
          </a:stretch>
        </p:blipFill>
        <p:spPr bwMode="auto">
          <a:xfrm>
            <a:off x="571472" y="937570"/>
            <a:ext cx="2571768" cy="506319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430" y="210026"/>
            <a:ext cx="5357850" cy="6340197"/>
          </a:xfrm>
          <a:prstGeom prst="rect">
            <a:avLst/>
          </a:prstGeom>
          <a:noFill/>
        </p:spPr>
        <p:txBody>
          <a:bodyPr wrap="square" rtlCol="0">
            <a:spAutoFit/>
          </a:bodyPr>
          <a:lstStyle/>
          <a:p>
            <a:pPr algn="ctr"/>
            <a:r>
              <a:rPr lang="ru-RU" sz="2400" b="1" dirty="0" smtClean="0">
                <a:latin typeface="Arial Narrow" pitchFamily="34" charset="0"/>
              </a:rPr>
              <a:t>Потребность в понимании происходящего вокруг них</a:t>
            </a:r>
          </a:p>
          <a:p>
            <a:pPr indent="179388" algn="just"/>
            <a:r>
              <a:rPr lang="ru-RU" sz="2000" dirty="0" smtClean="0">
                <a:latin typeface="Arial Narrow" pitchFamily="34" charset="0"/>
              </a:rPr>
              <a:t>Задача психолога формировать/развивать у ребенка причинно-следственные (в основном простые) связи между происходящими событиями, эмоциональными состояниями других людей</a:t>
            </a:r>
          </a:p>
          <a:p>
            <a:pPr indent="179388" algn="just"/>
            <a:endParaRPr lang="ru-RU" sz="2000" dirty="0" smtClean="0">
              <a:latin typeface="Arial Narrow" pitchFamily="34" charset="0"/>
            </a:endParaRPr>
          </a:p>
          <a:p>
            <a:pPr indent="179388" algn="just"/>
            <a:r>
              <a:rPr lang="ru-RU" sz="2000" dirty="0" smtClean="0">
                <a:latin typeface="Arial Narrow" pitchFamily="34" charset="0"/>
              </a:rPr>
              <a:t>Содержание работы: комментирование, объяснение ребенку того, что с ним происходит, причинно-следственных связей между определенными событиями, которые он может наблюдать, но не понимать, почему они случаются. Уметь выделять определённые явления окружающего мира (голоса людей и их лица, звуки музыкальных инструментов, природные и бытовые звуки, картины природы и др.), связывая их с тем или иным эмоциональным смыслом (используя различные приёмы, например, эмоциональное заражение, эстетическое воздействие).</a:t>
            </a:r>
            <a:endParaRPr lang="ru-RU" sz="2000" i="1" dirty="0" smtClean="0">
              <a:latin typeface="Arial Narrow" pitchFamily="34" charset="0"/>
            </a:endParaRPr>
          </a:p>
          <a:p>
            <a:pPr indent="446088" algn="just"/>
            <a:endParaRPr lang="ru-RU" dirty="0" smtClean="0">
              <a:latin typeface="Arial Narrow" pitchFamily="34" charset="0"/>
            </a:endParaRPr>
          </a:p>
        </p:txBody>
      </p:sp>
      <p:pic>
        <p:nvPicPr>
          <p:cNvPr id="5" name="Picture 22" descr="C:\Users\Ксюша\Desktop\доклад Аутизм. строим мосты, преодолеваем барьеры 28.03\19.png"/>
          <p:cNvPicPr>
            <a:picLocks noChangeAspect="1" noChangeArrowheads="1"/>
          </p:cNvPicPr>
          <p:nvPr/>
        </p:nvPicPr>
        <p:blipFill>
          <a:blip r:embed="rId2" cstate="print"/>
          <a:srcRect l="5625" r="42500"/>
          <a:stretch>
            <a:fillRect/>
          </a:stretch>
        </p:blipFill>
        <p:spPr bwMode="auto">
          <a:xfrm>
            <a:off x="142844" y="2285992"/>
            <a:ext cx="3286148" cy="231801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430" y="285728"/>
            <a:ext cx="5357850" cy="5201424"/>
          </a:xfrm>
          <a:prstGeom prst="rect">
            <a:avLst/>
          </a:prstGeom>
          <a:noFill/>
        </p:spPr>
        <p:txBody>
          <a:bodyPr wrap="square" rtlCol="0">
            <a:spAutoFit/>
          </a:bodyPr>
          <a:lstStyle/>
          <a:p>
            <a:pPr algn="ctr"/>
            <a:r>
              <a:rPr lang="ru-RU" sz="2400" b="1" dirty="0" smtClean="0">
                <a:latin typeface="Arial Narrow" pitchFamily="34" charset="0"/>
              </a:rPr>
              <a:t>Потребность в понимании эмоциональных проявлений других людей</a:t>
            </a:r>
          </a:p>
          <a:p>
            <a:pPr algn="just"/>
            <a:endParaRPr lang="ru-RU" sz="2000" dirty="0" smtClean="0">
              <a:latin typeface="Arial Narrow" pitchFamily="34" charset="0"/>
            </a:endParaRPr>
          </a:p>
          <a:p>
            <a:pPr indent="179388" algn="just"/>
            <a:r>
              <a:rPr lang="ru-RU" sz="2000" dirty="0" smtClean="0">
                <a:latin typeface="Arial Narrow" pitchFamily="34" charset="0"/>
              </a:rPr>
              <a:t>Задача психолога формировать/развивать у ребенка предпосылки/способность для понимания мотивов, лежащих в основе поступков, действий, поведения других людей</a:t>
            </a:r>
          </a:p>
          <a:p>
            <a:pPr indent="179388" algn="just"/>
            <a:endParaRPr lang="ru-RU" sz="2000" dirty="0" smtClean="0">
              <a:latin typeface="Arial Narrow" pitchFamily="34" charset="0"/>
            </a:endParaRPr>
          </a:p>
          <a:p>
            <a:pPr indent="179388" algn="just"/>
            <a:r>
              <a:rPr lang="ru-RU" sz="2000" dirty="0" smtClean="0">
                <a:latin typeface="Arial Narrow" pitchFamily="34" charset="0"/>
              </a:rPr>
              <a:t>Содержание работы: разъяснение схем, по которым «работают» другие люди, как они устроены. Формирование способности выделять и адекватно оценивать </a:t>
            </a:r>
            <a:r>
              <a:rPr lang="ru-RU" sz="2000" i="1" dirty="0" smtClean="0">
                <a:latin typeface="Arial Narrow" pitchFamily="34" charset="0"/>
              </a:rPr>
              <a:t>внешние признаки </a:t>
            </a:r>
            <a:r>
              <a:rPr lang="ru-RU" sz="2000" dirty="0" smtClean="0">
                <a:latin typeface="Arial Narrow" pitchFamily="34" charset="0"/>
              </a:rPr>
              <a:t>эмоционального состояния других людей, использовать эти признаки как предикторы их поведения</a:t>
            </a:r>
            <a:endParaRPr lang="ru-RU" dirty="0" smtClean="0">
              <a:latin typeface="Arial Narrow" pitchFamily="34" charset="0"/>
            </a:endParaRPr>
          </a:p>
        </p:txBody>
      </p:sp>
      <p:pic>
        <p:nvPicPr>
          <p:cNvPr id="6" name="Picture 9" descr="C:\Users\Ксюша\Desktop\доклад Аутизм. строим мосты, преодолеваем барьеры 28.03\17.jpg"/>
          <p:cNvPicPr>
            <a:picLocks noChangeAspect="1" noChangeArrowheads="1"/>
          </p:cNvPicPr>
          <p:nvPr/>
        </p:nvPicPr>
        <p:blipFill>
          <a:blip r:embed="rId2" cstate="print"/>
          <a:srcRect b="4255"/>
          <a:stretch>
            <a:fillRect/>
          </a:stretch>
        </p:blipFill>
        <p:spPr bwMode="auto">
          <a:xfrm>
            <a:off x="96506" y="1643050"/>
            <a:ext cx="3403925" cy="2928958"/>
          </a:xfrm>
          <a:prstGeom prst="rect">
            <a:avLst/>
          </a:prstGeom>
          <a:noFill/>
          <a:effectLst>
            <a:softEdge rad="1270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430" y="1"/>
            <a:ext cx="5357850" cy="6647974"/>
          </a:xfrm>
          <a:prstGeom prst="rect">
            <a:avLst/>
          </a:prstGeom>
          <a:noFill/>
        </p:spPr>
        <p:txBody>
          <a:bodyPr wrap="square" rtlCol="0">
            <a:spAutoFit/>
          </a:bodyPr>
          <a:lstStyle/>
          <a:p>
            <a:pPr algn="ctr"/>
            <a:r>
              <a:rPr lang="ru-RU" sz="2300" b="1" dirty="0" smtClean="0">
                <a:latin typeface="Arial Narrow" pitchFamily="34" charset="0"/>
              </a:rPr>
              <a:t>Потребность в социально-одобряемом поведении и собственной успешности</a:t>
            </a:r>
          </a:p>
          <a:p>
            <a:pPr algn="just"/>
            <a:r>
              <a:rPr lang="ru-RU" sz="2000" dirty="0" smtClean="0">
                <a:latin typeface="Arial Narrow" pitchFamily="34" charset="0"/>
              </a:rPr>
              <a:t>Задача психолога формировать/развивать у ребенка адаптивные социальные и коммуникативные навыки, укреплять ощущение успешности в конкретных ситуациях, которые в репертуаре желаемого поведения.</a:t>
            </a:r>
          </a:p>
          <a:p>
            <a:pPr algn="just"/>
            <a:endParaRPr lang="ru-RU" sz="2000" dirty="0" smtClean="0">
              <a:latin typeface="Arial Narrow" pitchFamily="34" charset="0"/>
            </a:endParaRPr>
          </a:p>
          <a:p>
            <a:pPr algn="just"/>
            <a:r>
              <a:rPr lang="ru-RU" sz="2000" dirty="0" smtClean="0">
                <a:latin typeface="Arial Narrow" pitchFamily="34" charset="0"/>
              </a:rPr>
              <a:t>Содержание работы: коммуникативные ритуалы (приветствие, прощание), умение обращаться за помощью, предоставлять в ситуациях взаимодействия в кабинете и играх модели того, как надо правильно делать, чтобы его поняли и продолжали с ним взаимодействовать. Ритуалы правильного взаимодействия,  адекватное выражение просьбы, отказа, привлечения внимания другого человека. Моделирование ситуаций, провоцирующие ребенка на выражение просьбы, отказа, согласия, на приветствие, отклик на собственное имя, на комментарий, на вопрос, ответ на вопрос, на привлечение внимания и т.д.</a:t>
            </a:r>
            <a:endParaRPr lang="ru-RU" dirty="0" smtClean="0">
              <a:latin typeface="Arial Narrow" pitchFamily="34" charset="0"/>
            </a:endParaRPr>
          </a:p>
        </p:txBody>
      </p:sp>
      <p:pic>
        <p:nvPicPr>
          <p:cNvPr id="6" name="Picture 8" descr="C:\Users\Ксюша\Desktop\доклад Аутизм. строим мосты, преодолеваем барьеры 28.03\8.jpg"/>
          <p:cNvPicPr>
            <a:picLocks noChangeAspect="1" noChangeArrowheads="1"/>
          </p:cNvPicPr>
          <p:nvPr/>
        </p:nvPicPr>
        <p:blipFill>
          <a:blip r:embed="rId2" cstate="print"/>
          <a:srcRect/>
          <a:stretch>
            <a:fillRect/>
          </a:stretch>
        </p:blipFill>
        <p:spPr bwMode="auto">
          <a:xfrm>
            <a:off x="357158" y="1928802"/>
            <a:ext cx="3071834" cy="2431523"/>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917</Words>
  <Application>Microsoft Office PowerPoint</Application>
  <PresentationFormat>Экран (4:3)</PresentationFormat>
  <Paragraphs>65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Ксюша</dc:creator>
  <cp:lastModifiedBy>user12</cp:lastModifiedBy>
  <cp:revision>77</cp:revision>
  <dcterms:created xsi:type="dcterms:W3CDTF">2020-10-06T11:26:07Z</dcterms:created>
  <dcterms:modified xsi:type="dcterms:W3CDTF">2020-10-12T07:29:41Z</dcterms:modified>
</cp:coreProperties>
</file>