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64" r:id="rId5"/>
    <p:sldId id="259" r:id="rId6"/>
    <p:sldId id="260" r:id="rId7"/>
    <p:sldId id="276" r:id="rId8"/>
    <p:sldId id="261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75" r:id="rId20"/>
    <p:sldId id="263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4C0"/>
    <a:srgbClr val="DBF9FD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6;&#1072;&#1073;&#1086;&#1090;&#1072;&#1056;&#1059;\&#1084;&#1091;&#1083;&#1100;&#1090;&#1080;&#1082;%20&#1050;&#1072;&#1085;&#1080;&#1082;&#1091;&#1083;&#1099;%201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отова 3\Desktop\РАБОТА_РУ\48005842dd65ad0426de44b2db125849c81726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6215074" cy="3929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285728"/>
            <a:ext cx="73581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казенного учреждения дополнительного образования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«Районный центр детского юношеского технического творчества»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00100" y="928670"/>
            <a:ext cx="6357982" cy="15002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4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"РАБОТА.</a:t>
            </a:r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RU"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57950" y="3429000"/>
            <a:ext cx="27860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программы: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Пермякова Татьяна Алексеевна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педагог-организатор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Пушкина Людмила Николаевна, педагог дополнительного образования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Зотова 3\Downloads\depositphotos_85856012-stock-illustration-school-building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362629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1285860"/>
            <a:ext cx="178595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детей и подростков «Планета знаний»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Зотова 3\Downloads\студент-на-школьном-дворе-128396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3071802" cy="260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Зотова 3\Downloads\3-mesyatca-do-shk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35755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Зотова 3\Downloads\image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5" y="2857496"/>
            <a:ext cx="2928926" cy="196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Зотова 3\Downloads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801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Зотова 3\Downloads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285992"/>
            <a:ext cx="290828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Зотова 3\Desktop\РАБОТА_РУ\gratis-png-guarderia-infantil-educacion-infantil-infantil-preescolar-infantil-thumbnai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929066"/>
            <a:ext cx="2939524" cy="273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Зотова 3\Desktop\РАБОТА_РУ\2021.10.15-1634299718.0676_245783037-175590214755703-538925272239857267-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391" y="5000636"/>
            <a:ext cx="3047609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Зотова 3\Desktop\РАБОТА_РУ\iB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731" y="3500438"/>
            <a:ext cx="504726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Зотова 3\Desktop\РАБОТА_РУ\1312_0036.jpg"/>
          <p:cNvPicPr>
            <a:picLocks noChangeAspect="1" noChangeArrowheads="1"/>
          </p:cNvPicPr>
          <p:nvPr/>
        </p:nvPicPr>
        <p:blipFill>
          <a:blip r:embed="rId3"/>
          <a:srcRect l="10000"/>
          <a:stretch>
            <a:fillRect/>
          </a:stretch>
        </p:blipFill>
        <p:spPr bwMode="auto">
          <a:xfrm>
            <a:off x="285720" y="3927454"/>
            <a:ext cx="3936567" cy="293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Зотова 3\Desktop\РАБОТА_РУ\1346_76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7147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Зотова 3\Desktop\РАБОТА_РУ\children-learning-doctor-profession-classroom-1465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857364"/>
            <a:ext cx="3500228" cy="226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Users\Зотова 3\Downloads\akademiy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5357818" cy="1714488"/>
          </a:xfrm>
          <a:prstGeom prst="rect">
            <a:avLst/>
          </a:prstGeom>
          <a:noFill/>
        </p:spPr>
      </p:pic>
      <p:pic>
        <p:nvPicPr>
          <p:cNvPr id="25607" name="Picture 7" descr="C:\Users\Зотова 3\Desktop\РАБОТА_РУ\depositphotos_72722123-stock-photo-3d-people-doctors-with-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857364"/>
            <a:ext cx="201928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отова 3\Desktop\РАБОТА_РУ\1539807648396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4572000" cy="3051175"/>
          </a:xfrm>
          <a:prstGeom prst="rect">
            <a:avLst/>
          </a:prstGeom>
          <a:noFill/>
        </p:spPr>
      </p:pic>
      <p:pic>
        <p:nvPicPr>
          <p:cNvPr id="4100" name="Picture 4" descr="C:\Users\Зотова 3\Desktop\РАБОТА_РУ\хобби-и-развлечения-счастливые-девушки-делают-макияж-милые-сестры-216339139.jpg"/>
          <p:cNvPicPr>
            <a:picLocks noChangeAspect="1" noChangeArrowheads="1"/>
          </p:cNvPicPr>
          <p:nvPr/>
        </p:nvPicPr>
        <p:blipFill>
          <a:blip r:embed="rId3"/>
          <a:srcRect t="11578"/>
          <a:stretch>
            <a:fillRect/>
          </a:stretch>
        </p:blipFill>
        <p:spPr bwMode="auto">
          <a:xfrm>
            <a:off x="4786314" y="2357430"/>
            <a:ext cx="4071934" cy="257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Зотова 3\Desktop\РАБОТА_РУ\2020-10-12-112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786298"/>
            <a:ext cx="353462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Зотова 3\Desktop\РАБОТА_РУ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428736"/>
            <a:ext cx="3786214" cy="251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Зотова 3\Desktop\РАБОТА_РУ\vipusknoy-detskiy-sad-1-750x3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2662" y="142852"/>
            <a:ext cx="4911338" cy="235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Зотова 3\Desktop\РАБОТА_РУ\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3532626" cy="116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Зотова 3\Desktop\РАБОТА_РУ\03b76370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1846" y="0"/>
            <a:ext cx="3082154" cy="205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Зотова 3\Desktop\РАБОТА_РУ\67ad842845c14cf2b3a0b49cdd5962ed1bbed3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387675" cy="234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Зотова 3\Desktop\РАБОТА_РУ\41767-kak-zashhitit-rebenka-ot-negativnogo-vliyaniya-sverstnikov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60"/>
            <a:ext cx="3301959" cy="185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Users\Зотова 3\Desktop\РАБОТА_РУ\Новая папка\5547979.jpg"/>
          <p:cNvPicPr>
            <a:picLocks noChangeAspect="1" noChangeArrowheads="1"/>
          </p:cNvPicPr>
          <p:nvPr/>
        </p:nvPicPr>
        <p:blipFill>
          <a:blip r:embed="rId5"/>
          <a:srcRect l="22313" r="13226"/>
          <a:stretch>
            <a:fillRect/>
          </a:stretch>
        </p:blipFill>
        <p:spPr bwMode="auto">
          <a:xfrm>
            <a:off x="3500430" y="4495220"/>
            <a:ext cx="2286016" cy="236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Зотова 3\Desktop\РАБОТА_РУ\P10809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42852"/>
            <a:ext cx="304798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C:\Users\Зотова 3\Desktop\РАБОТА_РУ\sotrudniki-mchs-prinyali-uchastie-v-mezhvedomstvennom-dne-profilaktiki-pravonarusheniy_16348845981171801624__2000x2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571744"/>
            <a:ext cx="326990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Зотова 3\Desktop\РАБОТА_РУ\640px-Emblem_of_the_Federal_Penitentiary_Service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1928802"/>
            <a:ext cx="2252885" cy="2428892"/>
          </a:xfrm>
          <a:prstGeom prst="rect">
            <a:avLst/>
          </a:prstGeom>
          <a:noFill/>
        </p:spPr>
      </p:pic>
      <p:pic>
        <p:nvPicPr>
          <p:cNvPr id="6156" name="Picture 12" descr="C:\Users\Зотова 3\Desktop\РАБОТА_РУ\images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2254" y="2071678"/>
            <a:ext cx="3251746" cy="243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3" descr="C:\Users\Зотова 3\Desktop\РАБОТА_РУ\0731E9A0-D622-4939-AAF1-5A6DD304301D-scaled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500570"/>
            <a:ext cx="3214678" cy="214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28926" y="4286256"/>
            <a:ext cx="3714776" cy="30777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ko-K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Служба правопорядка «Закон и порядок»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отова 3\Desktop\РАБОТА_РУ\здание-банка-или-суда-с-колоннами-картонное-ретро-здания-векторной-157490363.jpg"/>
          <p:cNvPicPr>
            <a:picLocks noChangeAspect="1" noChangeArrowheads="1"/>
          </p:cNvPicPr>
          <p:nvPr/>
        </p:nvPicPr>
        <p:blipFill>
          <a:blip r:embed="rId2" cstate="print"/>
          <a:srcRect l="5875" t="13541" r="4036" b="19792"/>
          <a:stretch>
            <a:fillRect/>
          </a:stretch>
        </p:blipFill>
        <p:spPr bwMode="auto">
          <a:xfrm>
            <a:off x="2614152" y="2214554"/>
            <a:ext cx="3172294" cy="207170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3286116" y="2571744"/>
            <a:ext cx="1785950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«ИМПЕРИАЛ»</a:t>
            </a:r>
            <a:endParaRPr lang="ru-RU" sz="1200" dirty="0"/>
          </a:p>
        </p:txBody>
      </p:sp>
      <p:pic>
        <p:nvPicPr>
          <p:cNvPr id="5123" name="Picture 3" descr="C:\Users\Зотова 3\Desktop\РАБОТА_РУ\cc796b389d72548b888702a5e1a5c05c.jpg"/>
          <p:cNvPicPr>
            <a:picLocks noChangeAspect="1" noChangeArrowheads="1"/>
          </p:cNvPicPr>
          <p:nvPr/>
        </p:nvPicPr>
        <p:blipFill>
          <a:blip r:embed="rId3"/>
          <a:srcRect r="27835"/>
          <a:stretch>
            <a:fillRect/>
          </a:stretch>
        </p:blipFill>
        <p:spPr bwMode="auto">
          <a:xfrm>
            <a:off x="2357422" y="4286256"/>
            <a:ext cx="3000396" cy="230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Зотова 3\Desktop\РАБОТА_РУ\efb03168ef3214e81479202fd1fb29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574" y="142852"/>
            <a:ext cx="3630426" cy="241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Зотова 3\Desktop\РАБОТА_РУ\031718img_20181023_094434.jpg"/>
          <p:cNvPicPr>
            <a:picLocks noChangeAspect="1" noChangeArrowheads="1"/>
          </p:cNvPicPr>
          <p:nvPr/>
        </p:nvPicPr>
        <p:blipFill>
          <a:blip r:embed="rId5"/>
          <a:srcRect t="23478"/>
          <a:stretch>
            <a:fillRect/>
          </a:stretch>
        </p:blipFill>
        <p:spPr bwMode="auto">
          <a:xfrm>
            <a:off x="6000760" y="2428868"/>
            <a:ext cx="304340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Зотова 3\Desktop\РАБОТА_РУ\9438702855c5723595312ad9f1bae5359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14818"/>
            <a:ext cx="187257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Зотова 3\Desktop\РАБОТА_РУ\3515263-5.jpg"/>
          <p:cNvPicPr>
            <a:picLocks noChangeAspect="1" noChangeArrowheads="1"/>
          </p:cNvPicPr>
          <p:nvPr/>
        </p:nvPicPr>
        <p:blipFill>
          <a:blip r:embed="rId7" cstate="print"/>
          <a:srcRect t="12500" b="12498"/>
          <a:stretch>
            <a:fillRect/>
          </a:stretch>
        </p:blipFill>
        <p:spPr bwMode="auto">
          <a:xfrm>
            <a:off x="7072334" y="4643446"/>
            <a:ext cx="207166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Зотова 3\Desktop\РАБОТА_РУ\-lg!0slj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3594" y="1"/>
            <a:ext cx="357310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Зотова 3\Desktop\РАБОТА_РУ\detsad-8454-1615711130.jpg"/>
          <p:cNvPicPr>
            <a:picLocks noChangeAspect="1" noChangeArrowheads="1"/>
          </p:cNvPicPr>
          <p:nvPr/>
        </p:nvPicPr>
        <p:blipFill>
          <a:blip r:embed="rId9"/>
          <a:srcRect t="20339"/>
          <a:stretch>
            <a:fillRect/>
          </a:stretch>
        </p:blipFill>
        <p:spPr bwMode="auto">
          <a:xfrm>
            <a:off x="0" y="3357562"/>
            <a:ext cx="3159554" cy="335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C:\Users\Зотова 3\Desktop\РАБОТА_РУ\detsad-402021-146169839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428892" cy="356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Зотова 3\Desktop\РАБОТА_РУ\depositphotos_52014359-stock-photo-happy-children-da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0" y="0"/>
            <a:ext cx="3214690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Зотова 3\Desktop\РАБОТА_РУ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58" y="2571744"/>
            <a:ext cx="350044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Зотова 3\Desktop\РАБОТА_РУ\в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42852"/>
            <a:ext cx="3167577" cy="210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Зотова 3\Desktop\РАБОТА_РУ\Без названи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"/>
            <a:ext cx="3286148" cy="226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:\Users\Зотова 3\Desktop\РАБОТА_РУ\zaryad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643446"/>
            <a:ext cx="35719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Зотова 3\Desktop\РАБОТА_РУ\images (1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00240"/>
            <a:ext cx="332408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Зотова 3\Desktop\РАБОТА_РУ\01-0606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11625"/>
            <a:ext cx="4286248" cy="254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0" descr="C:\Users\Зотова 3\Desktop\РАБОТА_РУ\ипмьо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2214554"/>
            <a:ext cx="3085889" cy="27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/>
          <p:cNvSpPr/>
          <p:nvPr/>
        </p:nvSpPr>
        <p:spPr>
          <a:xfrm>
            <a:off x="3500430" y="1928802"/>
            <a:ext cx="2357454" cy="64294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ko-KR" sz="14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Оздоровительный комплекс «Олимп»</a:t>
            </a:r>
            <a:endParaRPr lang="ru-RU" altLang="ko-K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Зотова 3\Desktop\РАБОТА_РУ\1a0405eb4d696528cff1ae4e3493e666_ce_1545x1068x56x0_cropped_666x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791075"/>
            <a:ext cx="3100387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Зотова 3\Desktop\РАБОТА_РУ\2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357670"/>
            <a:ext cx="211376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Зотова 3\Desktop\РАБОТА_РУ\дети-делают-что-то-из-покрашенной-бумаги-108195341.jpg"/>
          <p:cNvPicPr>
            <a:picLocks noChangeAspect="1" noChangeArrowheads="1"/>
          </p:cNvPicPr>
          <p:nvPr/>
        </p:nvPicPr>
        <p:blipFill>
          <a:blip r:embed="rId4"/>
          <a:srcRect t="12588" r="3125" b="19190"/>
          <a:stretch>
            <a:fillRect/>
          </a:stretch>
        </p:blipFill>
        <p:spPr bwMode="auto">
          <a:xfrm>
            <a:off x="0" y="4797300"/>
            <a:ext cx="3571868" cy="206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Зотова 3\Desktop\РАБОТА_РУ\devochka-s-podelk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5257" y="2071678"/>
            <a:ext cx="34687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Зотова 3\Desktop\РАБОТА_РУ\detsad-337223-1524304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3144793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Зотова 3\Desktop\РАБОТА_РУ\images (1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0"/>
            <a:ext cx="2953243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Зотова 3\Desktop\РАБОТА_РУ\scale_1200.jpg"/>
          <p:cNvPicPr>
            <a:picLocks noChangeAspect="1" noChangeArrowheads="1"/>
          </p:cNvPicPr>
          <p:nvPr/>
        </p:nvPicPr>
        <p:blipFill>
          <a:blip r:embed="rId8" cstate="print"/>
          <a:srcRect t="8356"/>
          <a:stretch>
            <a:fillRect/>
          </a:stretch>
        </p:blipFill>
        <p:spPr bwMode="auto">
          <a:xfrm>
            <a:off x="3143240" y="0"/>
            <a:ext cx="2786050" cy="172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Зотова 3\Desktop\РАБОТА_РУ\clp4054633.jpg"/>
          <p:cNvPicPr>
            <a:picLocks noChangeAspect="1" noChangeArrowheads="1"/>
          </p:cNvPicPr>
          <p:nvPr/>
        </p:nvPicPr>
        <p:blipFill>
          <a:blip r:embed="rId9"/>
          <a:srcRect t="13825" r="922" b="7834"/>
          <a:stretch>
            <a:fillRect/>
          </a:stretch>
        </p:blipFill>
        <p:spPr bwMode="auto">
          <a:xfrm>
            <a:off x="2428860" y="1500174"/>
            <a:ext cx="361392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:\Users\Зотова 3\Desktop\РАБОТА_РУ\b86b6648d02fa8063bcebdaae042ff8ab151f916.jpg"/>
          <p:cNvPicPr>
            <a:picLocks noChangeAspect="1" noChangeArrowheads="1"/>
          </p:cNvPicPr>
          <p:nvPr/>
        </p:nvPicPr>
        <p:blipFill>
          <a:blip r:embed="rId10"/>
          <a:srcRect l="30659" t="12903" r="3796"/>
          <a:stretch>
            <a:fillRect/>
          </a:stretch>
        </p:blipFill>
        <p:spPr bwMode="auto">
          <a:xfrm>
            <a:off x="0" y="2285992"/>
            <a:ext cx="282445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2143108" y="4286256"/>
            <a:ext cx="3714776" cy="5715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ko-KR" b="1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Производственная фирма «</a:t>
            </a:r>
            <a:r>
              <a:rPr lang="ru-RU" altLang="ko-KR" b="1" dirty="0" err="1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Арт-сувенир</a:t>
            </a:r>
            <a:r>
              <a:rPr lang="ru-RU" altLang="ko-KR" b="1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  <a:endParaRPr lang="ru-RU" altLang="ko-K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отова 3\Desktop\РАБОТА_РУ\71365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9"/>
            <a:ext cx="3143240" cy="249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Зотова 3\Desktop\РАБОТА_РУ\242036512_568310784590649_576612669983122273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3143239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Зотова 3\Desktop\РАБОТА_РУ\image_61496ade4cc3b6.27921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3583709" cy="239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Зотова 3\Desktop\РАБОТА_РУ\image_61496ade8b84c2.105972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500570"/>
            <a:ext cx="331959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Зотова 3\Desktop\РАБОТА_РУ\image_61496adeb9b958.587987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0"/>
            <a:ext cx="3690939" cy="246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Зотова 3\Desktop\РАБОТА_РУ\714848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20065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71802" y="5143512"/>
            <a:ext cx="2786082" cy="571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Супермаркет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«100 мелочей»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Users\Зотова 3\Desktop\РАБОТА_РУ\716218_origin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214554"/>
            <a:ext cx="2928926" cy="221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Зотова 3\Desktop\РАБОТА_РУ\ншлр.jpg"/>
          <p:cNvPicPr>
            <a:picLocks noChangeAspect="1" noChangeArrowheads="1"/>
          </p:cNvPicPr>
          <p:nvPr/>
        </p:nvPicPr>
        <p:blipFill>
          <a:blip r:embed="rId9"/>
          <a:srcRect r="3125" b="3571"/>
          <a:stretch>
            <a:fillRect/>
          </a:stretch>
        </p:blipFill>
        <p:spPr bwMode="auto">
          <a:xfrm>
            <a:off x="3000364" y="2214554"/>
            <a:ext cx="32808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отова 3\Desktop\РАБОТА_РУ\детский-сад-students-детская-площадка-векторные-в-формате-eps_csp51577485.jpg"/>
          <p:cNvPicPr>
            <a:picLocks noChangeAspect="1" noChangeArrowheads="1"/>
          </p:cNvPicPr>
          <p:nvPr/>
        </p:nvPicPr>
        <p:blipFill>
          <a:blip r:embed="rId2"/>
          <a:srcRect r="2187" b="5145"/>
          <a:stretch>
            <a:fillRect/>
          </a:stretch>
        </p:blipFill>
        <p:spPr bwMode="auto">
          <a:xfrm>
            <a:off x="142844" y="0"/>
            <a:ext cx="3643338" cy="273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Зотова 3\Desktop\РАБОТА_РУ\full_size_1552987943-a72892fa7f859b4d4cf6cb8b97479e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3439574" cy="185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Зотова 3\Desktop\РАБОТА_РУ\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496"/>
            <a:ext cx="3047997" cy="183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Зотова 3\Desktop\РАБОТА_РУ\deti-banner.2e16d0ba.fill-1200x6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2191" y="4714884"/>
            <a:ext cx="340180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Зотова 3\Desktop\РАБОТА_РУ\дети-играют-в-российское-лото-на-столе-игра-кегов-с-цифрами-2278579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676778"/>
            <a:ext cx="2737759" cy="218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Зотова 3\Desktop\РАБОТА_РУ\мальчики-настольная-игр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0"/>
            <a:ext cx="445086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Зотова 3\Desktop\РАБОТА_РУ\images (14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57760"/>
            <a:ext cx="3302839" cy="191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Зотова 3\Desktop\РАБОТА_РУ\vtfdinizh6q-1024x73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43" y="2428868"/>
            <a:ext cx="2968657" cy="2116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0" y="2571744"/>
            <a:ext cx="392905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Компания по организации досуга «Чудодейство»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Зотова 3\Desktop\РАБОТА_РУ\blog_060319-17-08-0333550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8516" y="4529134"/>
            <a:ext cx="3495484" cy="23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Зотова 3\Desktop\РАБОТА_РУ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58799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Зотова 3\Desktop\РАБОТА_РУ\много-монет-в-руках-детей-nearby-это-свинейный-банк-форме-просенки-фото-175385647.jpg"/>
          <p:cNvPicPr>
            <a:picLocks noChangeAspect="1" noChangeArrowheads="1"/>
          </p:cNvPicPr>
          <p:nvPr/>
        </p:nvPicPr>
        <p:blipFill>
          <a:blip r:embed="rId4" cstate="print"/>
          <a:srcRect l="11290" b="6976"/>
          <a:stretch>
            <a:fillRect/>
          </a:stretch>
        </p:blipFill>
        <p:spPr bwMode="auto">
          <a:xfrm>
            <a:off x="2643174" y="5186351"/>
            <a:ext cx="2786082" cy="167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Зотова 3\Desktop\РАБОТА_РУ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42852"/>
            <a:ext cx="3143272" cy="20917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5500726" cy="1928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окончанию игры ребенок получает наполненное «Портфолио», трудовую книжку, и деньги в виде (условных денежных единиц «Рубль»),которые они могут потратить и на них купить сувениры в Супермаркете «100 мелочей»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Зотова 3\Desktop\РАБОТА_РУ\detsad-402021-14616984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16"/>
            <a:ext cx="5504849" cy="309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Зотова 3\Desktop\РАБОТА_РУ\detsad-607298-1482346331.jpg"/>
          <p:cNvPicPr>
            <a:picLocks noChangeAspect="1" noChangeArrowheads="1"/>
          </p:cNvPicPr>
          <p:nvPr/>
        </p:nvPicPr>
        <p:blipFill>
          <a:blip r:embed="rId7" cstate="print"/>
          <a:srcRect t="10345" b="13792"/>
          <a:stretch>
            <a:fillRect/>
          </a:stretch>
        </p:blipFill>
        <p:spPr bwMode="auto">
          <a:xfrm>
            <a:off x="142844" y="4929174"/>
            <a:ext cx="25425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ьтик Каникулы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857280"/>
            <a:ext cx="9144000" cy="771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428603"/>
            <a:ext cx="5214974" cy="35719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Alaska Extrabold" pitchFamily="34" charset="0"/>
              </a:rPr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бы в столяры пошёл…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бы в плотники пошёл…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б в кондукторы пошёл…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б в шофёры пошёл…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бы в лётчики пошёл…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б в матросы пошёл…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Зотова 3\Desktop\РАБОТА_РУ\931850d84382a3f97f3b36ac0c97f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672009" cy="33147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8" y="3071810"/>
            <a:ext cx="314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МЕНЯ     НАУЧАТ!!!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Users\Зотова 3\Desktop\РАБОТА_РУ\photo_16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4214818"/>
            <a:ext cx="4286280" cy="241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" descr="http://www.maystro.ru/Files/klassnui%20ru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429264"/>
            <a:ext cx="2143140" cy="129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Зотова 3\Desktop\РАБОТА_РУ\b93533abfbafc9dca3d372f67abfb839c9fe56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20" y="142852"/>
            <a:ext cx="390527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отова 3\Desktop\РАБОТА_РУ\48005842dd65ad0426de44b2db125849c81726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6215074" cy="392918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285728"/>
            <a:ext cx="73581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казенного учреждения дополнительного образования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«Районный центр детского юношеского технического творчества»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00100" y="928670"/>
            <a:ext cx="6357982" cy="15002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4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"РАБОТА.</a:t>
            </a:r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RU"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57950" y="3429000"/>
            <a:ext cx="278605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программы: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Пермякова Татьяна Алексеевна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педагог-организатор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Пушкина Людмила Николаевна, педагог дополнительного образования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4572032" cy="5429288"/>
          </a:xfrm>
        </p:spPr>
        <p:txBody>
          <a:bodyPr>
            <a:noAutofit/>
          </a:bodyPr>
          <a:lstStyle/>
          <a:p>
            <a:r>
              <a:rPr lang="pl-PL" sz="2800" b="1" i="1" dirty="0" smtClean="0">
                <a:latin typeface="Monotype Corsiva" pitchFamily="66" charset="0"/>
              </a:rPr>
              <a:t>Строитель нам построит дом, </a:t>
            </a: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И</a:t>
            </a:r>
            <a:r>
              <a:rPr lang="pl-PL" sz="2800" b="1" i="1" dirty="0" smtClean="0">
                <a:latin typeface="Monotype Corsiva" pitchFamily="66" charset="0"/>
              </a:rPr>
              <a:t> мы в нём дружно заживём.</a:t>
            </a:r>
            <a:br>
              <a:rPr lang="pl-PL" sz="2800" b="1" i="1" dirty="0" smtClean="0">
                <a:latin typeface="Monotype Corsiva" pitchFamily="66" charset="0"/>
              </a:rPr>
            </a:br>
            <a:r>
              <a:rPr lang="pl-PL" sz="2800" b="1" i="1" dirty="0" smtClean="0">
                <a:latin typeface="Monotype Corsiva" pitchFamily="66" charset="0"/>
              </a:rPr>
              <a:t>Костюм нарядный, выходной </a:t>
            </a: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И</a:t>
            </a:r>
            <a:r>
              <a:rPr lang="pl-PL" sz="2800" b="1" i="1" dirty="0" smtClean="0">
                <a:latin typeface="Monotype Corsiva" pitchFamily="66" charset="0"/>
              </a:rPr>
              <a:t>скусно нам сошьёт портной.</a:t>
            </a:r>
            <a:br>
              <a:rPr lang="pl-PL" sz="2800" b="1" i="1" dirty="0" smtClean="0">
                <a:latin typeface="Monotype Corsiva" pitchFamily="66" charset="0"/>
              </a:rPr>
            </a:br>
            <a:r>
              <a:rPr lang="pl-PL" sz="2800" b="1" i="1" dirty="0" smtClean="0">
                <a:latin typeface="Monotype Corsiva" pitchFamily="66" charset="0"/>
              </a:rPr>
              <a:t>Даст книги нам библиотекарь, </a:t>
            </a: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Х</a:t>
            </a:r>
            <a:r>
              <a:rPr lang="pl-PL" sz="2800" b="1" i="1" dirty="0" smtClean="0">
                <a:latin typeface="Monotype Corsiva" pitchFamily="66" charset="0"/>
              </a:rPr>
              <a:t>леб испечёт в пекарне пекарь,</a:t>
            </a:r>
            <a:br>
              <a:rPr lang="pl-PL" sz="2800" b="1" i="1" dirty="0" smtClean="0">
                <a:latin typeface="Monotype Corsiva" pitchFamily="66" charset="0"/>
              </a:rPr>
            </a:br>
            <a:r>
              <a:rPr lang="pl-PL" sz="2800" b="1" i="1" dirty="0" smtClean="0">
                <a:latin typeface="Monotype Corsiva" pitchFamily="66" charset="0"/>
              </a:rPr>
              <a:t>Учитель выучит всему – </a:t>
            </a: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Н</a:t>
            </a:r>
            <a:r>
              <a:rPr lang="pl-PL" sz="2800" b="1" i="1" dirty="0" smtClean="0">
                <a:latin typeface="Monotype Corsiva" pitchFamily="66" charset="0"/>
              </a:rPr>
              <a:t>аучит грамоте, письму.</a:t>
            </a:r>
            <a:br>
              <a:rPr lang="pl-PL" sz="2800" b="1" i="1" dirty="0" smtClean="0">
                <a:latin typeface="Monotype Corsiva" pitchFamily="66" charset="0"/>
              </a:rPr>
            </a:br>
            <a:r>
              <a:rPr lang="pl-PL" sz="2800" b="1" i="1" dirty="0" smtClean="0">
                <a:latin typeface="Monotype Corsiva" pitchFamily="66" charset="0"/>
              </a:rPr>
              <a:t>Письмо доставит почтальон</a:t>
            </a:r>
            <a:r>
              <a:rPr lang="ru-RU" sz="2800" b="1" i="1" dirty="0" smtClean="0">
                <a:latin typeface="Monotype Corsiva" pitchFamily="66" charset="0"/>
              </a:rPr>
              <a:t>, 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А</a:t>
            </a:r>
            <a:r>
              <a:rPr lang="pl-PL" sz="2800" b="1" i="1" dirty="0" smtClean="0">
                <a:latin typeface="Monotype Corsiva" pitchFamily="66" charset="0"/>
              </a:rPr>
              <a:t> повар сварит нам бульон.</a:t>
            </a:r>
            <a:br>
              <a:rPr lang="pl-PL" sz="2800" b="1" i="1" dirty="0" smtClean="0">
                <a:latin typeface="Monotype Corsiva" pitchFamily="66" charset="0"/>
              </a:rPr>
            </a:br>
            <a:r>
              <a:rPr lang="pl-PL" sz="2800" b="1" i="1" dirty="0" smtClean="0">
                <a:latin typeface="Monotype Corsiva" pitchFamily="66" charset="0"/>
              </a:rPr>
              <a:t>Я думаю, ты подрастёшь </a:t>
            </a:r>
            <a:r>
              <a:rPr lang="ru-RU" sz="2800" b="1" i="1" dirty="0" smtClean="0">
                <a:latin typeface="Monotype Corsiva" pitchFamily="66" charset="0"/>
              </a:rPr>
              <a:t/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И</a:t>
            </a:r>
            <a:r>
              <a:rPr lang="pl-PL" sz="2800" b="1" i="1" dirty="0" smtClean="0">
                <a:latin typeface="Monotype Corsiva" pitchFamily="66" charset="0"/>
              </a:rPr>
              <a:t> дело по душе найдёшь!</a:t>
            </a:r>
            <a:endParaRPr lang="ru-RU" sz="2800" dirty="0"/>
          </a:p>
        </p:txBody>
      </p:sp>
      <p:pic>
        <p:nvPicPr>
          <p:cNvPr id="17410" name="Picture 2" descr="C:\Users\Зотова 3\Desktop\РАБОТА_РУ\ae9a3af004ccae4e7e25c64e97b90d94.jpg"/>
          <p:cNvPicPr>
            <a:picLocks noChangeAspect="1" noChangeArrowheads="1"/>
          </p:cNvPicPr>
          <p:nvPr/>
        </p:nvPicPr>
        <p:blipFill>
          <a:blip r:embed="rId2"/>
          <a:srcRect l="3132" r="2922" b="8108"/>
          <a:stretch>
            <a:fillRect/>
          </a:stretch>
        </p:blipFill>
        <p:spPr bwMode="auto">
          <a:xfrm>
            <a:off x="4643406" y="642918"/>
            <a:ext cx="450059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401080" cy="114300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ЦЕЛИ И ЗАДАЧИ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актуализация профессиональной ориентации воспитанников лагеря с дневным пребыванием детей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Техноград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посредством активизации специально организованной деятельности по получению информации о мире профессий и расширения границ самопознания.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Зотова 3\Desktop\РАБОТА_РУ\791976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00504"/>
            <a:ext cx="4381503" cy="263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ЗАДАЧИ: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предоставление информации о мире профессий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с природными задатками человека и условиями для развития их в способности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выявление природных задатков и трансформации их в способности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7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ознакомление с актуальностью в потребности профессий на рынке труда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выяв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ление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последстви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ошиб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в выборе профессии совместно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воспитанниками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выработк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навыков самопрезентации как залога начала успешной трудовой деятельности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морально-эмоциональная поддержка самоопределяющимся подросткам.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3929091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Стадия  «Познай себя – это интересно!»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берет свое начало в начале лагерного потока. В процессе ролевой игры воспитанник насыщает свое сознание разнообразными представлениями о мире профессий. Он в символической форме пытается проиграть действия педагога, врача, юриста, экономиста и др., основываясь на рассказе и консультации взрослых. Затем создается определенная наглядная основа, на которой базируется дальнейшее развитие профессионального самосознания. Именно поэтому очень важно создать максимально разнообразную палитру впечатлений о мире профессий, чтобы затем, на основе этого материала, дети смогли анализировать профессиональную сферу более осмысленно и чувствовать себя более уверенно.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Зотова 3\Desktop\РАБОТА_РУ\9514e67ce2402b508b37662fa0a289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113" y="3714752"/>
            <a:ext cx="86694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8686800" cy="2554287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Стадия «Прояви себя – это реально!»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освоив определенные представления о разнообразных профессиях, воспитанникам необходимо их использовать в игре. На этой стадии занятия характеризуются направленностью на выявление собственных качеств, имеющих отношение к той или иной профессии, прояснение их содержания, оценке их уровня развития. К завершению этой стадии у детей формируются первичные ожидания от профессии и от себя в профессии. </a:t>
            </a:r>
          </a:p>
          <a:p>
            <a:endParaRPr lang="ru-RU" dirty="0"/>
          </a:p>
        </p:txBody>
      </p:sp>
      <p:pic>
        <p:nvPicPr>
          <p:cNvPr id="20482" name="Picture 2" descr="C:\Users\Зотова 3\Desktop\РАБОТА_РУ\depositphotos_420586902-stock-photo-multicultural-children-costumes-different-professions.jpg"/>
          <p:cNvPicPr>
            <a:picLocks noChangeAspect="1" noChangeArrowheads="1"/>
          </p:cNvPicPr>
          <p:nvPr/>
        </p:nvPicPr>
        <p:blipFill>
          <a:blip r:embed="rId2"/>
          <a:srcRect t="36657" b="6634"/>
          <a:stretch>
            <a:fillRect/>
          </a:stretch>
        </p:blipFill>
        <p:spPr bwMode="auto">
          <a:xfrm>
            <a:off x="142844" y="142852"/>
            <a:ext cx="8858312" cy="351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357166"/>
            <a:ext cx="32402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директор центра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подбору персонала «РАБОТА.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(начальник лагеря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Техноград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643050"/>
            <a:ext cx="2643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руководители предприятий и центров(воспитатели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4727950">
            <a:off x="-101106" y="2316238"/>
            <a:ext cx="2115731" cy="196873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психолог, учитель, воспитатель, педагог дополнительного образования. </a:t>
            </a:r>
            <a:endParaRPr lang="ru-RU" altLang="ko-KR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2307342">
            <a:off x="877443" y="3442785"/>
            <a:ext cx="2533632" cy="186765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медсестра, дерматолог, врач физиотерапевт, диетолог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466615">
            <a:off x="2773486" y="3707350"/>
            <a:ext cx="2143140" cy="207170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стилист, мастер ногтевого сервиса, парикмахер, имиджмейкер,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брейдер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визажист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9183845">
            <a:off x="5762654" y="3245668"/>
            <a:ext cx="2428892" cy="214314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финансовый консультант, специалист по инвестициям, менеджер по работе с клиентами, кассир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428992" y="5357802"/>
            <a:ext cx="1928826" cy="1500198"/>
          </a:xfrm>
          <a:prstGeom prst="downArrow">
            <a:avLst/>
          </a:prstGeom>
          <a:solidFill>
            <a:srgbClr val="F8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ивент-менеджер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ведущий, звукорежиссер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0348508">
            <a:off x="4697790" y="4145383"/>
            <a:ext cx="2428892" cy="235745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 по безопасности, инспектор по профилактике БДД, инспектор по профилактике правонарушений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19428">
            <a:off x="7239176" y="2366093"/>
            <a:ext cx="1714512" cy="192882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Бильд-редактор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блоггер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видеооператор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9523617">
            <a:off x="7052988" y="4944841"/>
            <a:ext cx="2143140" cy="185738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фитнесу, инструктор по йоге, Dance-инструктор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2323284">
            <a:off x="-256335" y="4575682"/>
            <a:ext cx="2214578" cy="178595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дизайнер, инженер-конструктор, флорист, художник, скульптур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307741">
            <a:off x="1220871" y="5165253"/>
            <a:ext cx="2357454" cy="1643074"/>
          </a:xfrm>
          <a:prstGeom prst="downArrow">
            <a:avLst/>
          </a:prstGeom>
          <a:solidFill>
            <a:srgbClr val="DB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менеджер по продажам,  </a:t>
            </a:r>
            <a:r>
              <a:rPr lang="ru-RU" altLang="ko-KR" sz="12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промоутер</a:t>
            </a: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бренд-менеджер, </a:t>
            </a:r>
            <a:r>
              <a:rPr lang="ru-RU" altLang="ko-KR" sz="1200" b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мерчендайзер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2714620"/>
            <a:ext cx="1689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Зотова 3\Downloads\1639280838_16-papik-pro-p-menedzher-klipart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1285864" cy="1285864"/>
          </a:xfrm>
          <a:prstGeom prst="rect">
            <a:avLst/>
          </a:prstGeom>
          <a:noFill/>
        </p:spPr>
      </p:pic>
      <p:pic>
        <p:nvPicPr>
          <p:cNvPr id="32772" name="Picture 4" descr="C:\Users\Зотова 3\Downloads\1641138679_2-papik-pro-p-detskie-emotsii-risunok-2.png"/>
          <p:cNvPicPr>
            <a:picLocks noChangeAspect="1" noChangeArrowheads="1"/>
          </p:cNvPicPr>
          <p:nvPr/>
        </p:nvPicPr>
        <p:blipFill>
          <a:blip r:embed="rId3"/>
          <a:srcRect r="58644" b="68746"/>
          <a:stretch>
            <a:fillRect/>
          </a:stretch>
        </p:blipFill>
        <p:spPr bwMode="auto">
          <a:xfrm rot="1080439">
            <a:off x="1" y="1643050"/>
            <a:ext cx="857224" cy="738986"/>
          </a:xfrm>
          <a:prstGeom prst="rect">
            <a:avLst/>
          </a:prstGeom>
          <a:noFill/>
        </p:spPr>
      </p:pic>
      <p:pic>
        <p:nvPicPr>
          <p:cNvPr id="32773" name="Picture 5" descr="C:\Users\Зотова 3\Downloads\1641138679_2-papik-pro-p-detskie-emotsii-risunok-2.png"/>
          <p:cNvPicPr>
            <a:picLocks noChangeAspect="1" noChangeArrowheads="1"/>
          </p:cNvPicPr>
          <p:nvPr/>
        </p:nvPicPr>
        <p:blipFill>
          <a:blip r:embed="rId4" cstate="print"/>
          <a:srcRect l="51426" b="70003"/>
          <a:stretch>
            <a:fillRect/>
          </a:stretch>
        </p:blipFill>
        <p:spPr bwMode="auto">
          <a:xfrm rot="914450">
            <a:off x="712071" y="2038576"/>
            <a:ext cx="922076" cy="649549"/>
          </a:xfrm>
          <a:prstGeom prst="rect">
            <a:avLst/>
          </a:prstGeom>
          <a:noFill/>
        </p:spPr>
      </p:pic>
      <p:pic>
        <p:nvPicPr>
          <p:cNvPr id="32774" name="Picture 6" descr="C:\Users\Зотова 3\Downloads\1641138679_2-papik-pro-p-detskie-emotsii-risunok-2.png"/>
          <p:cNvPicPr>
            <a:picLocks noChangeAspect="1" noChangeArrowheads="1"/>
          </p:cNvPicPr>
          <p:nvPr/>
        </p:nvPicPr>
        <p:blipFill>
          <a:blip r:embed="rId3"/>
          <a:srcRect l="45633" t="68759" r="4455" b="-13"/>
          <a:stretch>
            <a:fillRect/>
          </a:stretch>
        </p:blipFill>
        <p:spPr bwMode="auto">
          <a:xfrm>
            <a:off x="7358082" y="2000240"/>
            <a:ext cx="1200158" cy="857256"/>
          </a:xfrm>
          <a:prstGeom prst="rect">
            <a:avLst/>
          </a:prstGeom>
          <a:noFill/>
        </p:spPr>
      </p:pic>
      <p:pic>
        <p:nvPicPr>
          <p:cNvPr id="32775" name="Picture 7" descr="C:\Users\Зотова 3\Downloads\1641138679_2-papik-pro-p-detskie-emotsii-risunok-2.png"/>
          <p:cNvPicPr>
            <a:picLocks noChangeAspect="1" noChangeArrowheads="1"/>
          </p:cNvPicPr>
          <p:nvPr/>
        </p:nvPicPr>
        <p:blipFill>
          <a:blip r:embed="rId3"/>
          <a:srcRect l="47148" t="32498" b="36248"/>
          <a:stretch>
            <a:fillRect/>
          </a:stretch>
        </p:blipFill>
        <p:spPr bwMode="auto">
          <a:xfrm>
            <a:off x="6643702" y="2214554"/>
            <a:ext cx="1071570" cy="722822"/>
          </a:xfrm>
          <a:prstGeom prst="rect">
            <a:avLst/>
          </a:prstGeom>
          <a:noFill/>
        </p:spPr>
      </p:pic>
      <p:pic>
        <p:nvPicPr>
          <p:cNvPr id="32776" name="Picture 8" descr="C:\Users\Зотова 3\Downloads\1641138679_2-papik-pro-p-detskie-emotsii-risunok-2.png"/>
          <p:cNvPicPr>
            <a:picLocks noChangeAspect="1" noChangeArrowheads="1"/>
          </p:cNvPicPr>
          <p:nvPr/>
        </p:nvPicPr>
        <p:blipFill>
          <a:blip r:embed="rId3"/>
          <a:srcRect t="36248" r="57130" b="34998"/>
          <a:stretch>
            <a:fillRect/>
          </a:stretch>
        </p:blipFill>
        <p:spPr bwMode="auto">
          <a:xfrm>
            <a:off x="2357422" y="3071810"/>
            <a:ext cx="933126" cy="713920"/>
          </a:xfrm>
          <a:prstGeom prst="rect">
            <a:avLst/>
          </a:prstGeom>
          <a:noFill/>
        </p:spPr>
      </p:pic>
      <p:pic>
        <p:nvPicPr>
          <p:cNvPr id="32777" name="Picture 9" descr="C:\Users\Зотова 3\Downloads\1641138679_2-papik-pro-p-detskie-emotsii-risunok-2.png"/>
          <p:cNvPicPr>
            <a:picLocks noChangeAspect="1" noChangeArrowheads="1"/>
          </p:cNvPicPr>
          <p:nvPr/>
        </p:nvPicPr>
        <p:blipFill>
          <a:blip r:embed="rId3"/>
          <a:srcRect t="71253" r="58556"/>
          <a:stretch>
            <a:fillRect/>
          </a:stretch>
        </p:blipFill>
        <p:spPr bwMode="auto">
          <a:xfrm>
            <a:off x="1928794" y="2500306"/>
            <a:ext cx="933126" cy="738316"/>
          </a:xfrm>
          <a:prstGeom prst="rect">
            <a:avLst/>
          </a:prstGeom>
          <a:noFill/>
        </p:spPr>
      </p:pic>
      <p:pic>
        <p:nvPicPr>
          <p:cNvPr id="32778" name="Picture 10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t="1451" r="68256" b="65067"/>
          <a:stretch>
            <a:fillRect/>
          </a:stretch>
        </p:blipFill>
        <p:spPr bwMode="auto">
          <a:xfrm>
            <a:off x="3071802" y="3071810"/>
            <a:ext cx="819861" cy="785818"/>
          </a:xfrm>
          <a:prstGeom prst="rect">
            <a:avLst/>
          </a:prstGeom>
          <a:noFill/>
        </p:spPr>
      </p:pic>
      <p:pic>
        <p:nvPicPr>
          <p:cNvPr id="32779" name="Picture 11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t="34933" r="68256" b="31585"/>
          <a:stretch>
            <a:fillRect/>
          </a:stretch>
        </p:blipFill>
        <p:spPr bwMode="auto">
          <a:xfrm>
            <a:off x="1428728" y="2000240"/>
            <a:ext cx="776276" cy="744043"/>
          </a:xfrm>
          <a:prstGeom prst="rect">
            <a:avLst/>
          </a:prstGeom>
          <a:noFill/>
        </p:spPr>
      </p:pic>
      <p:pic>
        <p:nvPicPr>
          <p:cNvPr id="39" name="Picture 11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t="34933" r="68256" b="31585"/>
          <a:stretch>
            <a:fillRect/>
          </a:stretch>
        </p:blipFill>
        <p:spPr bwMode="auto">
          <a:xfrm flipH="1">
            <a:off x="6072198" y="2571744"/>
            <a:ext cx="795360" cy="738110"/>
          </a:xfrm>
          <a:prstGeom prst="rect">
            <a:avLst/>
          </a:prstGeom>
          <a:noFill/>
        </p:spPr>
      </p:pic>
      <p:pic>
        <p:nvPicPr>
          <p:cNvPr id="32780" name="Picture 12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30223" t="34933" r="42248" b="33555"/>
          <a:stretch>
            <a:fillRect/>
          </a:stretch>
        </p:blipFill>
        <p:spPr bwMode="auto">
          <a:xfrm>
            <a:off x="0" y="2214554"/>
            <a:ext cx="834932" cy="785818"/>
          </a:xfrm>
          <a:prstGeom prst="rect">
            <a:avLst/>
          </a:prstGeom>
          <a:noFill/>
        </p:spPr>
      </p:pic>
      <p:pic>
        <p:nvPicPr>
          <p:cNvPr id="42" name="Picture 12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30223" t="34933" r="40872" b="31585"/>
          <a:stretch>
            <a:fillRect/>
          </a:stretch>
        </p:blipFill>
        <p:spPr bwMode="auto">
          <a:xfrm flipH="1">
            <a:off x="5214942" y="3643314"/>
            <a:ext cx="776294" cy="704856"/>
          </a:xfrm>
          <a:prstGeom prst="rect">
            <a:avLst/>
          </a:prstGeom>
          <a:noFill/>
        </p:spPr>
      </p:pic>
      <p:pic>
        <p:nvPicPr>
          <p:cNvPr id="32781" name="Picture 13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60649" t="34933" r="4361" b="31585"/>
          <a:stretch>
            <a:fillRect/>
          </a:stretch>
        </p:blipFill>
        <p:spPr bwMode="auto">
          <a:xfrm>
            <a:off x="8286744" y="2500306"/>
            <a:ext cx="857256" cy="745440"/>
          </a:xfrm>
          <a:prstGeom prst="rect">
            <a:avLst/>
          </a:prstGeom>
          <a:noFill/>
        </p:spPr>
      </p:pic>
      <p:pic>
        <p:nvPicPr>
          <p:cNvPr id="44" name="Picture 13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60649" t="34933" r="4361" b="31585"/>
          <a:stretch>
            <a:fillRect/>
          </a:stretch>
        </p:blipFill>
        <p:spPr bwMode="auto">
          <a:xfrm flipH="1">
            <a:off x="4357686" y="3571876"/>
            <a:ext cx="847204" cy="776294"/>
          </a:xfrm>
          <a:prstGeom prst="rect">
            <a:avLst/>
          </a:prstGeom>
          <a:noFill/>
        </p:spPr>
      </p:pic>
      <p:pic>
        <p:nvPicPr>
          <p:cNvPr id="32782" name="Picture 14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33266" t="68415" r="33265"/>
          <a:stretch>
            <a:fillRect/>
          </a:stretch>
        </p:blipFill>
        <p:spPr bwMode="auto">
          <a:xfrm>
            <a:off x="3714744" y="3071810"/>
            <a:ext cx="857256" cy="735154"/>
          </a:xfrm>
          <a:prstGeom prst="rect">
            <a:avLst/>
          </a:prstGeom>
          <a:noFill/>
        </p:spPr>
      </p:pic>
      <p:pic>
        <p:nvPicPr>
          <p:cNvPr id="46" name="Picture 14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33266" t="68415" r="33265"/>
          <a:stretch>
            <a:fillRect/>
          </a:stretch>
        </p:blipFill>
        <p:spPr bwMode="auto">
          <a:xfrm flipH="1">
            <a:off x="5500694" y="2928934"/>
            <a:ext cx="785818" cy="792813"/>
          </a:xfrm>
          <a:prstGeom prst="rect">
            <a:avLst/>
          </a:prstGeom>
          <a:noFill/>
        </p:spPr>
      </p:pic>
      <p:pic>
        <p:nvPicPr>
          <p:cNvPr id="32783" name="Picture 15" descr="C:\Users\Зотова 3\Downloads\1641138708_42-papik-pro-p-detskie-emotsii-risunok-43.png"/>
          <p:cNvPicPr>
            <a:picLocks noChangeAspect="1" noChangeArrowheads="1"/>
          </p:cNvPicPr>
          <p:nvPr/>
        </p:nvPicPr>
        <p:blipFill>
          <a:blip r:embed="rId5"/>
          <a:srcRect l="65213" t="70089" r="2839"/>
          <a:stretch>
            <a:fillRect/>
          </a:stretch>
        </p:blipFill>
        <p:spPr bwMode="auto">
          <a:xfrm>
            <a:off x="4643438" y="2928934"/>
            <a:ext cx="839673" cy="714380"/>
          </a:xfrm>
          <a:prstGeom prst="rect">
            <a:avLst/>
          </a:prstGeom>
          <a:noFill/>
        </p:spPr>
      </p:pic>
      <p:pic>
        <p:nvPicPr>
          <p:cNvPr id="32784" name="Picture 16" descr="C:\Users\Зотова 3\Downloads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357298"/>
            <a:ext cx="301134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Стрелка вниз 48"/>
          <p:cNvSpPr/>
          <p:nvPr/>
        </p:nvSpPr>
        <p:spPr>
          <a:xfrm>
            <a:off x="4286248" y="114298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4214810" y="2428868"/>
            <a:ext cx="214314" cy="428628"/>
          </a:xfrm>
          <a:prstGeom prst="downArrow">
            <a:avLst>
              <a:gd name="adj1" fmla="val 741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Зотова 3\Desktop\РАБОТА_РУ\61wTDCH2O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Зотова 3\Downloads\0.jpg"/>
          <p:cNvPicPr>
            <a:picLocks noChangeAspect="1" noChangeArrowheads="1"/>
          </p:cNvPicPr>
          <p:nvPr/>
        </p:nvPicPr>
        <p:blipFill>
          <a:blip r:embed="rId2"/>
          <a:srcRect t="11635" r="1497" b="6913"/>
          <a:stretch>
            <a:fillRect/>
          </a:stretch>
        </p:blipFill>
        <p:spPr bwMode="auto">
          <a:xfrm>
            <a:off x="0" y="0"/>
            <a:ext cx="40719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Зотова 3\Downloads\istockphoto-509368296-17066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3032142" cy="18175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2143116"/>
            <a:ext cx="17145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ko-KR" sz="2000" b="1" i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Медиа</a:t>
            </a:r>
            <a:r>
              <a:rPr lang="ru-RU" altLang="ko-KR" sz="2000" b="1" i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центр «</a:t>
            </a:r>
            <a:r>
              <a:rPr lang="ru-RU" altLang="ko-KR" sz="2000" b="1" i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New</a:t>
            </a:r>
            <a:r>
              <a:rPr lang="ru-RU" altLang="ko-KR" sz="2000" b="1" i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altLang="ko-KR" sz="2000" b="1" i="1" dirty="0" err="1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Wave</a:t>
            </a:r>
            <a:r>
              <a:rPr lang="ru-RU" altLang="ko-KR" sz="2000" b="1" i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  <a:endParaRPr lang="ru-RU" altLang="ko-KR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C:\Users\Зотова 3\Downloads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44277"/>
            <a:ext cx="3071834" cy="261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Зотова 3\Downloads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2"/>
            <a:ext cx="314324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Зотова 3\Downloads\images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5992"/>
            <a:ext cx="31245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Зотова 3\Desktop\РАБОТА_РУ\1467292355_image02.jpg"/>
          <p:cNvPicPr>
            <a:picLocks noChangeAspect="1" noChangeArrowheads="1"/>
          </p:cNvPicPr>
          <p:nvPr/>
        </p:nvPicPr>
        <p:blipFill>
          <a:blip r:embed="rId7"/>
          <a:srcRect l="7500" r="3750" b="6875"/>
          <a:stretch>
            <a:fillRect/>
          </a:stretch>
        </p:blipFill>
        <p:spPr bwMode="auto">
          <a:xfrm>
            <a:off x="4977086" y="3943127"/>
            <a:ext cx="4166914" cy="291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Зотова 3\Desktop\РАБОТА_РУ\images (1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5047" y="0"/>
            <a:ext cx="2844349" cy="188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Зотова 3\Desktop\РАБОТА_РУ\junyj-rezhisser-552x62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632936"/>
            <a:ext cx="2857520" cy="32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Зотова 3\Desktop\РАБОТА_РУ\images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67450" y="0"/>
            <a:ext cx="2876550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508</Words>
  <PresentationFormat>Экран (4:3)</PresentationFormat>
  <Paragraphs>52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Строитель нам построит дом,  И мы в нём дружно заживём. Костюм нарядный, выходной  Искусно нам сошьёт портной. Даст книги нам библиотекарь,  Хлеб испечёт в пекарне пекарь, Учитель выучит всему –  Научит грамоте, письму. Письмо доставит почтальон,  А повар сварит нам бульон. Я думаю, ты подрастёшь  И дело по душе найдёшь!</vt:lpstr>
      <vt:lpstr>ЦЕЛИ И ЗАДАЧИ  ЦЕЛЬ: актуализация профессиональной ориентации воспитанников лагеря с дневным пребыванием детей «Техноград» посредством активизации специально организованной деятельности по получению информации о мире профессий и расширения границ самопознания.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Зотова 3</dc:creator>
  <cp:lastModifiedBy>Зотова 3</cp:lastModifiedBy>
  <cp:revision>75</cp:revision>
  <dcterms:created xsi:type="dcterms:W3CDTF">2022-03-23T09:59:40Z</dcterms:created>
  <dcterms:modified xsi:type="dcterms:W3CDTF">2022-03-29T09:54:35Z</dcterms:modified>
</cp:coreProperties>
</file>