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6" r:id="rId3"/>
    <p:sldId id="477" r:id="rId4"/>
    <p:sldId id="498" r:id="rId5"/>
    <p:sldId id="479" r:id="rId6"/>
    <p:sldId id="481" r:id="rId7"/>
    <p:sldId id="476" r:id="rId8"/>
    <p:sldId id="452" r:id="rId9"/>
    <p:sldId id="446" r:id="rId10"/>
    <p:sldId id="482" r:id="rId11"/>
    <p:sldId id="483" r:id="rId12"/>
    <p:sldId id="486" r:id="rId13"/>
    <p:sldId id="487" r:id="rId14"/>
    <p:sldId id="488" r:id="rId15"/>
    <p:sldId id="490" r:id="rId16"/>
    <p:sldId id="485" r:id="rId17"/>
    <p:sldId id="491" r:id="rId18"/>
    <p:sldId id="492" r:id="rId19"/>
    <p:sldId id="493" r:id="rId20"/>
    <p:sldId id="494" r:id="rId21"/>
    <p:sldId id="416" r:id="rId22"/>
    <p:sldId id="499" r:id="rId2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5501" autoAdjust="0"/>
  </p:normalViewPr>
  <p:slideViewPr>
    <p:cSldViewPr>
      <p:cViewPr varScale="1">
        <p:scale>
          <a:sx n="106" d="100"/>
          <a:sy n="106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6AD29-4A41-4E5B-AFA7-10524CC2C3A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79F86-5C54-460F-B813-382DDC78AAEC}">
      <dgm:prSet phldrT="[Текст]" custT="1"/>
      <dgm:spPr/>
      <dgm:t>
        <a:bodyPr/>
        <a:lstStyle/>
        <a:p>
          <a:r>
            <a:rPr lang="ru-RU" sz="1200" dirty="0" smtClean="0"/>
            <a:t>моральный климат</a:t>
          </a:r>
          <a:endParaRPr lang="ru-RU" sz="1200" dirty="0"/>
        </a:p>
      </dgm:t>
    </dgm:pt>
    <dgm:pt modelId="{B3D88594-4EBE-49A4-BB4D-B946E17857AF}" type="parTrans" cxnId="{8341FEB8-7D09-4CD3-8808-33A2EB325C9B}">
      <dgm:prSet/>
      <dgm:spPr/>
      <dgm:t>
        <a:bodyPr/>
        <a:lstStyle/>
        <a:p>
          <a:endParaRPr lang="ru-RU"/>
        </a:p>
      </dgm:t>
    </dgm:pt>
    <dgm:pt modelId="{65EFC6C0-13AD-435D-8399-D62EC5F61D44}" type="sibTrans" cxnId="{8341FEB8-7D09-4CD3-8808-33A2EB325C9B}">
      <dgm:prSet/>
      <dgm:spPr/>
      <dgm:t>
        <a:bodyPr/>
        <a:lstStyle/>
        <a:p>
          <a:endParaRPr lang="ru-RU"/>
        </a:p>
      </dgm:t>
    </dgm:pt>
    <dgm:pt modelId="{38D32D53-EC43-4D05-BD1E-784178A6248E}">
      <dgm:prSet phldrT="[Текст]" custT="1"/>
      <dgm:spPr/>
      <dgm:t>
        <a:bodyPr/>
        <a:lstStyle/>
        <a:p>
          <a:r>
            <a:rPr lang="ru-RU" sz="1200" dirty="0" smtClean="0"/>
            <a:t>Социальный климат</a:t>
          </a:r>
          <a:endParaRPr lang="ru-RU" sz="1200" dirty="0"/>
        </a:p>
      </dgm:t>
    </dgm:pt>
    <dgm:pt modelId="{6B0E6C2D-EB03-49B5-B751-9444658B9474}" type="parTrans" cxnId="{C93B8B56-08C7-4321-9D8D-C3CB752269D2}">
      <dgm:prSet/>
      <dgm:spPr/>
      <dgm:t>
        <a:bodyPr/>
        <a:lstStyle/>
        <a:p>
          <a:endParaRPr lang="ru-RU"/>
        </a:p>
      </dgm:t>
    </dgm:pt>
    <dgm:pt modelId="{502EF432-1620-456F-BF8B-B45171227C08}" type="sibTrans" cxnId="{C93B8B56-08C7-4321-9D8D-C3CB752269D2}">
      <dgm:prSet/>
      <dgm:spPr/>
      <dgm:t>
        <a:bodyPr/>
        <a:lstStyle/>
        <a:p>
          <a:endParaRPr lang="ru-RU"/>
        </a:p>
      </dgm:t>
    </dgm:pt>
    <dgm:pt modelId="{08E7B342-5FBE-4E23-B72F-637CE306698C}">
      <dgm:prSet phldrT="[Текст]"/>
      <dgm:spPr/>
      <dgm:t>
        <a:bodyPr/>
        <a:lstStyle/>
        <a:p>
          <a:r>
            <a:rPr lang="ru-RU" dirty="0" smtClean="0"/>
            <a:t>Психологический климат</a:t>
          </a:r>
          <a:endParaRPr lang="ru-RU" dirty="0"/>
        </a:p>
      </dgm:t>
    </dgm:pt>
    <dgm:pt modelId="{1D1CBCF7-21B4-4A65-AC5D-62680011FCAC}" type="parTrans" cxnId="{2F988BEB-FF6D-4D1F-8AB4-7F23E39951F3}">
      <dgm:prSet/>
      <dgm:spPr/>
      <dgm:t>
        <a:bodyPr/>
        <a:lstStyle/>
        <a:p>
          <a:endParaRPr lang="ru-RU"/>
        </a:p>
      </dgm:t>
    </dgm:pt>
    <dgm:pt modelId="{B64F6EEA-86B1-4E14-B5E8-E29AA460445C}" type="sibTrans" cxnId="{2F988BEB-FF6D-4D1F-8AB4-7F23E39951F3}">
      <dgm:prSet/>
      <dgm:spPr/>
      <dgm:t>
        <a:bodyPr/>
        <a:lstStyle/>
        <a:p>
          <a:endParaRPr lang="ru-RU"/>
        </a:p>
      </dgm:t>
    </dgm:pt>
    <dgm:pt modelId="{357E14D9-3353-4063-801E-DDDF16A0A33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ПСИХОЛОГИЧЕСКИЙ КЛИМАТ</a:t>
          </a:r>
          <a:endParaRPr lang="ru-RU" sz="18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AF27B8B5-0A51-41E3-AE41-2C67FBFC0A53}" type="parTrans" cxnId="{E0B6F148-6E0A-4383-905F-72A82450D9F4}">
      <dgm:prSet/>
      <dgm:spPr/>
      <dgm:t>
        <a:bodyPr/>
        <a:lstStyle/>
        <a:p>
          <a:endParaRPr lang="ru-RU"/>
        </a:p>
      </dgm:t>
    </dgm:pt>
    <dgm:pt modelId="{C18E262E-981E-4091-9C6D-3E302F1FE928}" type="sibTrans" cxnId="{E0B6F148-6E0A-4383-905F-72A82450D9F4}">
      <dgm:prSet/>
      <dgm:spPr/>
      <dgm:t>
        <a:bodyPr/>
        <a:lstStyle/>
        <a:p>
          <a:endParaRPr lang="ru-RU"/>
        </a:p>
      </dgm:t>
    </dgm:pt>
    <dgm:pt modelId="{62807BFD-6A9F-4C75-ADE3-4CA8D0F9FACA}">
      <dgm:prSet/>
      <dgm:spPr/>
      <dgm:t>
        <a:bodyPr/>
        <a:lstStyle/>
        <a:p>
          <a:endParaRPr lang="ru-RU" dirty="0"/>
        </a:p>
      </dgm:t>
    </dgm:pt>
    <dgm:pt modelId="{DCF05F10-7616-4444-A61E-CC2E378F63D2}" type="parTrans" cxnId="{49BFD112-D76B-40B4-B312-46595E18E278}">
      <dgm:prSet/>
      <dgm:spPr/>
      <dgm:t>
        <a:bodyPr/>
        <a:lstStyle/>
        <a:p>
          <a:endParaRPr lang="ru-RU"/>
        </a:p>
      </dgm:t>
    </dgm:pt>
    <dgm:pt modelId="{7736FD2C-B1DF-4F4D-ADD8-A576E265F0E9}" type="sibTrans" cxnId="{49BFD112-D76B-40B4-B312-46595E18E278}">
      <dgm:prSet/>
      <dgm:spPr/>
      <dgm:t>
        <a:bodyPr/>
        <a:lstStyle/>
        <a:p>
          <a:endParaRPr lang="ru-RU"/>
        </a:p>
      </dgm:t>
    </dgm:pt>
    <dgm:pt modelId="{C461232B-FA40-4E22-AA76-89E541CDE52E}" type="pres">
      <dgm:prSet presAssocID="{C3B6AD29-4A41-4E5B-AFA7-10524CC2C3A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47FFF-B483-48A2-891B-55DC33BAA2F3}" type="pres">
      <dgm:prSet presAssocID="{C3B6AD29-4A41-4E5B-AFA7-10524CC2C3AB}" presName="ellipse" presStyleLbl="trBgShp" presStyleIdx="0" presStyleCnt="1"/>
      <dgm:spPr/>
    </dgm:pt>
    <dgm:pt modelId="{3AB11ABD-A821-46E1-9632-4CB774EA2581}" type="pres">
      <dgm:prSet presAssocID="{C3B6AD29-4A41-4E5B-AFA7-10524CC2C3AB}" presName="arrow1" presStyleLbl="fgShp" presStyleIdx="0" presStyleCnt="1"/>
      <dgm:spPr/>
    </dgm:pt>
    <dgm:pt modelId="{3F66A457-0C82-466C-B92A-C1A9E1C90379}" type="pres">
      <dgm:prSet presAssocID="{C3B6AD29-4A41-4E5B-AFA7-10524CC2C3A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C3AB-B68E-4307-AD3D-F5ADD0F251E5}" type="pres">
      <dgm:prSet presAssocID="{38D32D53-EC43-4D05-BD1E-784178A6248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0D669-7ABA-4928-A318-351C1CBEEB2B}" type="pres">
      <dgm:prSet presAssocID="{08E7B342-5FBE-4E23-B72F-637CE306698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4779D-3367-4A24-9265-833A6C3E54F4}" type="pres">
      <dgm:prSet presAssocID="{357E14D9-3353-4063-801E-DDDF16A0A33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B7C8-8CB0-4CAE-90EA-AC55F7AEBA19}" type="pres">
      <dgm:prSet presAssocID="{C3B6AD29-4A41-4E5B-AFA7-10524CC2C3AB}" presName="funnel" presStyleLbl="trAlignAcc1" presStyleIdx="0" presStyleCnt="1" custLinFactNeighborX="1401" custLinFactNeighborY="-338"/>
      <dgm:spPr/>
    </dgm:pt>
  </dgm:ptLst>
  <dgm:cxnLst>
    <dgm:cxn modelId="{D2651D4B-3C9A-4F2C-B8FF-1A241C86E2F1}" type="presOf" srcId="{08E7B342-5FBE-4E23-B72F-637CE306698C}" destId="{8AE3C3AB-B68E-4307-AD3D-F5ADD0F251E5}" srcOrd="0" destOrd="0" presId="urn:microsoft.com/office/officeart/2005/8/layout/funnel1"/>
    <dgm:cxn modelId="{A5E2655A-440F-4734-AD6F-E921F5A1B548}" type="presOf" srcId="{FA079F86-5C54-460F-B813-382DDC78AAEC}" destId="{F9B4779D-3367-4A24-9265-833A6C3E54F4}" srcOrd="0" destOrd="0" presId="urn:microsoft.com/office/officeart/2005/8/layout/funnel1"/>
    <dgm:cxn modelId="{C93B8B56-08C7-4321-9D8D-C3CB752269D2}" srcId="{C3B6AD29-4A41-4E5B-AFA7-10524CC2C3AB}" destId="{38D32D53-EC43-4D05-BD1E-784178A6248E}" srcOrd="1" destOrd="0" parTransId="{6B0E6C2D-EB03-49B5-B751-9444658B9474}" sibTransId="{502EF432-1620-456F-BF8B-B45171227C08}"/>
    <dgm:cxn modelId="{E0B6F148-6E0A-4383-905F-72A82450D9F4}" srcId="{C3B6AD29-4A41-4E5B-AFA7-10524CC2C3AB}" destId="{357E14D9-3353-4063-801E-DDDF16A0A335}" srcOrd="3" destOrd="0" parTransId="{AF27B8B5-0A51-41E3-AE41-2C67FBFC0A53}" sibTransId="{C18E262E-981E-4091-9C6D-3E302F1FE928}"/>
    <dgm:cxn modelId="{49BFD112-D76B-40B4-B312-46595E18E278}" srcId="{C3B6AD29-4A41-4E5B-AFA7-10524CC2C3AB}" destId="{62807BFD-6A9F-4C75-ADE3-4CA8D0F9FACA}" srcOrd="4" destOrd="0" parTransId="{DCF05F10-7616-4444-A61E-CC2E378F63D2}" sibTransId="{7736FD2C-B1DF-4F4D-ADD8-A576E265F0E9}"/>
    <dgm:cxn modelId="{2F988BEB-FF6D-4D1F-8AB4-7F23E39951F3}" srcId="{C3B6AD29-4A41-4E5B-AFA7-10524CC2C3AB}" destId="{08E7B342-5FBE-4E23-B72F-637CE306698C}" srcOrd="2" destOrd="0" parTransId="{1D1CBCF7-21B4-4A65-AC5D-62680011FCAC}" sibTransId="{B64F6EEA-86B1-4E14-B5E8-E29AA460445C}"/>
    <dgm:cxn modelId="{EB7E5D49-DDF0-4C48-8CA2-6920D9E7B271}" type="presOf" srcId="{C3B6AD29-4A41-4E5B-AFA7-10524CC2C3AB}" destId="{C461232B-FA40-4E22-AA76-89E541CDE52E}" srcOrd="0" destOrd="0" presId="urn:microsoft.com/office/officeart/2005/8/layout/funnel1"/>
    <dgm:cxn modelId="{8341FEB8-7D09-4CD3-8808-33A2EB325C9B}" srcId="{C3B6AD29-4A41-4E5B-AFA7-10524CC2C3AB}" destId="{FA079F86-5C54-460F-B813-382DDC78AAEC}" srcOrd="0" destOrd="0" parTransId="{B3D88594-4EBE-49A4-BB4D-B946E17857AF}" sibTransId="{65EFC6C0-13AD-435D-8399-D62EC5F61D44}"/>
    <dgm:cxn modelId="{B7D84376-18CE-4093-BE40-0926B1FC04E7}" type="presOf" srcId="{38D32D53-EC43-4D05-BD1E-784178A6248E}" destId="{3B90D669-7ABA-4928-A318-351C1CBEEB2B}" srcOrd="0" destOrd="0" presId="urn:microsoft.com/office/officeart/2005/8/layout/funnel1"/>
    <dgm:cxn modelId="{0DF2D59F-7681-4ACE-8DAA-9BD3959EDE9F}" type="presOf" srcId="{357E14D9-3353-4063-801E-DDDF16A0A335}" destId="{3F66A457-0C82-466C-B92A-C1A9E1C90379}" srcOrd="0" destOrd="0" presId="urn:microsoft.com/office/officeart/2005/8/layout/funnel1"/>
    <dgm:cxn modelId="{1978188C-D6C6-4F5F-9D2B-38F6752D765A}" type="presParOf" srcId="{C461232B-FA40-4E22-AA76-89E541CDE52E}" destId="{36447FFF-B483-48A2-891B-55DC33BAA2F3}" srcOrd="0" destOrd="0" presId="urn:microsoft.com/office/officeart/2005/8/layout/funnel1"/>
    <dgm:cxn modelId="{3EEE1D4D-67BC-4709-AD74-2B0B6580235F}" type="presParOf" srcId="{C461232B-FA40-4E22-AA76-89E541CDE52E}" destId="{3AB11ABD-A821-46E1-9632-4CB774EA2581}" srcOrd="1" destOrd="0" presId="urn:microsoft.com/office/officeart/2005/8/layout/funnel1"/>
    <dgm:cxn modelId="{0BA60652-5016-4CE2-B269-18861D9B7FEB}" type="presParOf" srcId="{C461232B-FA40-4E22-AA76-89E541CDE52E}" destId="{3F66A457-0C82-466C-B92A-C1A9E1C90379}" srcOrd="2" destOrd="0" presId="urn:microsoft.com/office/officeart/2005/8/layout/funnel1"/>
    <dgm:cxn modelId="{FB62F456-D04F-4412-9CEA-8FA9C4357244}" type="presParOf" srcId="{C461232B-FA40-4E22-AA76-89E541CDE52E}" destId="{8AE3C3AB-B68E-4307-AD3D-F5ADD0F251E5}" srcOrd="3" destOrd="0" presId="urn:microsoft.com/office/officeart/2005/8/layout/funnel1"/>
    <dgm:cxn modelId="{F0993E0F-CCFB-467D-984D-641F46604551}" type="presParOf" srcId="{C461232B-FA40-4E22-AA76-89E541CDE52E}" destId="{3B90D669-7ABA-4928-A318-351C1CBEEB2B}" srcOrd="4" destOrd="0" presId="urn:microsoft.com/office/officeart/2005/8/layout/funnel1"/>
    <dgm:cxn modelId="{1712CCA2-156D-4043-BB22-57A16C7E4E8F}" type="presParOf" srcId="{C461232B-FA40-4E22-AA76-89E541CDE52E}" destId="{F9B4779D-3367-4A24-9265-833A6C3E54F4}" srcOrd="5" destOrd="0" presId="urn:microsoft.com/office/officeart/2005/8/layout/funnel1"/>
    <dgm:cxn modelId="{406845B6-71DC-4329-BB1F-0772D85AB905}" type="presParOf" srcId="{C461232B-FA40-4E22-AA76-89E541CDE52E}" destId="{8691B7C8-8CB0-4CAE-90EA-AC55F7AEBA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BD44D-0E9E-4517-8E9C-E8ACAE837695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C7F7C52-CBAD-4686-A57F-F74D16CDCD81}">
      <dgm:prSet phldrT="[Текст]" custT="1"/>
      <dgm:spPr/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Тактильно</a:t>
          </a:r>
          <a:r>
            <a:rPr lang="ru-RU" sz="1800" baseline="0" dirty="0" smtClean="0">
              <a:latin typeface="Arial Black" panose="020B0A04020102020204" pitchFamily="34" charset="0"/>
            </a:rPr>
            <a:t>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3597BA37-B374-46D5-AB3C-04CF4B09FB87}" type="parTrans" cxnId="{1697A311-BAFF-4631-86F2-CEEB7ABA21C8}">
      <dgm:prSet/>
      <dgm:spPr/>
      <dgm:t>
        <a:bodyPr/>
        <a:lstStyle/>
        <a:p>
          <a:endParaRPr lang="ru-RU"/>
        </a:p>
      </dgm:t>
    </dgm:pt>
    <dgm:pt modelId="{7B3A2B8B-822A-4807-84AD-EDB7D38E4D62}" type="sibTrans" cxnId="{1697A311-BAFF-4631-86F2-CEEB7ABA21C8}">
      <dgm:prSet/>
      <dgm:spPr/>
      <dgm:t>
        <a:bodyPr/>
        <a:lstStyle/>
        <a:p>
          <a:endParaRPr lang="ru-RU"/>
        </a:p>
      </dgm:t>
    </dgm:pt>
    <dgm:pt modelId="{A57476E1-A0C1-4D32-A479-133850259684}">
      <dgm:prSet phldrT="[Текст]" custT="1"/>
      <dgm:spPr/>
      <dgm:t>
        <a:bodyPr/>
        <a:lstStyle/>
        <a:p>
          <a:r>
            <a:rPr lang="ru-RU" sz="1800" dirty="0" smtClean="0">
              <a:latin typeface="Arial Black" panose="020B0A04020102020204" pitchFamily="34" charset="0"/>
            </a:rPr>
            <a:t>Визуально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C189F486-498B-49D4-960B-203677E2E249}" type="parTrans" cxnId="{74E695AE-6C25-4E83-B0E3-75368BDE95C5}">
      <dgm:prSet/>
      <dgm:spPr/>
      <dgm:t>
        <a:bodyPr/>
        <a:lstStyle/>
        <a:p>
          <a:endParaRPr lang="ru-RU"/>
        </a:p>
      </dgm:t>
    </dgm:pt>
    <dgm:pt modelId="{4DDD7353-8559-4CF8-B4D1-A9829EC8BB26}" type="sibTrans" cxnId="{74E695AE-6C25-4E83-B0E3-75368BDE95C5}">
      <dgm:prSet/>
      <dgm:spPr/>
      <dgm:t>
        <a:bodyPr/>
        <a:lstStyle/>
        <a:p>
          <a:endParaRPr lang="ru-RU"/>
        </a:p>
      </dgm:t>
    </dgm:pt>
    <dgm:pt modelId="{C6C7E4ED-AE02-4608-8729-F5C4EBFE96B3}">
      <dgm:prSet phldrT="[Текст]" custT="1"/>
      <dgm:spPr/>
      <dgm:t>
        <a:bodyPr/>
        <a:lstStyle/>
        <a:p>
          <a:r>
            <a:rPr lang="ru-RU" sz="1800" dirty="0" err="1" smtClean="0">
              <a:latin typeface="Arial Black" panose="020B0A04020102020204" pitchFamily="34" charset="0"/>
            </a:rPr>
            <a:t>Вебрально</a:t>
          </a:r>
          <a:r>
            <a:rPr lang="ru-RU" sz="1800" dirty="0" smtClean="0">
              <a:latin typeface="Arial Black" panose="020B0A04020102020204" pitchFamily="34" charset="0"/>
            </a:rPr>
            <a:t>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2005AB2B-0945-4D7B-97AA-08CF843D0D7D}" type="parTrans" cxnId="{2247C7A7-EE09-4611-BC9D-BA91EC036656}">
      <dgm:prSet/>
      <dgm:spPr/>
      <dgm:t>
        <a:bodyPr/>
        <a:lstStyle/>
        <a:p>
          <a:endParaRPr lang="ru-RU"/>
        </a:p>
      </dgm:t>
    </dgm:pt>
    <dgm:pt modelId="{C3515DB9-5772-4138-B78D-81D88B3A3307}" type="sibTrans" cxnId="{2247C7A7-EE09-4611-BC9D-BA91EC036656}">
      <dgm:prSet/>
      <dgm:spPr/>
      <dgm:t>
        <a:bodyPr/>
        <a:lstStyle/>
        <a:p>
          <a:endParaRPr lang="ru-RU"/>
        </a:p>
      </dgm:t>
    </dgm:pt>
    <dgm:pt modelId="{EDFBCEAA-AACD-4B0E-BA56-091BD17184EE}" type="pres">
      <dgm:prSet presAssocID="{912BD44D-0E9E-4517-8E9C-E8ACAE83769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ECBD0E-A5E0-4FF4-AD03-29C07B535EE9}" type="pres">
      <dgm:prSet presAssocID="{912BD44D-0E9E-4517-8E9C-E8ACAE837695}" presName="pyramid" presStyleLbl="node1" presStyleIdx="0" presStyleCnt="1" custLinFactNeighborX="26963" custLinFactNeighborY="16248"/>
      <dgm:spPr/>
      <dgm:t>
        <a:bodyPr/>
        <a:lstStyle/>
        <a:p>
          <a:endParaRPr lang="ru-RU"/>
        </a:p>
      </dgm:t>
    </dgm:pt>
    <dgm:pt modelId="{F664DE20-DC88-4863-822F-D4CA246D85DA}" type="pres">
      <dgm:prSet presAssocID="{912BD44D-0E9E-4517-8E9C-E8ACAE837695}" presName="theList" presStyleCnt="0"/>
      <dgm:spPr/>
      <dgm:t>
        <a:bodyPr/>
        <a:lstStyle/>
        <a:p>
          <a:endParaRPr lang="ru-RU"/>
        </a:p>
      </dgm:t>
    </dgm:pt>
    <dgm:pt modelId="{54E1A972-F669-4B07-A0C3-E901CE58EF2F}" type="pres">
      <dgm:prSet presAssocID="{0C7F7C52-CBAD-4686-A57F-F74D16CDCD8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0C8C7-C618-4E65-9DE3-B6DDA3C07572}" type="pres">
      <dgm:prSet presAssocID="{0C7F7C52-CBAD-4686-A57F-F74D16CDCD81}" presName="aSpace" presStyleCnt="0"/>
      <dgm:spPr/>
      <dgm:t>
        <a:bodyPr/>
        <a:lstStyle/>
        <a:p>
          <a:endParaRPr lang="ru-RU"/>
        </a:p>
      </dgm:t>
    </dgm:pt>
    <dgm:pt modelId="{95A8C6C6-40DC-4564-9182-8D19625BB9C9}" type="pres">
      <dgm:prSet presAssocID="{A57476E1-A0C1-4D32-A479-1338502596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8EAA3-0272-4E46-AA32-1DC7B5A2820C}" type="pres">
      <dgm:prSet presAssocID="{A57476E1-A0C1-4D32-A479-133850259684}" presName="aSpace" presStyleCnt="0"/>
      <dgm:spPr/>
      <dgm:t>
        <a:bodyPr/>
        <a:lstStyle/>
        <a:p>
          <a:endParaRPr lang="ru-RU"/>
        </a:p>
      </dgm:t>
    </dgm:pt>
    <dgm:pt modelId="{6C8EC34D-F9E9-42CF-BEDC-DC727ED3E1EB}" type="pres">
      <dgm:prSet presAssocID="{C6C7E4ED-AE02-4608-8729-F5C4EBFE96B3}" presName="aNode" presStyleLbl="fgAcc1" presStyleIdx="2" presStyleCnt="3" custLinFactNeighborX="1063" custLinFactNeighborY="6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8384-FB37-47CF-9EF9-3D9A882AF040}" type="pres">
      <dgm:prSet presAssocID="{C6C7E4ED-AE02-4608-8729-F5C4EBFE96B3}" presName="aSpace" presStyleCnt="0"/>
      <dgm:spPr/>
      <dgm:t>
        <a:bodyPr/>
        <a:lstStyle/>
        <a:p>
          <a:endParaRPr lang="ru-RU"/>
        </a:p>
      </dgm:t>
    </dgm:pt>
  </dgm:ptLst>
  <dgm:cxnLst>
    <dgm:cxn modelId="{2247C7A7-EE09-4611-BC9D-BA91EC036656}" srcId="{912BD44D-0E9E-4517-8E9C-E8ACAE837695}" destId="{C6C7E4ED-AE02-4608-8729-F5C4EBFE96B3}" srcOrd="2" destOrd="0" parTransId="{2005AB2B-0945-4D7B-97AA-08CF843D0D7D}" sibTransId="{C3515DB9-5772-4138-B78D-81D88B3A3307}"/>
    <dgm:cxn modelId="{7F2BABB0-A7B4-4D09-AE54-48575BA7F3BE}" type="presOf" srcId="{912BD44D-0E9E-4517-8E9C-E8ACAE837695}" destId="{EDFBCEAA-AACD-4B0E-BA56-091BD17184EE}" srcOrd="0" destOrd="0" presId="urn:microsoft.com/office/officeart/2005/8/layout/pyramid2"/>
    <dgm:cxn modelId="{A665487A-835F-4118-B76F-610847665393}" type="presOf" srcId="{A57476E1-A0C1-4D32-A479-133850259684}" destId="{95A8C6C6-40DC-4564-9182-8D19625BB9C9}" srcOrd="0" destOrd="0" presId="urn:microsoft.com/office/officeart/2005/8/layout/pyramid2"/>
    <dgm:cxn modelId="{2DCC4C30-536A-4394-ABE8-8C4A3115C771}" type="presOf" srcId="{C6C7E4ED-AE02-4608-8729-F5C4EBFE96B3}" destId="{6C8EC34D-F9E9-42CF-BEDC-DC727ED3E1EB}" srcOrd="0" destOrd="0" presId="urn:microsoft.com/office/officeart/2005/8/layout/pyramid2"/>
    <dgm:cxn modelId="{72189122-05A1-480F-85B8-6B6E43DAD3B0}" type="presOf" srcId="{0C7F7C52-CBAD-4686-A57F-F74D16CDCD81}" destId="{54E1A972-F669-4B07-A0C3-E901CE58EF2F}" srcOrd="0" destOrd="0" presId="urn:microsoft.com/office/officeart/2005/8/layout/pyramid2"/>
    <dgm:cxn modelId="{74E695AE-6C25-4E83-B0E3-75368BDE95C5}" srcId="{912BD44D-0E9E-4517-8E9C-E8ACAE837695}" destId="{A57476E1-A0C1-4D32-A479-133850259684}" srcOrd="1" destOrd="0" parTransId="{C189F486-498B-49D4-960B-203677E2E249}" sibTransId="{4DDD7353-8559-4CF8-B4D1-A9829EC8BB26}"/>
    <dgm:cxn modelId="{1697A311-BAFF-4631-86F2-CEEB7ABA21C8}" srcId="{912BD44D-0E9E-4517-8E9C-E8ACAE837695}" destId="{0C7F7C52-CBAD-4686-A57F-F74D16CDCD81}" srcOrd="0" destOrd="0" parTransId="{3597BA37-B374-46D5-AB3C-04CF4B09FB87}" sibTransId="{7B3A2B8B-822A-4807-84AD-EDB7D38E4D62}"/>
    <dgm:cxn modelId="{08A73708-C79F-4D5B-9B05-417CABBCCBB2}" type="presParOf" srcId="{EDFBCEAA-AACD-4B0E-BA56-091BD17184EE}" destId="{9AECBD0E-A5E0-4FF4-AD03-29C07B535EE9}" srcOrd="0" destOrd="0" presId="urn:microsoft.com/office/officeart/2005/8/layout/pyramid2"/>
    <dgm:cxn modelId="{21461C26-0171-450F-A64B-2A6A595B3828}" type="presParOf" srcId="{EDFBCEAA-AACD-4B0E-BA56-091BD17184EE}" destId="{F664DE20-DC88-4863-822F-D4CA246D85DA}" srcOrd="1" destOrd="0" presId="urn:microsoft.com/office/officeart/2005/8/layout/pyramid2"/>
    <dgm:cxn modelId="{08A1A313-9144-41F0-BD1C-FDE85A2F5C60}" type="presParOf" srcId="{F664DE20-DC88-4863-822F-D4CA246D85DA}" destId="{54E1A972-F669-4B07-A0C3-E901CE58EF2F}" srcOrd="0" destOrd="0" presId="urn:microsoft.com/office/officeart/2005/8/layout/pyramid2"/>
    <dgm:cxn modelId="{D72BF1A6-1F7B-490E-824A-DF6193B8B442}" type="presParOf" srcId="{F664DE20-DC88-4863-822F-D4CA246D85DA}" destId="{9850C8C7-C618-4E65-9DE3-B6DDA3C07572}" srcOrd="1" destOrd="0" presId="urn:microsoft.com/office/officeart/2005/8/layout/pyramid2"/>
    <dgm:cxn modelId="{BB8EC34D-AB89-4165-A9AA-2748F9FCD5FC}" type="presParOf" srcId="{F664DE20-DC88-4863-822F-D4CA246D85DA}" destId="{95A8C6C6-40DC-4564-9182-8D19625BB9C9}" srcOrd="2" destOrd="0" presId="urn:microsoft.com/office/officeart/2005/8/layout/pyramid2"/>
    <dgm:cxn modelId="{7F6C2134-E9BD-4452-AD20-3E2977FA453F}" type="presParOf" srcId="{F664DE20-DC88-4863-822F-D4CA246D85DA}" destId="{6C38EAA3-0272-4E46-AA32-1DC7B5A2820C}" srcOrd="3" destOrd="0" presId="urn:microsoft.com/office/officeart/2005/8/layout/pyramid2"/>
    <dgm:cxn modelId="{2E45DD5E-A3E2-4211-B0A7-99CB4F9E3EB2}" type="presParOf" srcId="{F664DE20-DC88-4863-822F-D4CA246D85DA}" destId="{6C8EC34D-F9E9-42CF-BEDC-DC727ED3E1EB}" srcOrd="4" destOrd="0" presId="urn:microsoft.com/office/officeart/2005/8/layout/pyramid2"/>
    <dgm:cxn modelId="{848C6E2E-8BEE-40BA-AF8B-DADE3A7248DA}" type="presParOf" srcId="{F664DE20-DC88-4863-822F-D4CA246D85DA}" destId="{F7528384-FB37-47CF-9EF9-3D9A882AF0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530A3-9BB3-4F51-B2C9-A075FF40254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4B163-0945-44B7-BE0D-71DEDD841FC2}">
      <dgm:prSet phldrT="[Текст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Поведенческие реакции</a:t>
          </a:r>
          <a:endParaRPr lang="ru-RU" dirty="0"/>
        </a:p>
      </dgm:t>
    </dgm:pt>
    <dgm:pt modelId="{F505B507-B927-4FC5-81E2-6FC796102A70}" type="parTrans" cxnId="{D013BE04-6360-4837-A556-801F1ED16AAD}">
      <dgm:prSet/>
      <dgm:spPr/>
      <dgm:t>
        <a:bodyPr/>
        <a:lstStyle/>
        <a:p>
          <a:endParaRPr lang="ru-RU"/>
        </a:p>
      </dgm:t>
    </dgm:pt>
    <dgm:pt modelId="{A35BF8CD-68C1-4352-8F5C-6DA03C55E49B}" type="sibTrans" cxnId="{D013BE04-6360-4837-A556-801F1ED16AAD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Заболеваемость и течение болезни</a:t>
          </a:r>
          <a:endParaRPr lang="ru-RU" dirty="0"/>
        </a:p>
      </dgm:t>
    </dgm:pt>
    <dgm:pt modelId="{EBDF1A3C-FEE1-4E5B-A969-FE72843AF1D1}">
      <dgm:prSet phldrT="[Текст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Уровень нервно-психического развития</a:t>
          </a:r>
          <a:endParaRPr lang="ru-RU" dirty="0"/>
        </a:p>
      </dgm:t>
    </dgm:pt>
    <dgm:pt modelId="{E684A806-6E9F-4DFE-843C-3B934C85BA06}" type="parTrans" cxnId="{4CF1724E-49C6-4DD5-A55A-E410D97AF084}">
      <dgm:prSet/>
      <dgm:spPr/>
      <dgm:t>
        <a:bodyPr/>
        <a:lstStyle/>
        <a:p>
          <a:endParaRPr lang="ru-RU"/>
        </a:p>
      </dgm:t>
    </dgm:pt>
    <dgm:pt modelId="{8C11E894-73F8-4711-8FB2-4601EB8B5BC3}" type="sibTrans" cxnId="{4CF1724E-49C6-4DD5-A55A-E410D97AF084}">
      <dgm:prSet/>
      <dgm:spPr/>
      <dgm:t>
        <a:bodyPr/>
        <a:lstStyle/>
        <a:p>
          <a:endParaRPr lang="ru-RU"/>
        </a:p>
      </dgm:t>
    </dgm:pt>
    <dgm:pt modelId="{C6B0D993-F0C8-448B-83E3-14EA7628AF7E}">
      <dgm:prSet phldrT="[Текст]" custT="1"/>
      <dgm:spPr/>
      <dgm:t>
        <a:bodyPr/>
        <a:lstStyle/>
        <a:p>
          <a:pPr algn="ctr"/>
          <a:endParaRPr lang="ru-RU" sz="1600" dirty="0"/>
        </a:p>
      </dgm:t>
    </dgm:pt>
    <dgm:pt modelId="{AECDEBBE-BBFD-4596-894C-088E93EF9F2D}" type="parTrans" cxnId="{FC0E9A1E-DD8D-4454-9744-F2E92B3E34D7}">
      <dgm:prSet/>
      <dgm:spPr/>
      <dgm:t>
        <a:bodyPr/>
        <a:lstStyle/>
        <a:p>
          <a:endParaRPr lang="ru-RU"/>
        </a:p>
      </dgm:t>
    </dgm:pt>
    <dgm:pt modelId="{65C0BB28-ACC9-4C86-8DD6-075C445CE280}" type="sibTrans" cxnId="{FC0E9A1E-DD8D-4454-9744-F2E92B3E34D7}">
      <dgm:prSet/>
      <dgm:spPr/>
      <dgm:t>
        <a:bodyPr/>
        <a:lstStyle/>
        <a:p>
          <a:endParaRPr lang="ru-RU"/>
        </a:p>
      </dgm:t>
    </dgm:pt>
    <dgm:pt modelId="{939BC6CF-E6E6-43A8-AA54-E64E95A253B6}">
      <dgm:prSet phldrT="[Текст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dirty="0" smtClean="0"/>
            <a:t>Основные критерии адаптации:</a:t>
          </a:r>
          <a:endParaRPr lang="ru-RU" sz="1200" dirty="0"/>
        </a:p>
      </dgm:t>
    </dgm:pt>
    <dgm:pt modelId="{71F43185-38B3-4988-85C2-B7CE926E6E73}" type="sibTrans" cxnId="{20B4CFE2-85AE-4B48-A52C-0535068C0C07}">
      <dgm:prSet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Антропометрические показатели</a:t>
          </a:r>
          <a:endParaRPr lang="ru-RU" dirty="0"/>
        </a:p>
      </dgm:t>
    </dgm:pt>
    <dgm:pt modelId="{41B242C3-2CFB-455C-B388-870E9CC18785}" type="parTrans" cxnId="{20B4CFE2-85AE-4B48-A52C-0535068C0C07}">
      <dgm:prSet/>
      <dgm:spPr/>
      <dgm:t>
        <a:bodyPr/>
        <a:lstStyle/>
        <a:p>
          <a:endParaRPr lang="ru-RU"/>
        </a:p>
      </dgm:t>
    </dgm:pt>
    <dgm:pt modelId="{0327BB32-2C7A-45E3-B719-BE030F9231D5}" type="pres">
      <dgm:prSet presAssocID="{92D530A3-9BB3-4F51-B2C9-A075FF4025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E1A5AB-EF12-4EDC-B13B-9A51178A3DBD}" type="pres">
      <dgm:prSet presAssocID="{DF14B163-0945-44B7-BE0D-71DEDD841FC2}" presName="composite" presStyleCnt="0"/>
      <dgm:spPr/>
    </dgm:pt>
    <dgm:pt modelId="{5B610D9D-FBD2-4299-BB84-E1CFA487725D}" type="pres">
      <dgm:prSet presAssocID="{DF14B163-0945-44B7-BE0D-71DEDD841F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7187E-029F-4E9B-A472-FE14B1CEF095}" type="pres">
      <dgm:prSet presAssocID="{DF14B163-0945-44B7-BE0D-71DEDD841FC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40ACD5-4792-48E5-B2F1-CB2EB3721017}" type="pres">
      <dgm:prSet presAssocID="{DF14B163-0945-44B7-BE0D-71DEDD841FC2}" presName="BalanceSpacing" presStyleCnt="0"/>
      <dgm:spPr/>
    </dgm:pt>
    <dgm:pt modelId="{D4382B11-7789-4163-B805-42E15385B8F3}" type="pres">
      <dgm:prSet presAssocID="{DF14B163-0945-44B7-BE0D-71DEDD841FC2}" presName="BalanceSpacing1" presStyleCnt="0"/>
      <dgm:spPr/>
    </dgm:pt>
    <dgm:pt modelId="{36F022F6-2B5A-49FE-B67A-F88B03ECC20D}" type="pres">
      <dgm:prSet presAssocID="{A35BF8CD-68C1-4352-8F5C-6DA03C55E49B}" presName="Accent1Text" presStyleLbl="node1" presStyleIdx="1" presStyleCnt="6"/>
      <dgm:spPr/>
      <dgm:t>
        <a:bodyPr/>
        <a:lstStyle/>
        <a:p>
          <a:endParaRPr lang="ru-RU"/>
        </a:p>
      </dgm:t>
    </dgm:pt>
    <dgm:pt modelId="{9941B997-C34E-4B6E-8713-CDEBC5839460}" type="pres">
      <dgm:prSet presAssocID="{A35BF8CD-68C1-4352-8F5C-6DA03C55E49B}" presName="spaceBetweenRectangles" presStyleCnt="0"/>
      <dgm:spPr/>
    </dgm:pt>
    <dgm:pt modelId="{FC7ADECE-CAC0-4B8C-9050-B06EE0CEEBF1}" type="pres">
      <dgm:prSet presAssocID="{939BC6CF-E6E6-43A8-AA54-E64E95A253B6}" presName="composite" presStyleCnt="0"/>
      <dgm:spPr/>
    </dgm:pt>
    <dgm:pt modelId="{D8B8229D-3AC7-4BF6-9D26-A49D01E015B7}" type="pres">
      <dgm:prSet presAssocID="{939BC6CF-E6E6-43A8-AA54-E64E95A253B6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CD688-D533-4FF8-A31E-F3305D080D4C}" type="pres">
      <dgm:prSet presAssocID="{939BC6CF-E6E6-43A8-AA54-E64E95A253B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06CEB-624B-4219-9CA7-BF90D2557CE4}" type="pres">
      <dgm:prSet presAssocID="{939BC6CF-E6E6-43A8-AA54-E64E95A253B6}" presName="BalanceSpacing" presStyleCnt="0"/>
      <dgm:spPr/>
    </dgm:pt>
    <dgm:pt modelId="{9155C990-0B49-4373-B83B-DEFFD7CDF06D}" type="pres">
      <dgm:prSet presAssocID="{939BC6CF-E6E6-43A8-AA54-E64E95A253B6}" presName="BalanceSpacing1" presStyleCnt="0"/>
      <dgm:spPr/>
    </dgm:pt>
    <dgm:pt modelId="{DD81D3D9-1046-4409-9B00-5F7777197BDA}" type="pres">
      <dgm:prSet presAssocID="{71F43185-38B3-4988-85C2-B7CE926E6E73}" presName="Accent1Text" presStyleLbl="node1" presStyleIdx="3" presStyleCnt="6"/>
      <dgm:spPr/>
      <dgm:t>
        <a:bodyPr/>
        <a:lstStyle/>
        <a:p>
          <a:endParaRPr lang="ru-RU"/>
        </a:p>
      </dgm:t>
    </dgm:pt>
    <dgm:pt modelId="{79740E7E-3068-457A-942C-EEAAE616AAC9}" type="pres">
      <dgm:prSet presAssocID="{71F43185-38B3-4988-85C2-B7CE926E6E73}" presName="spaceBetweenRectangles" presStyleCnt="0"/>
      <dgm:spPr/>
    </dgm:pt>
    <dgm:pt modelId="{0000F3AF-7926-4031-A7AF-163F29F7C7A7}" type="pres">
      <dgm:prSet presAssocID="{EBDF1A3C-FEE1-4E5B-A969-FE72843AF1D1}" presName="composite" presStyleCnt="0"/>
      <dgm:spPr/>
    </dgm:pt>
    <dgm:pt modelId="{371E35D4-33F0-422A-A6FE-76458B9972B1}" type="pres">
      <dgm:prSet presAssocID="{EBDF1A3C-FEE1-4E5B-A969-FE72843AF1D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28FC-1BB6-4E8A-A987-33F84181ED2D}" type="pres">
      <dgm:prSet presAssocID="{EBDF1A3C-FEE1-4E5B-A969-FE72843AF1D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60956-6247-4590-A9A1-6D3330EF5A76}" type="pres">
      <dgm:prSet presAssocID="{EBDF1A3C-FEE1-4E5B-A969-FE72843AF1D1}" presName="BalanceSpacing" presStyleCnt="0"/>
      <dgm:spPr/>
    </dgm:pt>
    <dgm:pt modelId="{94EF9B50-10F9-4548-9AF8-4C480E0951C5}" type="pres">
      <dgm:prSet presAssocID="{EBDF1A3C-FEE1-4E5B-A969-FE72843AF1D1}" presName="BalanceSpacing1" presStyleCnt="0"/>
      <dgm:spPr/>
    </dgm:pt>
    <dgm:pt modelId="{F3FEEAFF-8A77-41B8-BA7E-7B15E74E80EE}" type="pres">
      <dgm:prSet presAssocID="{8C11E894-73F8-4711-8FB2-4601EB8B5BC3}" presName="Accent1Text" presStyleLbl="node1" presStyleIdx="5" presStyleCnt="6" custLinFactNeighborX="-6746" custLinFactNeighborY="1753"/>
      <dgm:spPr/>
      <dgm:t>
        <a:bodyPr/>
        <a:lstStyle/>
        <a:p>
          <a:endParaRPr lang="ru-RU"/>
        </a:p>
      </dgm:t>
    </dgm:pt>
  </dgm:ptLst>
  <dgm:cxnLst>
    <dgm:cxn modelId="{20B4CFE2-85AE-4B48-A52C-0535068C0C07}" srcId="{92D530A3-9BB3-4F51-B2C9-A075FF402540}" destId="{939BC6CF-E6E6-43A8-AA54-E64E95A253B6}" srcOrd="1" destOrd="0" parTransId="{41B242C3-2CFB-455C-B388-870E9CC18785}" sibTransId="{71F43185-38B3-4988-85C2-B7CE926E6E73}"/>
    <dgm:cxn modelId="{4CF1724E-49C6-4DD5-A55A-E410D97AF084}" srcId="{92D530A3-9BB3-4F51-B2C9-A075FF402540}" destId="{EBDF1A3C-FEE1-4E5B-A969-FE72843AF1D1}" srcOrd="2" destOrd="0" parTransId="{E684A806-6E9F-4DFE-843C-3B934C85BA06}" sibTransId="{8C11E894-73F8-4711-8FB2-4601EB8B5BC3}"/>
    <dgm:cxn modelId="{3BB2D1AE-E54C-4575-BBEB-38B7E455690F}" type="presOf" srcId="{C6B0D993-F0C8-448B-83E3-14EA7628AF7E}" destId="{458728FC-1BB6-4E8A-A987-33F84181ED2D}" srcOrd="0" destOrd="0" presId="urn:microsoft.com/office/officeart/2008/layout/AlternatingHexagons"/>
    <dgm:cxn modelId="{B971B38C-F42A-4237-8040-DEF551417BB1}" type="presOf" srcId="{EBDF1A3C-FEE1-4E5B-A969-FE72843AF1D1}" destId="{371E35D4-33F0-422A-A6FE-76458B9972B1}" srcOrd="0" destOrd="0" presId="urn:microsoft.com/office/officeart/2008/layout/AlternatingHexagons"/>
    <dgm:cxn modelId="{4EC0F0BF-BE1E-450D-8270-F954CC612165}" type="presOf" srcId="{8C11E894-73F8-4711-8FB2-4601EB8B5BC3}" destId="{F3FEEAFF-8A77-41B8-BA7E-7B15E74E80EE}" srcOrd="0" destOrd="0" presId="urn:microsoft.com/office/officeart/2008/layout/AlternatingHexagons"/>
    <dgm:cxn modelId="{42879A6F-B2C3-422C-A3DC-1588CB51B035}" type="presOf" srcId="{A35BF8CD-68C1-4352-8F5C-6DA03C55E49B}" destId="{36F022F6-2B5A-49FE-B67A-F88B03ECC20D}" srcOrd="0" destOrd="0" presId="urn:microsoft.com/office/officeart/2008/layout/AlternatingHexagons"/>
    <dgm:cxn modelId="{86728179-FC26-45CD-B5B4-83E35AAD0C53}" type="presOf" srcId="{DF14B163-0945-44B7-BE0D-71DEDD841FC2}" destId="{5B610D9D-FBD2-4299-BB84-E1CFA487725D}" srcOrd="0" destOrd="0" presId="urn:microsoft.com/office/officeart/2008/layout/AlternatingHexagons"/>
    <dgm:cxn modelId="{732D39AB-831E-4784-A720-691A0CDDCBF2}" type="presOf" srcId="{939BC6CF-E6E6-43A8-AA54-E64E95A253B6}" destId="{D8B8229D-3AC7-4BF6-9D26-A49D01E015B7}" srcOrd="0" destOrd="0" presId="urn:microsoft.com/office/officeart/2008/layout/AlternatingHexagons"/>
    <dgm:cxn modelId="{C98F143C-4769-4E08-89B6-43AF325F4A12}" type="presOf" srcId="{71F43185-38B3-4988-85C2-B7CE926E6E73}" destId="{DD81D3D9-1046-4409-9B00-5F7777197BDA}" srcOrd="0" destOrd="0" presId="urn:microsoft.com/office/officeart/2008/layout/AlternatingHexagons"/>
    <dgm:cxn modelId="{FC0E9A1E-DD8D-4454-9744-F2E92B3E34D7}" srcId="{EBDF1A3C-FEE1-4E5B-A969-FE72843AF1D1}" destId="{C6B0D993-F0C8-448B-83E3-14EA7628AF7E}" srcOrd="0" destOrd="0" parTransId="{AECDEBBE-BBFD-4596-894C-088E93EF9F2D}" sibTransId="{65C0BB28-ACC9-4C86-8DD6-075C445CE280}"/>
    <dgm:cxn modelId="{D013BE04-6360-4837-A556-801F1ED16AAD}" srcId="{92D530A3-9BB3-4F51-B2C9-A075FF402540}" destId="{DF14B163-0945-44B7-BE0D-71DEDD841FC2}" srcOrd="0" destOrd="0" parTransId="{F505B507-B927-4FC5-81E2-6FC796102A70}" sibTransId="{A35BF8CD-68C1-4352-8F5C-6DA03C55E49B}"/>
    <dgm:cxn modelId="{B0CC398F-1418-47A2-BE8F-E1CF27C27BB2}" type="presOf" srcId="{92D530A3-9BB3-4F51-B2C9-A075FF402540}" destId="{0327BB32-2C7A-45E3-B719-BE030F9231D5}" srcOrd="0" destOrd="0" presId="urn:microsoft.com/office/officeart/2008/layout/AlternatingHexagons"/>
    <dgm:cxn modelId="{0646399A-B26C-4C33-AAB5-F37F196C2BC4}" type="presParOf" srcId="{0327BB32-2C7A-45E3-B719-BE030F9231D5}" destId="{33E1A5AB-EF12-4EDC-B13B-9A51178A3DBD}" srcOrd="0" destOrd="0" presId="urn:microsoft.com/office/officeart/2008/layout/AlternatingHexagons"/>
    <dgm:cxn modelId="{BC384ADA-117B-488B-9FE5-F27AF7AE1931}" type="presParOf" srcId="{33E1A5AB-EF12-4EDC-B13B-9A51178A3DBD}" destId="{5B610D9D-FBD2-4299-BB84-E1CFA487725D}" srcOrd="0" destOrd="0" presId="urn:microsoft.com/office/officeart/2008/layout/AlternatingHexagons"/>
    <dgm:cxn modelId="{7E1C8B52-3322-4573-92D7-B43DA7FDFB79}" type="presParOf" srcId="{33E1A5AB-EF12-4EDC-B13B-9A51178A3DBD}" destId="{B3E7187E-029F-4E9B-A472-FE14B1CEF095}" srcOrd="1" destOrd="0" presId="urn:microsoft.com/office/officeart/2008/layout/AlternatingHexagons"/>
    <dgm:cxn modelId="{B6BFE66D-782D-41C0-9233-B2C23933D5D8}" type="presParOf" srcId="{33E1A5AB-EF12-4EDC-B13B-9A51178A3DBD}" destId="{7F40ACD5-4792-48E5-B2F1-CB2EB3721017}" srcOrd="2" destOrd="0" presId="urn:microsoft.com/office/officeart/2008/layout/AlternatingHexagons"/>
    <dgm:cxn modelId="{5A77CA81-38EE-4B2D-90D6-6A95FB8ACC10}" type="presParOf" srcId="{33E1A5AB-EF12-4EDC-B13B-9A51178A3DBD}" destId="{D4382B11-7789-4163-B805-42E15385B8F3}" srcOrd="3" destOrd="0" presId="urn:microsoft.com/office/officeart/2008/layout/AlternatingHexagons"/>
    <dgm:cxn modelId="{6461DD86-EDB4-408D-855D-AAC60E1372C3}" type="presParOf" srcId="{33E1A5AB-EF12-4EDC-B13B-9A51178A3DBD}" destId="{36F022F6-2B5A-49FE-B67A-F88B03ECC20D}" srcOrd="4" destOrd="0" presId="urn:microsoft.com/office/officeart/2008/layout/AlternatingHexagons"/>
    <dgm:cxn modelId="{7DCB35B8-DD19-43CC-8EA9-98E966B77A1F}" type="presParOf" srcId="{0327BB32-2C7A-45E3-B719-BE030F9231D5}" destId="{9941B997-C34E-4B6E-8713-CDEBC5839460}" srcOrd="1" destOrd="0" presId="urn:microsoft.com/office/officeart/2008/layout/AlternatingHexagons"/>
    <dgm:cxn modelId="{78ADE9FF-B770-448B-A456-EFD01924DA31}" type="presParOf" srcId="{0327BB32-2C7A-45E3-B719-BE030F9231D5}" destId="{FC7ADECE-CAC0-4B8C-9050-B06EE0CEEBF1}" srcOrd="2" destOrd="0" presId="urn:microsoft.com/office/officeart/2008/layout/AlternatingHexagons"/>
    <dgm:cxn modelId="{3E70B509-3450-46E5-9C20-7079CF09247D}" type="presParOf" srcId="{FC7ADECE-CAC0-4B8C-9050-B06EE0CEEBF1}" destId="{D8B8229D-3AC7-4BF6-9D26-A49D01E015B7}" srcOrd="0" destOrd="0" presId="urn:microsoft.com/office/officeart/2008/layout/AlternatingHexagons"/>
    <dgm:cxn modelId="{5D4EB617-2982-4F98-9117-2BDE1750CE01}" type="presParOf" srcId="{FC7ADECE-CAC0-4B8C-9050-B06EE0CEEBF1}" destId="{A1ACD688-D533-4FF8-A31E-F3305D080D4C}" srcOrd="1" destOrd="0" presId="urn:microsoft.com/office/officeart/2008/layout/AlternatingHexagons"/>
    <dgm:cxn modelId="{0AFAD032-3A92-48A8-A498-CEEC329A5507}" type="presParOf" srcId="{FC7ADECE-CAC0-4B8C-9050-B06EE0CEEBF1}" destId="{CED06CEB-624B-4219-9CA7-BF90D2557CE4}" srcOrd="2" destOrd="0" presId="urn:microsoft.com/office/officeart/2008/layout/AlternatingHexagons"/>
    <dgm:cxn modelId="{C9BF942B-7132-474D-B9FA-C2977081B9D4}" type="presParOf" srcId="{FC7ADECE-CAC0-4B8C-9050-B06EE0CEEBF1}" destId="{9155C990-0B49-4373-B83B-DEFFD7CDF06D}" srcOrd="3" destOrd="0" presId="urn:microsoft.com/office/officeart/2008/layout/AlternatingHexagons"/>
    <dgm:cxn modelId="{22CB1ACB-E090-4BB7-98CA-EDF15F885662}" type="presParOf" srcId="{FC7ADECE-CAC0-4B8C-9050-B06EE0CEEBF1}" destId="{DD81D3D9-1046-4409-9B00-5F7777197BDA}" srcOrd="4" destOrd="0" presId="urn:microsoft.com/office/officeart/2008/layout/AlternatingHexagons"/>
    <dgm:cxn modelId="{1F4ACAB4-E0B3-448F-A76C-1F56FF2ADB9E}" type="presParOf" srcId="{0327BB32-2C7A-45E3-B719-BE030F9231D5}" destId="{79740E7E-3068-457A-942C-EEAAE616AAC9}" srcOrd="3" destOrd="0" presId="urn:microsoft.com/office/officeart/2008/layout/AlternatingHexagons"/>
    <dgm:cxn modelId="{295325F3-2B26-4E44-8B0F-95AAC09718B8}" type="presParOf" srcId="{0327BB32-2C7A-45E3-B719-BE030F9231D5}" destId="{0000F3AF-7926-4031-A7AF-163F29F7C7A7}" srcOrd="4" destOrd="0" presId="urn:microsoft.com/office/officeart/2008/layout/AlternatingHexagons"/>
    <dgm:cxn modelId="{2CB7FB5D-A2D7-4798-9A94-03C163C328F2}" type="presParOf" srcId="{0000F3AF-7926-4031-A7AF-163F29F7C7A7}" destId="{371E35D4-33F0-422A-A6FE-76458B9972B1}" srcOrd="0" destOrd="0" presId="urn:microsoft.com/office/officeart/2008/layout/AlternatingHexagons"/>
    <dgm:cxn modelId="{EF6E05DD-5A24-4916-A5AF-7D5237137119}" type="presParOf" srcId="{0000F3AF-7926-4031-A7AF-163F29F7C7A7}" destId="{458728FC-1BB6-4E8A-A987-33F84181ED2D}" srcOrd="1" destOrd="0" presId="urn:microsoft.com/office/officeart/2008/layout/AlternatingHexagons"/>
    <dgm:cxn modelId="{B86A4FD7-8D2E-475A-89AB-320617D5E766}" type="presParOf" srcId="{0000F3AF-7926-4031-A7AF-163F29F7C7A7}" destId="{4CF60956-6247-4590-A9A1-6D3330EF5A76}" srcOrd="2" destOrd="0" presId="urn:microsoft.com/office/officeart/2008/layout/AlternatingHexagons"/>
    <dgm:cxn modelId="{CF8780E0-B646-4758-8721-B4F861CF070A}" type="presParOf" srcId="{0000F3AF-7926-4031-A7AF-163F29F7C7A7}" destId="{94EF9B50-10F9-4548-9AF8-4C480E0951C5}" srcOrd="3" destOrd="0" presId="urn:microsoft.com/office/officeart/2008/layout/AlternatingHexagons"/>
    <dgm:cxn modelId="{0AA9E4B2-2A59-4AFE-BF26-2E56F1C10953}" type="presParOf" srcId="{0000F3AF-7926-4031-A7AF-163F29F7C7A7}" destId="{F3FEEAFF-8A77-41B8-BA7E-7B15E74E80E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7FFF-B483-48A2-891B-55DC33BAA2F3}">
      <dsp:nvSpPr>
        <dsp:cNvPr id="0" name=""/>
        <dsp:cNvSpPr/>
      </dsp:nvSpPr>
      <dsp:spPr>
        <a:xfrm>
          <a:off x="1599702" y="190146"/>
          <a:ext cx="3773669" cy="13105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11ABD-A821-46E1-9632-4CB774EA2581}">
      <dsp:nvSpPr>
        <dsp:cNvPr id="0" name=""/>
        <dsp:cNvSpPr/>
      </dsp:nvSpPr>
      <dsp:spPr>
        <a:xfrm>
          <a:off x="3126722" y="3399227"/>
          <a:ext cx="731331" cy="4680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A457-0C82-466C-B92A-C1A9E1C90379}">
      <dsp:nvSpPr>
        <dsp:cNvPr id="0" name=""/>
        <dsp:cNvSpPr/>
      </dsp:nvSpPr>
      <dsp:spPr>
        <a:xfrm>
          <a:off x="1737192" y="3773669"/>
          <a:ext cx="3510390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ПСИХОЛОГИЧЕСКИЙ КЛИМАТ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>
        <a:off x="1737192" y="3773669"/>
        <a:ext cx="3510390" cy="877597"/>
      </dsp:txXfrm>
    </dsp:sp>
    <dsp:sp modelId="{8AE3C3AB-B68E-4307-AD3D-F5ADD0F251E5}">
      <dsp:nvSpPr>
        <dsp:cNvPr id="0" name=""/>
        <dsp:cNvSpPr/>
      </dsp:nvSpPr>
      <dsp:spPr>
        <a:xfrm>
          <a:off x="2971680" y="1601907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Психологический климат</a:t>
          </a:r>
          <a:endParaRPr lang="ru-RU" sz="900" kern="1200" dirty="0"/>
        </a:p>
      </dsp:txBody>
      <dsp:txXfrm>
        <a:off x="3164462" y="1794689"/>
        <a:ext cx="930832" cy="930832"/>
      </dsp:txXfrm>
    </dsp:sp>
    <dsp:sp modelId="{3B90D669-7ABA-4928-A318-351C1CBEEB2B}">
      <dsp:nvSpPr>
        <dsp:cNvPr id="0" name=""/>
        <dsp:cNvSpPr/>
      </dsp:nvSpPr>
      <dsp:spPr>
        <a:xfrm>
          <a:off x="2029725" y="614318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Социальный климат</a:t>
          </a:r>
          <a:endParaRPr lang="ru-RU" sz="1200" kern="1200" dirty="0"/>
        </a:p>
      </dsp:txBody>
      <dsp:txXfrm>
        <a:off x="2222507" y="807100"/>
        <a:ext cx="930832" cy="930832"/>
      </dsp:txXfrm>
    </dsp:sp>
    <dsp:sp modelId="{F9B4779D-3367-4A24-9265-833A6C3E54F4}">
      <dsp:nvSpPr>
        <dsp:cNvPr id="0" name=""/>
        <dsp:cNvSpPr/>
      </dsp:nvSpPr>
      <dsp:spPr>
        <a:xfrm>
          <a:off x="3375375" y="296042"/>
          <a:ext cx="1316396" cy="131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моральный климат</a:t>
          </a:r>
          <a:endParaRPr lang="ru-RU" sz="1200" kern="1200" dirty="0"/>
        </a:p>
      </dsp:txBody>
      <dsp:txXfrm>
        <a:off x="3568157" y="488824"/>
        <a:ext cx="930832" cy="930832"/>
      </dsp:txXfrm>
    </dsp:sp>
    <dsp:sp modelId="{8691B7C8-8CB0-4CAE-90EA-AC55F7AEBA19}">
      <dsp:nvSpPr>
        <dsp:cNvPr id="0" name=""/>
        <dsp:cNvSpPr/>
      </dsp:nvSpPr>
      <dsp:spPr>
        <a:xfrm>
          <a:off x="1502037" y="18179"/>
          <a:ext cx="4095455" cy="32763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CBD0E-A5E0-4FF4-AD03-29C07B535EE9}">
      <dsp:nvSpPr>
        <dsp:cNvPr id="0" name=""/>
        <dsp:cNvSpPr/>
      </dsp:nvSpPr>
      <dsp:spPr>
        <a:xfrm>
          <a:off x="1009025" y="0"/>
          <a:ext cx="2841767" cy="2841767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A972-F669-4B07-A0C3-E901CE58EF2F}">
      <dsp:nvSpPr>
        <dsp:cNvPr id="0" name=""/>
        <dsp:cNvSpPr/>
      </dsp:nvSpPr>
      <dsp:spPr>
        <a:xfrm>
          <a:off x="1712263" y="285703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Тактильно</a:t>
          </a:r>
          <a:r>
            <a:rPr lang="ru-RU" sz="1800" kern="1200" baseline="0" dirty="0" smtClean="0">
              <a:latin typeface="Arial Black" panose="020B0A04020102020204" pitchFamily="34" charset="0"/>
            </a:rPr>
            <a:t>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45101" y="318541"/>
        <a:ext cx="1781472" cy="607023"/>
      </dsp:txXfrm>
    </dsp:sp>
    <dsp:sp modelId="{95A8C6C6-40DC-4564-9182-8D19625BB9C9}">
      <dsp:nvSpPr>
        <dsp:cNvPr id="0" name=""/>
        <dsp:cNvSpPr/>
      </dsp:nvSpPr>
      <dsp:spPr>
        <a:xfrm>
          <a:off x="1712263" y="1042490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Визуально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45101" y="1075328"/>
        <a:ext cx="1781472" cy="607023"/>
      </dsp:txXfrm>
    </dsp:sp>
    <dsp:sp modelId="{6C8EC34D-F9E9-42CF-BEDC-DC727ED3E1EB}">
      <dsp:nvSpPr>
        <dsp:cNvPr id="0" name=""/>
        <dsp:cNvSpPr/>
      </dsp:nvSpPr>
      <dsp:spPr>
        <a:xfrm>
          <a:off x="1731898" y="1853837"/>
          <a:ext cx="1847148" cy="672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 Black" panose="020B0A04020102020204" pitchFamily="34" charset="0"/>
            </a:rPr>
            <a:t>Вебрально</a:t>
          </a:r>
          <a:r>
            <a:rPr lang="ru-RU" sz="1800" kern="1200" dirty="0" smtClean="0">
              <a:latin typeface="Arial Black" panose="020B0A04020102020204" pitchFamily="34" charset="0"/>
            </a:rPr>
            <a:t>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1764736" y="1886675"/>
        <a:ext cx="1781472" cy="607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10D9D-FBD2-4299-BB84-E1CFA487725D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Поведенческие реакции</a:t>
          </a:r>
          <a:endParaRPr lang="ru-RU" sz="900" kern="1200" dirty="0"/>
        </a:p>
      </dsp:txBody>
      <dsp:txXfrm rot="-5400000">
        <a:off x="2932264" y="234830"/>
        <a:ext cx="902150" cy="1036955"/>
      </dsp:txXfrm>
    </dsp:sp>
    <dsp:sp modelId="{B3E7187E-029F-4E9B-A472-FE14B1CEF09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022F6-2B5A-49FE-B67A-F88B03ECC20D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Заболеваемость и течение болезни</a:t>
          </a:r>
          <a:endParaRPr lang="ru-RU" sz="1000" kern="1200" dirty="0"/>
        </a:p>
      </dsp:txBody>
      <dsp:txXfrm rot="-5400000">
        <a:off x="1516784" y="234830"/>
        <a:ext cx="902150" cy="1036955"/>
      </dsp:txXfrm>
    </dsp:sp>
    <dsp:sp modelId="{D8B8229D-3AC7-4BF6-9D26-A49D01E015B7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 критерии адаптации:</a:t>
          </a:r>
          <a:endParaRPr lang="ru-RU" sz="1200" kern="1200" dirty="0"/>
        </a:p>
      </dsp:txBody>
      <dsp:txXfrm rot="-5400000">
        <a:off x="2221812" y="1513522"/>
        <a:ext cx="902150" cy="1036955"/>
      </dsp:txXfrm>
    </dsp:sp>
    <dsp:sp modelId="{A1ACD688-D533-4FF8-A31E-F3305D080D4C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1D3D9-1046-4409-9B00-5F7777197BDA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Антропометрические показатели</a:t>
          </a:r>
          <a:endParaRPr lang="ru-RU" sz="700" kern="1200" dirty="0"/>
        </a:p>
      </dsp:txBody>
      <dsp:txXfrm rot="-5400000">
        <a:off x="3637293" y="1513522"/>
        <a:ext cx="902150" cy="1036955"/>
      </dsp:txXfrm>
    </dsp:sp>
    <dsp:sp modelId="{371E35D4-33F0-422A-A6FE-76458B9972B1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Уровень нервно-психического развития</a:t>
          </a:r>
          <a:endParaRPr lang="ru-RU" sz="900" kern="1200" dirty="0"/>
        </a:p>
      </dsp:txBody>
      <dsp:txXfrm rot="-5400000">
        <a:off x="2932264" y="2792215"/>
        <a:ext cx="902150" cy="1036955"/>
      </dsp:txXfrm>
    </dsp:sp>
    <dsp:sp modelId="{458728FC-1BB6-4E8A-A987-33F84181ED2D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078426" y="2858751"/>
        <a:ext cx="1681222" cy="903882"/>
      </dsp:txXfrm>
    </dsp:sp>
    <dsp:sp modelId="{F3FEEAFF-8A77-41B8-BA7E-7B15E74E80EE}">
      <dsp:nvSpPr>
        <dsp:cNvPr id="0" name=""/>
        <dsp:cNvSpPr/>
      </dsp:nvSpPr>
      <dsp:spPr>
        <a:xfrm rot="5400000">
          <a:off x="1126209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28369" y="2792287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6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9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6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0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2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8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1.png"/><Relationship Id="rId10" Type="http://schemas.microsoft.com/office/2007/relationships/diagramDrawing" Target="../diagrams/drawing2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245" y="2204864"/>
            <a:ext cx="8748464" cy="219551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подходы к созданию психологически безопасного образовательного </a:t>
            </a:r>
            <a:r>
              <a:rPr lang="ru-RU" sz="2800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пространства детского дома </a:t>
            </a:r>
            <a:endParaRPr lang="ru-RU" sz="28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52402"/>
            <a:ext cx="5114701" cy="2188966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Панасенкова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Михайловна,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научно-инновационной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и инклюзивного образования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«Ставропольский краевой институт развития образования, повышения квалификации и переподготовки работников образования», кандидат педагогических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223367"/>
            <a:ext cx="534754" cy="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14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</a:t>
            </a:r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ОБРАЗОВАТЕЛЬНОЙ СРЕДЫ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1772816"/>
            <a:ext cx="2786608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Функции психологической безопасности образовательной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1772816"/>
            <a:ext cx="278660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ЗАЩИТНАЯ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924944"/>
            <a:ext cx="2786608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220072" y="2060848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9" idx="1"/>
          </p:cNvCxnSpPr>
          <p:nvPr/>
        </p:nvCxnSpPr>
        <p:spPr>
          <a:xfrm rot="16200000" flipH="1">
            <a:off x="5184068" y="267291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627784" y="4149080"/>
            <a:ext cx="604867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Диагностические показатели психологической безопасности образовательной среды: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2679" y="5373216"/>
            <a:ext cx="714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интегральный показатель образовательной среды;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индекс психологической безопасности;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индекс удовлетворенности образовательной средой.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174352" y="5121188"/>
            <a:ext cx="6286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thumbs.dreamstime.com/b/%D0%B8%D0%B7%D0%BE%D0%B1%D1%80%D0%B0%D0%B6%D0%B5%D0%BD%D0%B8%D0%B5-%D0%BA%D0%BE%D0%BC%D0%B0%D0%BD%D0%B4%D1%8B-%D0%B4%D0%B5%D0%BB%D0%B0-%D0%BE%D0%BD%D0%BE-%D1%81%D0%BE%D1%81%D1%82%D0%BE%D0%B8%D1%82-%D0%B8%D0%B7-%D0%BC%D0%BE%D0%BB%D0%BE%D0%B4%D1%8B%D1%85-%D0%BB%D1%8E%D0%B4%D0%B5%D0%B9-134171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57003"/>
            <a:ext cx="4287639" cy="209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480" y="47286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Важнейшие аспекты сотрудничества: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умение прислушиваться друг к другу;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принимать совместные решения;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доверять друг другу;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ощущать свою ответственность за работу группы.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778657" y="3025566"/>
            <a:ext cx="1680587" cy="13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3852" y="1705304"/>
            <a:ext cx="2698033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1.Установление контакта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9673035"/>
              </p:ext>
            </p:extLst>
          </p:nvPr>
        </p:nvGraphicFramePr>
        <p:xfrm>
          <a:off x="4427984" y="1464331"/>
          <a:ext cx="3850792" cy="284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 влево 8"/>
          <p:cNvSpPr/>
          <p:nvPr/>
        </p:nvSpPr>
        <p:spPr>
          <a:xfrm rot="10800000">
            <a:off x="3203848" y="1875727"/>
            <a:ext cx="848749" cy="66276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2467" y="1681435"/>
            <a:ext cx="3711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является ключевым субъектом сопровождения вновь прибывшего ребенка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2.Сопровождение при 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адаптации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3491880" y="1841979"/>
            <a:ext cx="1680587" cy="13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940" y="333014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CD"/>
                </a:solidFill>
                <a:latin typeface="Tahoma" panose="020B0604030504040204" pitchFamily="34" charset="0"/>
              </a:rPr>
              <a:t>Факторы, от которых зависит течение адаптационного периода</a:t>
            </a:r>
            <a:endParaRPr lang="ru-RU" dirty="0">
              <a:solidFill>
                <a:srgbClr val="111111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Возраст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Состояние здоровья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Уровень развития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Умение общаться со взрослыми и сверстниками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11111"/>
                </a:solidFill>
                <a:latin typeface="Tahoma" panose="020B0604030504040204" pitchFamily="34" charset="0"/>
              </a:rPr>
              <a:t>Сформированности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 предметной и игровой деятельности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11111"/>
                </a:solidFill>
                <a:latin typeface="Tahoma" panose="020B0604030504040204" pitchFamily="34" charset="0"/>
              </a:rPr>
              <a:t>Приближённость привычного для ребенка режима </a:t>
            </a:r>
            <a:r>
              <a:rPr lang="ru-RU" dirty="0">
                <a:solidFill>
                  <a:srgbClr val="111111"/>
                </a:solidFill>
                <a:latin typeface="Tahoma" panose="020B0604030504040204" pitchFamily="34" charset="0"/>
              </a:rPr>
              <a:t>к </a:t>
            </a:r>
            <a:r>
              <a:rPr lang="ru-RU" dirty="0" smtClean="0">
                <a:solidFill>
                  <a:srgbClr val="111111"/>
                </a:solidFill>
                <a:latin typeface="Tahoma" panose="020B0604030504040204" pitchFamily="34" charset="0"/>
              </a:rPr>
              <a:t>режиму детского дома</a:t>
            </a:r>
            <a:endParaRPr lang="ru-RU" b="0" i="0" dirty="0">
              <a:solidFill>
                <a:srgbClr val="11111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6230027"/>
              </p:ext>
            </p:extLst>
          </p:nvPr>
        </p:nvGraphicFramePr>
        <p:xfrm>
          <a:off x="4283968" y="27904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6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1962" y="2036435"/>
            <a:ext cx="319802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3.Создание психологического климата в группе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https://avatars.mds.yandex.net/get-districts/1750453/2a00000173144ac81116b7dc2a850e56fa54/optimiz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6040" b="15856"/>
          <a:stretch/>
        </p:blipFill>
        <p:spPr bwMode="auto">
          <a:xfrm>
            <a:off x="66122" y="4610685"/>
            <a:ext cx="2880320" cy="200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4647277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Положительный эмоциональный настрой всех воспитанников в группе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277612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Учет индивидуальных особенностей ребенка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955790"/>
            <a:ext cx="547260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нятие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стрессообразующих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факторов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137" y="4085454"/>
            <a:ext cx="589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Принцип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психологической комфортности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292080" y="2069450"/>
            <a:ext cx="1728192" cy="1721682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защищенность</a:t>
            </a:r>
            <a:endParaRPr lang="ru-RU" sz="12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6588224" y="2859446"/>
            <a:ext cx="1728192" cy="172168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комфортность</a:t>
            </a:r>
            <a:endParaRPr lang="ru-RU" sz="12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825882" y="1334623"/>
            <a:ext cx="1728192" cy="172168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безопасность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40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4.Тон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эмоционального общения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0863" t="12200" r="38188" b="27600"/>
          <a:stretch/>
        </p:blipFill>
        <p:spPr>
          <a:xfrm>
            <a:off x="433807" y="2901930"/>
            <a:ext cx="2583644" cy="213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cloud.prezentacii.org/18/09/72648/images/screen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0" r="5804"/>
          <a:stretch/>
        </p:blipFill>
        <p:spPr bwMode="auto">
          <a:xfrm>
            <a:off x="5124466" y="2089228"/>
            <a:ext cx="3283637" cy="19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977631" y="1610973"/>
            <a:ext cx="3577309" cy="434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ЭМОЦИЙ: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7100" y="5556059"/>
            <a:ext cx="258364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ФУНКЦИИ ЭМОЦИЙ: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8167541">
            <a:off x="3164585" y="475190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3498278" y="553893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439512">
            <a:off x="3462386" y="6111883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7243" y="4450637"/>
            <a:ext cx="2583644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ОЦЕНОЧНАЯ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7944" y="5608502"/>
            <a:ext cx="3096344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КОММУНИКАТИВНАЯ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40470" y="6257959"/>
            <a:ext cx="2808312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ПОДКРЕПЛЯЮЩАЯ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9431976">
            <a:off x="3708278" y="5041364"/>
            <a:ext cx="4199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69434" y="5015969"/>
            <a:ext cx="2966861" cy="438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МОБИЛИЗИРУЮЩАЯ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852" y="1705304"/>
            <a:ext cx="3774092" cy="1003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.Подготовленность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самостоятельной жизни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194" name="Picture 2" descr="https://pptcloud3.ams3.digitaloceanspaces.com/slides/pics/004/269/879/original/Slide2.jpg?151194294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2" b="56601"/>
          <a:stretch/>
        </p:blipFill>
        <p:spPr bwMode="auto">
          <a:xfrm>
            <a:off x="1045627" y="2821240"/>
            <a:ext cx="2222611" cy="21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994" y="4932620"/>
            <a:ext cx="4869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правовая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грамотность;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экономическая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грамотность;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подготовка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выбору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профессии;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здоровый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образ жизни;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домашнего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хозяйства и др.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25703" y="1705304"/>
            <a:ext cx="3240360" cy="78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адаптация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самореализация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изменяющихся экономических и социокультурных условиях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24527" y="2486060"/>
            <a:ext cx="3240360" cy="787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сохранение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собственного здоровья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владение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знаниями, навыками здорового образа жизни;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4044" y="3247620"/>
            <a:ext cx="3240360" cy="806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осознанный профессиональный выбор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учетом потребностей региона, а также своих интересов и способностей;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24497" y="4054408"/>
            <a:ext cx="3240360" cy="787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получение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образования,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устойчивое саморазвитие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основе мотивации достижений успеха в профессиональной деятельности;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34044" y="4842000"/>
            <a:ext cx="3240360" cy="787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знание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своих прав и обязанностей,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умение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применять знания в различных жизненных ситуациях;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34044" y="5633680"/>
            <a:ext cx="3240360" cy="787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- сохранение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системы семейных и социальных ценностей. </a:t>
            </a:r>
          </a:p>
        </p:txBody>
      </p: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flipV="1">
            <a:off x="4067944" y="1902280"/>
            <a:ext cx="1566100" cy="304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2207122"/>
            <a:ext cx="1547066" cy="395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  <a:endCxn id="14" idx="1"/>
          </p:cNvCxnSpPr>
          <p:nvPr/>
        </p:nvCxnSpPr>
        <p:spPr>
          <a:xfrm>
            <a:off x="4067944" y="2207112"/>
            <a:ext cx="1556583" cy="67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  <a:endCxn id="15" idx="1"/>
          </p:cNvCxnSpPr>
          <p:nvPr/>
        </p:nvCxnSpPr>
        <p:spPr>
          <a:xfrm>
            <a:off x="4067944" y="2207112"/>
            <a:ext cx="1566100" cy="144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  <a:endCxn id="16" idx="1"/>
          </p:cNvCxnSpPr>
          <p:nvPr/>
        </p:nvCxnSpPr>
        <p:spPr>
          <a:xfrm>
            <a:off x="4067944" y="2207112"/>
            <a:ext cx="1556553" cy="224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</p:cNvCxnSpPr>
          <p:nvPr/>
        </p:nvCxnSpPr>
        <p:spPr>
          <a:xfrm>
            <a:off x="4067944" y="2207112"/>
            <a:ext cx="1547066" cy="308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323465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818" y="1705304"/>
            <a:ext cx="3822134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6.Здоровьесбережение</a:t>
            </a: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900igr.net/up/datas/95125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21910" r="6701" b="4757"/>
          <a:stretch/>
        </p:blipFill>
        <p:spPr bwMode="auto">
          <a:xfrm>
            <a:off x="3923928" y="3390977"/>
            <a:ext cx="5040561" cy="33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23928" y="2824722"/>
            <a:ext cx="4991347" cy="518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cap="all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технологии:</a:t>
            </a: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409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Формирование культуры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здорового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образа жизни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является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одной из главнейших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задач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работы детского дома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 descr="https://image.freepik.com/free-vector/_24908-8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4" y="2953524"/>
            <a:ext cx="2736304" cy="24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807" y="1700808"/>
            <a:ext cx="305401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Личность 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педагога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3.bp.blogspot.com/-tpexcg1GiAw/VgpGlsIIjcI/AAAAAAAAArQ/KWBYdm5GbYA/s1600/%25D0%25A3%25D0%25A7%25D0%2598%25D0%25A2%25D0%2595%25D0%259B%25D0%25AC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6" t="20562" r="2566"/>
          <a:stretch/>
        </p:blipFill>
        <p:spPr bwMode="auto">
          <a:xfrm>
            <a:off x="653837" y="3573016"/>
            <a:ext cx="2381974" cy="227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https://ds04.infourok.ru/uploads/ex/0fc1/0008d5d8-68ea1d01/im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404171" cy="405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9199" y="608152"/>
            <a:ext cx="742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Пути повышения психологической безопасности образовательного пространства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учреждения и его воспитанников: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3582" y="1700808"/>
            <a:ext cx="3534102" cy="1003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.Информационная безопасность 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218" name="Picture 2" descr="http://klimenchuk-sv.ru/wp-content/uploads/2018/10/vubs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8" t="11925" r="3743" b="10556"/>
          <a:stretch/>
        </p:blipFill>
        <p:spPr bwMode="auto">
          <a:xfrm>
            <a:off x="433807" y="3742791"/>
            <a:ext cx="172682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rzhumgimns.ru/images/odnoraz/rabochij_st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0000" r="2032" b="11366"/>
          <a:stretch/>
        </p:blipFill>
        <p:spPr bwMode="auto">
          <a:xfrm>
            <a:off x="2555776" y="2904455"/>
            <a:ext cx="6192689" cy="3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199" y="1050484"/>
            <a:ext cx="7299225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НАПРАВЛЕНИЯ ДЕЯТЕЛЬНОСТИ ДЕТСКОГО ДОМА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ОБЕСПЕЧЕНИИ БЕЗОПАСНОСТИ ПСИХОЛОГИЧЕСКОЙ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616094" y="2276872"/>
            <a:ext cx="2299722" cy="3672408"/>
          </a:xfrm>
          <a:prstGeom prst="flowChartManualIn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Определение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существующих рисков и угроз безопасности психологической среды </a:t>
            </a:r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3460410" y="2276872"/>
            <a:ext cx="2407734" cy="3672408"/>
          </a:xfrm>
          <a:prstGeom prst="flowChartManualInp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Использование психолого-педагогических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технологий повышения безопасности психологической среды</a:t>
            </a: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6228184" y="2184276"/>
            <a:ext cx="2607694" cy="3744416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ормирование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профессиональных компетенций 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1119669"/>
            <a:ext cx="2808312" cy="91440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812" y="2204864"/>
            <a:ext cx="4518252" cy="613622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Российской 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204864"/>
            <a:ext cx="2808312" cy="613622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7272" y="2989281"/>
            <a:ext cx="2808312" cy="2131907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2010 г. № 436-ФЗ «О защите детей от информации, причиняющей вред их здоровью и развитию».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7227" y="2989281"/>
            <a:ext cx="2304256" cy="2445125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24 июля 1998 г. № 124-ФЗ «Об основных гарантиях прав ребенка в Российской Федерации».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8938" y="2989281"/>
            <a:ext cx="2808312" cy="2239919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 273-ФЗ «Об образовании в Российской Федерации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5574939"/>
            <a:ext cx="3672408" cy="979005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 декабря 2015 г. № 2471-р «Об утверждении Концепции информационной безопасности детей».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8236" y="5389543"/>
            <a:ext cx="3791443" cy="1193371"/>
          </a:xfrm>
          <a:prstGeom prst="roundRect">
            <a:avLst/>
          </a:prstGeo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22 марта 2017 г. № 520-р «Об утверждении Концепции развития системы профилактики безнадзорности и правонарушений несовершеннолетних на период до 2020 года»</a:t>
            </a:r>
          </a:p>
        </p:txBody>
      </p:sp>
      <p:pic>
        <p:nvPicPr>
          <p:cNvPr id="20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7" y="116632"/>
            <a:ext cx="471960" cy="5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9682" y="86542"/>
            <a:ext cx="658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80" y="833740"/>
            <a:ext cx="299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</a:t>
            </a:r>
          </a:p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Нормативные </a:t>
            </a:r>
          </a:p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документы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br>
              <a:rPr lang="ru-RU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7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579"/>
            <a:ext cx="364574" cy="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2106" y="2503499"/>
            <a:ext cx="2448272" cy="2376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Функции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психотехнологий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1780" y="1080733"/>
            <a:ext cx="205222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психологическая профилактика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3188" y="1256473"/>
            <a:ext cx="208823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психологическое консультирование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124" y="2492896"/>
            <a:ext cx="2055676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психологическая поддержка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6493" y="4649704"/>
            <a:ext cx="1944216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психологическая реабилитация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10" y="3328392"/>
            <a:ext cx="204011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социально-психологическое обучение</a:t>
            </a:r>
          </a:p>
        </p:txBody>
      </p:sp>
      <p:sp>
        <p:nvSpPr>
          <p:cNvPr id="10" name="Стрелка вниз 9"/>
          <p:cNvSpPr/>
          <p:nvPr/>
        </p:nvSpPr>
        <p:spPr>
          <a:xfrm rot="3043198">
            <a:off x="5359684" y="1734340"/>
            <a:ext cx="756084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4142734">
            <a:off x="6093301" y="3397562"/>
            <a:ext cx="756084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77955">
            <a:off x="3579531" y="1842681"/>
            <a:ext cx="756084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621720">
            <a:off x="3329861" y="4313371"/>
            <a:ext cx="756084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584561">
            <a:off x="2847367" y="2852827"/>
            <a:ext cx="75608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static10.tgstat.ru/channels/_0/ef/ef58ed8224df861faec3b16122665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13" y="4704548"/>
            <a:ext cx="2329111" cy="19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05" y="1916832"/>
            <a:ext cx="8748464" cy="2195510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подходы к созданию психологически безопасного образовательного пространства детского дома </a:t>
            </a:r>
            <a:endParaRPr lang="ru-RU" sz="28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10222" y="479715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189А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203)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2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5587" t="19201" r="44488" b="6601"/>
          <a:stretch/>
        </p:blipFill>
        <p:spPr>
          <a:xfrm>
            <a:off x="710222" y="1364692"/>
            <a:ext cx="3548564" cy="515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2837" t="14001" r="45663" b="4801"/>
          <a:stretch/>
        </p:blipFill>
        <p:spPr>
          <a:xfrm>
            <a:off x="4977631" y="1364692"/>
            <a:ext cx="3629617" cy="517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34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7920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КРИТЕРИИ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экспертизы психологической безопасности образовательной среды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396044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образовательной среды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состояние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55576" y="2924944"/>
            <a:ext cx="3672408" cy="100811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Обеспечивающее психическое здоровье включенных в нее участников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4860032" y="2924944"/>
            <a:ext cx="3816424" cy="1008112"/>
          </a:xfrm>
          <a:prstGeom prst="chevro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Свободное от проявлений психологического насилия  во взаимодействии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2592288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Критериями экспертизы психологической безопасности образовательной среды выступают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077072"/>
            <a:ext cx="54726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Качество межличностных отношений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653136"/>
            <a:ext cx="547260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Комфортность образовательной среды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229200"/>
            <a:ext cx="5472608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Защищенность от психологического насилия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805264"/>
            <a:ext cx="547260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Удовлетворенность образовательной средой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https://e.sfu-kras.ru/pluginfile.php/1595684/course/overviewfiles/%D0%9B%D0%BE%D0%B3%D0%BE%D1%82%D0%B8%D0%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2697398" cy="113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47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289108"/>
            <a:ext cx="333623" cy="3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831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63" y="83671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ОБРАЗОВАТЕЛЬНОЙ СРЕДЫ ДЕТСКОГО ДОМА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cf.ppt-online.org/files/slide/f/FvdyEJSP7LNcYqwzrmMTGB8UnDZltHjpOi5ehk/slide-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7364" r="18093" b="2989"/>
          <a:stretch/>
        </p:blipFill>
        <p:spPr bwMode="auto">
          <a:xfrm>
            <a:off x="1475656" y="1556793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9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5364856"/>
              </p:ext>
            </p:extLst>
          </p:nvPr>
        </p:nvGraphicFramePr>
        <p:xfrm>
          <a:off x="1907704" y="1052736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0" name="AutoShape 2" descr="https://www.weka-service-public.fr/wp-content/uploads/2019/05/Fotolia_58831097_Subscrip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pbs.twimg.com/media/DS8v-oUWAAIUMQH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437112"/>
            <a:ext cx="3641581" cy="20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 descr="https://st.depositphotos.com/1979759/3395/i/950/depositphotos_33956677-stock-photo-two-different-teams-connection-concep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2018.miasskiy.ru/wp-content/uploads/2015/12/images__news_2015-12_705_fi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124744"/>
            <a:ext cx="2454660" cy="3272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13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ospeliha.ru/wp-content/uploads/2019/03/3loololl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2" y="3752471"/>
            <a:ext cx="2712318" cy="2412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3622649"/>
            <a:ext cx="6343874" cy="24383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Психологическая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безопасность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это состояние психологической защищённости, а также способность человека и среды отражать неблагоприятные внешние и внутренние воздействия. Психологическая безопасность личности и среды неотделимы друг от друга и представляют собой модель устойчивого развития и нормального функционирования человека во взаимодействии со средой. 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1484784"/>
            <a:ext cx="6343874" cy="1608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Понятие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«безопасность»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определяется как состояние защищенности жизненно важных интересов личности, общества от внутренних и внешних угроз. Понятие «безопасность» включает в себя психологическую и физическую составляющие.</a:t>
            </a:r>
          </a:p>
          <a:p>
            <a:pPr algn="ctr"/>
            <a:endParaRPr lang="ru-RU" dirty="0"/>
          </a:p>
        </p:txBody>
      </p:sp>
      <p:pic>
        <p:nvPicPr>
          <p:cNvPr id="3076" name="Picture 4" descr="https://ex-hort.ru/Vidm_Avalanche/slez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28868"/>
            <a:ext cx="2771905" cy="2200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1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626" y="1139257"/>
            <a:ext cx="2939151" cy="179347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Основные компоненты образовательного пространства детского дома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65" y="1956598"/>
            <a:ext cx="1164115" cy="11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2688" y="3596732"/>
            <a:ext cx="4777343" cy="881003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62" b="1" dirty="0" smtClean="0">
                <a:solidFill>
                  <a:schemeClr val="bg1"/>
                </a:solidFill>
              </a:rPr>
              <a:t>                </a:t>
            </a:r>
          </a:p>
          <a:p>
            <a:pPr algn="r"/>
            <a:r>
              <a:rPr lang="ru-RU" sz="1600" dirty="0" smtClean="0">
                <a:latin typeface="Arial Black" panose="020B0A04020102020204" pitchFamily="34" charset="0"/>
              </a:rPr>
              <a:t>Искусственная </a:t>
            </a:r>
            <a:r>
              <a:rPr lang="ru-RU" sz="1600" dirty="0">
                <a:latin typeface="Arial Black" panose="020B0A04020102020204" pitchFamily="34" charset="0"/>
              </a:rPr>
              <a:t>рабочая (для педагогов) / учебная (для воспитанников) среда</a:t>
            </a:r>
            <a:endParaRPr lang="ru-RU" sz="1662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1662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209" y="1227324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скусственная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жилая среда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для воспитанников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340816" y="1619111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9" y="3674810"/>
            <a:ext cx="691399" cy="691400"/>
          </a:xfrm>
          <a:prstGeom prst="rect">
            <a:avLst/>
          </a:prstGeom>
        </p:spPr>
      </p:pic>
      <p:pic>
        <p:nvPicPr>
          <p:cNvPr id="2050" name="Picture 2" descr="https://thumbs.dreamstime.com/b/%D0%B7%D0%BD%D0%B0%D1%87%D0%BE%D0%BA-%D0%B7-%D0%B0%D0%BD%D0%B8%D1%8F-%D1%88%D0%BA%D0%BE-%D1%8B-%D0%B8-%D1%83%D0%BD%D0%B8%D0%B2%D0%B5%D1%80%D1%81%D0%B8%D1%82%D0%B5%D1%82%D0%B0-759105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11858" r="7727" b="43541"/>
          <a:stretch/>
        </p:blipFill>
        <p:spPr bwMode="auto">
          <a:xfrm>
            <a:off x="2915816" y="5589241"/>
            <a:ext cx="2891854" cy="101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356523" y="3646987"/>
            <a:ext cx="996849" cy="1145804"/>
            <a:chOff x="0" y="2022548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Шестиугольник 18"/>
            <p:cNvSpPr/>
            <p:nvPr/>
          </p:nvSpPr>
          <p:spPr>
            <a:xfrm rot="5400000">
              <a:off x="-74477" y="2097025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4"/>
            <p:cNvSpPr/>
            <p:nvPr/>
          </p:nvSpPr>
          <p:spPr>
            <a:xfrm>
              <a:off x="155342" y="2201102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природная</a:t>
              </a:r>
              <a:endParaRPr lang="ru-RU" sz="1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869214" y="4671409"/>
            <a:ext cx="996849" cy="1145804"/>
            <a:chOff x="0" y="2022548"/>
            <a:chExt cx="996849" cy="1145804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-74477" y="2097025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155342" y="2201102"/>
              <a:ext cx="686165" cy="788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СОЦИАЛЬНАЯ </a:t>
              </a:r>
              <a:endParaRPr lang="ru-RU" sz="9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238308" y="3562442"/>
            <a:ext cx="996849" cy="1145804"/>
            <a:chOff x="1278717" y="101383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Шестиугольник 24"/>
            <p:cNvSpPr/>
            <p:nvPr/>
          </p:nvSpPr>
          <p:spPr>
            <a:xfrm rot="5400000">
              <a:off x="1204240" y="108831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4"/>
            <p:cNvSpPr/>
            <p:nvPr/>
          </p:nvSpPr>
          <p:spPr>
            <a:xfrm>
              <a:off x="1434059" y="119238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информационная</a:t>
              </a:r>
              <a:endParaRPr lang="ru-RU" sz="11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22321" y="5642571"/>
            <a:ext cx="1220822" cy="1145804"/>
            <a:chOff x="1819078" y="3871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8" name="Шестиугольник 27"/>
            <p:cNvSpPr/>
            <p:nvPr/>
          </p:nvSpPr>
          <p:spPr>
            <a:xfrm rot="5400000">
              <a:off x="1744601" y="11319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4"/>
            <p:cNvSpPr/>
            <p:nvPr/>
          </p:nvSpPr>
          <p:spPr>
            <a:xfrm>
              <a:off x="1974420" y="21726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Внутренняя среда для детей</a:t>
              </a:r>
              <a:endParaRPr lang="ru-RU" sz="11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1628" y="5683084"/>
            <a:ext cx="1145859" cy="1174916"/>
            <a:chOff x="2355314" y="1013835"/>
            <a:chExt cx="996849" cy="114580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1" name="Шестиугольник 30"/>
            <p:cNvSpPr/>
            <p:nvPr/>
          </p:nvSpPr>
          <p:spPr>
            <a:xfrm rot="5400000">
              <a:off x="2280837" y="1088312"/>
              <a:ext cx="1145804" cy="99684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стиугольник 4"/>
            <p:cNvSpPr/>
            <p:nvPr/>
          </p:nvSpPr>
          <p:spPr>
            <a:xfrm>
              <a:off x="2510656" y="1192389"/>
              <a:ext cx="686165" cy="78869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Внутренняя среда для педагогов</a:t>
              </a:r>
              <a:endParaRPr lang="ru-RU" sz="1000" kern="1200" dirty="0"/>
            </a:p>
          </p:txBody>
        </p:sp>
      </p:grp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3923928" y="4797152"/>
            <a:ext cx="2324245" cy="72008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СРЕДА: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662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1403648" y="3050435"/>
            <a:ext cx="648072" cy="512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avatars.mds.yandex.net/get-zen_doc/1328583/pub_5d1dc61245e5d100aea5f35b_5d1dc9d810143000b5636815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41" y="1117877"/>
            <a:ext cx="1571859" cy="15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%D0%BA%D0%BD%D0%B8%D0%B3%D0%B0-%D0%BF%D1%80%D0%B5%D0%B4%D0%BF%D0%BE%D1%81%D1%8B%D0%BB%D0%BA%D0%B8-%D1%86%D0%B2%D0%B5%D1%82%D0%B0-%D0%BE%D1%82%D0%BA%D1%80%D1%8B%D1%82%D0%B0%D1%8F-%D1%81-%D0%B7%D0%BD%D0%B0%D0%BD%D0%B8%D0%B5%D0%BC-%D0%BF%D1%80%D0%B5%D0%BF%D0%BE%D0%B4%D0%B0%D0%B2%D0%B0%D1%82%D0%B5%D0%BB%D1%8F-%D0%B7%D0%BD%D0%B0%D1%87%D0%BA%D0%BE%D0%B2-1107961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 bwMode="auto">
          <a:xfrm>
            <a:off x="6361905" y="4639260"/>
            <a:ext cx="1336981" cy="1162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uslugio.com/img/9a/83/9a83060b813ebf671fc0d8719ba9a6f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014545" cy="195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04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223367"/>
            <a:ext cx="534754" cy="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68" y="799616"/>
            <a:ext cx="714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Психологическая безопасность </a:t>
            </a:r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воспитанников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22" y="1665268"/>
            <a:ext cx="3960440" cy="20690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Аффективный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моциональное отношение к опасным ситуациям; эмоциональная устойчивость к негативным внутренним и внешним воздействиям; эмоциональные переживания воспитанников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2175" y="1665268"/>
            <a:ext cx="3876608" cy="20860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Когнитивный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сведомленность о понятиях «угроза», «опасность», «насилие» и т.п., а также о способах выхода из ситуаций, характеризующихся данными понятиями, особенности мотивационной сферы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176226"/>
            <a:ext cx="5832648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Поведенческий компонент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пособность планировать и осуществлять оградительные меры для обеспечения психологической безопасности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201666" y="2420888"/>
            <a:ext cx="733613" cy="471727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200000">
            <a:off x="5798733" y="4049799"/>
            <a:ext cx="1161525" cy="705491"/>
          </a:xfrm>
          <a:prstGeom prst="left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6200000">
            <a:off x="2190478" y="4096800"/>
            <a:ext cx="1161525" cy="705491"/>
          </a:xfrm>
          <a:prstGeom prst="left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pbs.twimg.com/media/D18JwypX4AECMk-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 b="12711"/>
          <a:stretch/>
        </p:blipFill>
        <p:spPr bwMode="auto">
          <a:xfrm>
            <a:off x="3524146" y="3821780"/>
            <a:ext cx="2079584" cy="12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1" y="135684"/>
            <a:ext cx="477639" cy="5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17191" y="187860"/>
            <a:ext cx="77768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267" y="779217"/>
            <a:ext cx="626469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Факторы угрозы психологической безопасности в образовательном пространстве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45283" y="4869160"/>
            <a:ext cx="6120680" cy="12241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Нестабильность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образовательной системы, напряженность в педагогической среде</a:t>
            </a:r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293476" y="2373328"/>
            <a:ext cx="1591445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Неквалифицированные специалисты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>
            <a:off x="2012098" y="1890675"/>
            <a:ext cx="1454697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еблагоприятный  психологический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климат в  группе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>
            <a:off x="3655335" y="2373328"/>
            <a:ext cx="1586462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сихологическое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насилие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5436096" y="1890675"/>
            <a:ext cx="1572306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варийное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состояние помещений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7189795" y="2559054"/>
            <a:ext cx="1641638" cy="201318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азного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рода перегрузки ребенка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9505</TotalTime>
  <Words>1123</Words>
  <Application>Microsoft Office PowerPoint</Application>
  <PresentationFormat>Экран (4:3)</PresentationFormat>
  <Paragraphs>184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Tahoma</vt:lpstr>
      <vt:lpstr>Times New Roman</vt:lpstr>
      <vt:lpstr>Тема Office</vt:lpstr>
      <vt:lpstr>Основные подходы к созданию психологически безопасного образовательного пространства детского дома </vt:lpstr>
      <vt:lpstr>Презентация PowerPoint</vt:lpstr>
      <vt:lpstr>КРИТЕРИИ экспертизы психологической безопасности образовательной среды</vt:lpstr>
      <vt:lpstr>ПСИХОЛОГИЧЕСКАЯ БЕЗОПАСНОСТЬ ОБРАЗОВАТЕЛЬНОЙ СРЕДЫ ДЕТСКОГО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к созданию психологически безопасного образовательного пространства детского дома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User</cp:lastModifiedBy>
  <cp:revision>755</cp:revision>
  <cp:lastPrinted>2019-10-28T15:41:20Z</cp:lastPrinted>
  <dcterms:created xsi:type="dcterms:W3CDTF">2016-10-11T11:31:03Z</dcterms:created>
  <dcterms:modified xsi:type="dcterms:W3CDTF">2021-01-18T11:02:58Z</dcterms:modified>
</cp:coreProperties>
</file>