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handoutMasterIdLst>
    <p:handoutMasterId r:id="rId17"/>
  </p:handoutMasterIdLst>
  <p:sldIdLst>
    <p:sldId id="256" r:id="rId2"/>
    <p:sldId id="292" r:id="rId3"/>
    <p:sldId id="293" r:id="rId4"/>
    <p:sldId id="294" r:id="rId5"/>
    <p:sldId id="295" r:id="rId6"/>
    <p:sldId id="296" r:id="rId7"/>
    <p:sldId id="354" r:id="rId8"/>
    <p:sldId id="355" r:id="rId9"/>
    <p:sldId id="356" r:id="rId10"/>
    <p:sldId id="326" r:id="rId11"/>
    <p:sldId id="327" r:id="rId12"/>
    <p:sldId id="328" r:id="rId13"/>
    <p:sldId id="329" r:id="rId14"/>
    <p:sldId id="360" r:id="rId15"/>
    <p:sldId id="361" r:id="rId1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0000CC"/>
    <a:srgbClr val="CCECFF"/>
    <a:srgbClr val="000066"/>
    <a:srgbClr val="000099"/>
    <a:srgbClr val="D6E1EA"/>
    <a:srgbClr val="6666FF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 snapToGrid="0">
      <p:cViewPr>
        <p:scale>
          <a:sx n="95" d="100"/>
          <a:sy n="95" d="100"/>
        </p:scale>
        <p:origin x="-7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5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6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Количество участников ЕГЭ</a:t>
            </a:r>
          </a:p>
        </c:rich>
      </c:tx>
      <c:layout>
        <c:manualLayout>
          <c:xMode val="edge"/>
          <c:yMode val="edge"/>
          <c:x val="0.20898899336046503"/>
          <c:y val="3.341902313624678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303389772855698"/>
          <c:y val="0.1902313624678664"/>
          <c:w val="0.79775368433295757"/>
          <c:h val="0.69408740359897192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'[Диаграмма в Microsoft PowerPoint]Лист1'!$B$2:$E$2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'[Диаграмма в Microsoft PowerPoint]Лист1'!$B$3:$E$3</c:f>
              <c:numCache>
                <c:formatCode>General</c:formatCode>
                <c:ptCount val="4"/>
                <c:pt idx="0">
                  <c:v>480</c:v>
                </c:pt>
                <c:pt idx="1">
                  <c:v>595</c:v>
                </c:pt>
                <c:pt idx="2">
                  <c:v>733</c:v>
                </c:pt>
                <c:pt idx="3">
                  <c:v>836</c:v>
                </c:pt>
              </c:numCache>
            </c:numRef>
          </c:val>
        </c:ser>
        <c:dLbls/>
        <c:gapWidth val="50"/>
        <c:axId val="68334336"/>
        <c:axId val="68335872"/>
      </c:barChart>
      <c:catAx>
        <c:axId val="683343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335872"/>
        <c:crosses val="autoZero"/>
        <c:auto val="1"/>
        <c:lblAlgn val="ctr"/>
        <c:lblOffset val="100"/>
        <c:tickLblSkip val="1"/>
        <c:tickMarkSkip val="1"/>
      </c:catAx>
      <c:valAx>
        <c:axId val="6833587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чел.</a:t>
                </a:r>
              </a:p>
            </c:rich>
          </c:tx>
          <c:layout>
            <c:manualLayout>
              <c:xMode val="edge"/>
              <c:yMode val="edge"/>
              <c:x val="3.5955095631907956E-2"/>
              <c:y val="0.4910025706940875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334336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2851430823745813"/>
          <c:y val="8.1168831168831168E-2"/>
          <c:w val="0.80522246255032359"/>
          <c:h val="0.80844155844155852"/>
        </c:manualLayout>
      </c:layout>
      <c:lineChart>
        <c:grouping val="standard"/>
        <c:ser>
          <c:idx val="0"/>
          <c:order val="0"/>
          <c:spPr>
            <a:ln w="63500">
              <a:solidFill>
                <a:srgbClr val="00008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0080"/>
              </a:solidFill>
              <a:ln w="38100">
                <a:solidFill>
                  <a:srgbClr val="000080"/>
                </a:solidFill>
                <a:prstDash val="solid"/>
              </a:ln>
            </c:spPr>
          </c:marker>
          <c:dLbl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dLblPos val="t"/>
            <c:showVal val="1"/>
          </c:dLbls>
          <c:cat>
            <c:strRef>
              <c:f>'[Диаграмма в Microsoft PowerPoint]Лист2'!$B$9:$E$9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'[Диаграмма в Microsoft PowerPoint]Лист2'!$B$10:$E$10</c:f>
              <c:numCache>
                <c:formatCode>0.00%</c:formatCode>
                <c:ptCount val="4"/>
                <c:pt idx="0">
                  <c:v>0.11670000000000001</c:v>
                </c:pt>
                <c:pt idx="1">
                  <c:v>0.13450000000000001</c:v>
                </c:pt>
                <c:pt idx="2">
                  <c:v>0.10100000000000002</c:v>
                </c:pt>
                <c:pt idx="3">
                  <c:v>0.13639999999999999</c:v>
                </c:pt>
              </c:numCache>
            </c:numRef>
          </c:val>
        </c:ser>
        <c:dLbls/>
        <c:marker val="1"/>
        <c:axId val="68851968"/>
        <c:axId val="68870144"/>
      </c:lineChart>
      <c:catAx>
        <c:axId val="688519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8870144"/>
        <c:crosses val="autoZero"/>
        <c:auto val="1"/>
        <c:lblAlgn val="ctr"/>
        <c:lblOffset val="100"/>
        <c:tickLblSkip val="1"/>
        <c:tickMarkSkip val="1"/>
      </c:catAx>
      <c:valAx>
        <c:axId val="6887014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8851968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200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2851430823745813"/>
          <c:y val="8.1168831168831168E-2"/>
          <c:w val="0.80522246255032359"/>
          <c:h val="0.80844155844155852"/>
        </c:manualLayout>
      </c:layout>
      <c:lineChart>
        <c:grouping val="standard"/>
        <c:ser>
          <c:idx val="0"/>
          <c:order val="0"/>
          <c:spPr>
            <a:ln w="63500">
              <a:solidFill>
                <a:srgbClr val="00008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0080"/>
              </a:solidFill>
              <a:ln w="38100">
                <a:solidFill>
                  <a:srgbClr val="000080"/>
                </a:solidFill>
                <a:prstDash val="solid"/>
              </a:ln>
            </c:spPr>
          </c:marker>
          <c:dLbl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dLblPos val="t"/>
            <c:showVal val="1"/>
          </c:dLbls>
          <c:cat>
            <c:strRef>
              <c:f>'[Диаграмма в Microsoft PowerPoint]Лист2'!$B$8:$D$8;'[Диаграмма в Microsoft PowerPoint]Лист2'!$E$8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'[Диаграмма в Microsoft PowerPoint]Лист2'!$B$10:$D$10;'[Диаграмма в Microsoft PowerPoint]Лист2'!$E$10</c:f>
              <c:numCache>
                <c:formatCode>General</c:formatCode>
                <c:ptCount val="4"/>
                <c:pt idx="0">
                  <c:v>56.3</c:v>
                </c:pt>
                <c:pt idx="1">
                  <c:v>54.6</c:v>
                </c:pt>
                <c:pt idx="2">
                  <c:v>60.1</c:v>
                </c:pt>
                <c:pt idx="3">
                  <c:v>58.03</c:v>
                </c:pt>
              </c:numCache>
            </c:numRef>
          </c:val>
        </c:ser>
        <c:dLbls/>
        <c:marker val="1"/>
        <c:axId val="68349312"/>
        <c:axId val="69346432"/>
      </c:lineChart>
      <c:catAx>
        <c:axId val="683493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9346432"/>
        <c:crosses val="autoZero"/>
        <c:auto val="1"/>
        <c:lblAlgn val="ctr"/>
        <c:lblOffset val="100"/>
        <c:tickLblSkip val="1"/>
        <c:tickMarkSkip val="1"/>
      </c:catAx>
      <c:valAx>
        <c:axId val="6934643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ru-RU" sz="1600" dirty="0" smtClean="0"/>
                  <a:t>количество баллов</a:t>
                </a:r>
                <a:endParaRPr lang="ru-RU" sz="1600" dirty="0"/>
              </a:p>
            </c:rich>
          </c:tx>
          <c:layout>
            <c:manualLayout>
              <c:xMode val="edge"/>
              <c:yMode val="edge"/>
              <c:x val="1.9000825677226951E-2"/>
              <c:y val="0.2675741948253301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8349312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200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2851430823745813"/>
          <c:y val="8.1168831168831168E-2"/>
          <c:w val="0.80522246255032359"/>
          <c:h val="0.80844155844155852"/>
        </c:manualLayout>
      </c:layout>
      <c:lineChart>
        <c:grouping val="standard"/>
        <c:ser>
          <c:idx val="0"/>
          <c:order val="0"/>
          <c:spPr>
            <a:ln w="63500">
              <a:solidFill>
                <a:srgbClr val="00008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0080"/>
              </a:solidFill>
              <a:ln w="38100">
                <a:solidFill>
                  <a:srgbClr val="000080"/>
                </a:solidFill>
                <a:prstDash val="solid"/>
              </a:ln>
            </c:spPr>
          </c:marker>
          <c:dLbl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dLblPos val="t"/>
            <c:showVal val="1"/>
          </c:dLbls>
          <c:cat>
            <c:strRef>
              <c:f>'[Диаграмма в Microsoft PowerPoint]Лист2'!$B$8:$E$8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'[Диаграмма в Microsoft PowerPoint]Лист2'!$B$11:$E$11</c:f>
              <c:numCache>
                <c:formatCode>0.00%</c:formatCode>
                <c:ptCount val="4"/>
                <c:pt idx="0">
                  <c:v>0.12709999999999999</c:v>
                </c:pt>
                <c:pt idx="1">
                  <c:v>9.0800000000000006E-2</c:v>
                </c:pt>
                <c:pt idx="2">
                  <c:v>0.19370000000000001</c:v>
                </c:pt>
                <c:pt idx="3">
                  <c:v>0.14000000000000001</c:v>
                </c:pt>
              </c:numCache>
            </c:numRef>
          </c:val>
        </c:ser>
        <c:dLbls/>
        <c:marker val="1"/>
        <c:axId val="69416064"/>
        <c:axId val="69417600"/>
      </c:lineChart>
      <c:catAx>
        <c:axId val="694160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9417600"/>
        <c:crosses val="autoZero"/>
        <c:auto val="1"/>
        <c:lblAlgn val="ctr"/>
        <c:lblOffset val="100"/>
        <c:tickLblSkip val="1"/>
        <c:tickMarkSkip val="1"/>
      </c:catAx>
      <c:valAx>
        <c:axId val="6941760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9416064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200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2851430823745813"/>
          <c:y val="8.1168831168831168E-2"/>
          <c:w val="0.80522246255032359"/>
          <c:h val="0.80844155844155852"/>
        </c:manualLayout>
      </c:layout>
      <c:lineChart>
        <c:grouping val="standard"/>
        <c:ser>
          <c:idx val="0"/>
          <c:order val="0"/>
          <c:spPr>
            <a:ln w="63500">
              <a:solidFill>
                <a:srgbClr val="00008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0080"/>
              </a:solidFill>
              <a:ln w="38100">
                <a:solidFill>
                  <a:srgbClr val="000080"/>
                </a:solidFill>
                <a:prstDash val="solid"/>
              </a:ln>
            </c:spPr>
          </c:marker>
          <c:dLbl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dLblPos val="t"/>
            <c:showVal val="1"/>
          </c:dLbls>
          <c:cat>
            <c:strRef>
              <c:f>'[Диаграмма в Microsoft PowerPoint]Лист2'!$B$8:$E$8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'[Диаграмма в Microsoft PowerPoint]Лист2'!$B$12:$E$12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dLbls/>
        <c:marker val="1"/>
        <c:axId val="69445888"/>
        <c:axId val="69459968"/>
      </c:lineChart>
      <c:catAx>
        <c:axId val="694458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9459968"/>
        <c:crosses val="autoZero"/>
        <c:auto val="1"/>
        <c:lblAlgn val="ctr"/>
        <c:lblOffset val="100"/>
        <c:tickLblSkip val="1"/>
        <c:tickMarkSkip val="1"/>
      </c:catAx>
      <c:valAx>
        <c:axId val="6945996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чел.</a:t>
                </a:r>
              </a:p>
            </c:rich>
          </c:tx>
          <c:layout>
            <c:manualLayout>
              <c:xMode val="edge"/>
              <c:yMode val="edge"/>
              <c:x val="3.4136613125574818E-2"/>
              <c:y val="0.4253246753246755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9445888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200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FF79EF0-52D2-4674-9B52-40FD1BB4EC53}" type="datetimeFigureOut">
              <a:rPr lang="ru-RU" altLang="ru-RU"/>
              <a:pPr>
                <a:defRPr/>
              </a:pPr>
              <a:t>11.08.2020</a:t>
            </a:fld>
            <a:endParaRPr lang="ru-RU" altLang="ru-RU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94303F6-540D-414B-9170-EC5A476448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92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3810B554-DC0B-4536-A0FC-C2E672D47364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89E0A-8DF6-4B3A-96CA-6BFD0F685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132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CAABA-41D4-486F-8267-DDDC9F2F7296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0A5F0-563C-49B4-AB9D-24AA615DB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053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DA7C7-F66C-47E6-BA2C-1CE41FC636F2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21925-CAE3-4B6F-A31B-F09B4D145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4585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8CF4D-27CB-4E15-AC4D-740FB564406C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EA7A9-AC4D-4513-84FE-F975E0DC8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905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C0B7-945D-4DC9-8436-B0FBE71A2C53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1CE80-3066-4EE6-ABD8-BF7B2AC12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025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8D023-79DA-4975-8175-3456039022F8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66D63-320C-4F1F-96EC-1B3E226E2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615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BE55-5084-41AD-A45B-0CC91B6E1309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B366F-C465-453D-838C-D5B9E8D36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6368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15FF4-6BF9-47C5-89EF-091241223E6A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87B49-40A1-4E8C-9496-3C6639FC8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839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2D2B9-DA32-4522-AC87-D95F27F9DB8C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0BBF1-A965-4E09-AD6F-F695BA5B6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92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ая соединительная линия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Прямая соединительная линия 11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Равнобедренный треугольник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ACE60-A4D4-4870-BC97-76FA4DD28639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6A71B-E2DD-4A41-A2EA-66D12B3F6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519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F0475-4E79-4CCF-A742-78A2AED94038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6EEA6-E594-4086-9DCA-3B87DC3A5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109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C40A3-3DE7-424D-9921-5123301D2C2D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55BDA-4DE8-4CF4-A4A2-CCA7DF031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21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9A07-DA3E-42D0-853D-AD83DA3C999A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CBC3C-87A7-44AD-9D25-6A2922A3F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8892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C81E60E-A58E-4247-B343-AE23FE1B6128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59B386D-CC58-4E5E-AC72-AC9BA501B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2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/>
          </p:cNvSpPr>
          <p:nvPr userDrawn="1"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rgbClr val="C5D4E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2400">
                <a:solidFill>
                  <a:schemeClr val="tx2"/>
                </a:solidFill>
                <a:latin typeface="Cambria" pitchFamily="18" charset="0"/>
              </a:defRPr>
            </a:lvl1pPr>
            <a:lvl2pPr algn="ctr">
              <a:defRPr sz="2400">
                <a:solidFill>
                  <a:schemeClr val="tx2"/>
                </a:solidFill>
                <a:latin typeface="Cambria" pitchFamily="18" charset="0"/>
              </a:defRPr>
            </a:lvl2pPr>
            <a:lvl3pPr algn="ctr">
              <a:defRPr sz="2400">
                <a:solidFill>
                  <a:schemeClr val="tx2"/>
                </a:solidFill>
                <a:latin typeface="Cambria" pitchFamily="18" charset="0"/>
              </a:defRPr>
            </a:lvl3pPr>
            <a:lvl4pPr algn="ctr">
              <a:defRPr sz="2400">
                <a:solidFill>
                  <a:schemeClr val="tx2"/>
                </a:solidFill>
                <a:latin typeface="Cambria" pitchFamily="18" charset="0"/>
              </a:defRPr>
            </a:lvl4pPr>
            <a:lvl5pPr algn="ctr">
              <a:defRPr sz="2400">
                <a:solidFill>
                  <a:schemeClr val="tx2"/>
                </a:solidFill>
                <a:latin typeface="Cambria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ambria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ambria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ambria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>
              <a:defRPr/>
            </a:pPr>
            <a:r>
              <a:rPr lang="ru-RU" altLang="ru-RU" dirty="0" smtClean="0"/>
              <a:t>Анализ результатов ГИА по информатике и ИКТ в 2020 году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2" r:id="rId2"/>
    <p:sldLayoutId id="2147483919" r:id="rId3"/>
    <p:sldLayoutId id="2147483913" r:id="rId4"/>
    <p:sldLayoutId id="2147483914" r:id="rId5"/>
    <p:sldLayoutId id="2147483920" r:id="rId6"/>
    <p:sldLayoutId id="2147483921" r:id="rId7"/>
    <p:sldLayoutId id="2147483922" r:id="rId8"/>
    <p:sldLayoutId id="2147483923" r:id="rId9"/>
    <p:sldLayoutId id="2147483915" r:id="rId10"/>
    <p:sldLayoutId id="2147483924" r:id="rId11"/>
    <p:sldLayoutId id="2147483916" r:id="rId12"/>
    <p:sldLayoutId id="214748391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144463" y="549275"/>
            <a:ext cx="8820150" cy="3046413"/>
          </a:xfrm>
        </p:spPr>
        <p:txBody>
          <a:bodyPr>
            <a:spAutoFit/>
          </a:bodyPr>
          <a:lstStyle/>
          <a:p>
            <a:pPr algn="ctr" eaLnBrk="1" hangingPunct="1"/>
            <a:r>
              <a:rPr lang="ru-RU" altLang="ru-RU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Мониторинг образовательных достижений обучающихся как необходимое условие повышения качества образования по информатике и ИКТ</a:t>
            </a:r>
            <a:br>
              <a:rPr lang="ru-RU" altLang="ru-RU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smtClean="0">
                <a:solidFill>
                  <a:srgbClr val="000066"/>
                </a:solidFill>
                <a:latin typeface="Times New Roman" pitchFamily="18" charset="0"/>
              </a:rPr>
              <a:t>(на основе анализа результатов ЕГЭ) </a:t>
            </a:r>
            <a:br>
              <a:rPr lang="ru-RU" altLang="ru-RU" b="1" smtClean="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ru-RU" altLang="ru-RU" b="1" smtClean="0">
                <a:solidFill>
                  <a:srgbClr val="000066"/>
                </a:solidFill>
                <a:latin typeface="Times New Roman" pitchFamily="18" charset="0"/>
              </a:rPr>
              <a:t>в 201</a:t>
            </a:r>
            <a:r>
              <a:rPr lang="en-US" altLang="ru-RU" b="1" smtClean="0">
                <a:solidFill>
                  <a:srgbClr val="000066"/>
                </a:solidFill>
                <a:latin typeface="Times New Roman" pitchFamily="18" charset="0"/>
              </a:rPr>
              <a:t>9</a:t>
            </a:r>
            <a:r>
              <a:rPr lang="ru-RU" altLang="ru-RU" b="1" smtClean="0">
                <a:solidFill>
                  <a:srgbClr val="000066"/>
                </a:solidFill>
                <a:latin typeface="Times New Roman" pitchFamily="18" charset="0"/>
              </a:rPr>
              <a:t>-20</a:t>
            </a:r>
            <a:r>
              <a:rPr lang="en-US" altLang="ru-RU" b="1" smtClean="0">
                <a:solidFill>
                  <a:srgbClr val="000066"/>
                </a:solidFill>
                <a:latin typeface="Times New Roman" pitchFamily="18" charset="0"/>
              </a:rPr>
              <a:t>20</a:t>
            </a:r>
            <a:r>
              <a:rPr lang="ru-RU" altLang="ru-RU" b="1" smtClean="0">
                <a:solidFill>
                  <a:srgbClr val="000066"/>
                </a:solidFill>
                <a:latin typeface="Times New Roman" pitchFamily="18" charset="0"/>
              </a:rPr>
              <a:t> учебном году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00325" y="3600450"/>
            <a:ext cx="5576888" cy="1335088"/>
          </a:xfrm>
        </p:spPr>
        <p:txBody>
          <a:bodyPr>
            <a:spAutoFit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ru-RU" altLang="ru-RU" sz="2400" smtClean="0">
                <a:solidFill>
                  <a:schemeClr val="tx1"/>
                </a:solidFill>
                <a:latin typeface="Times New Roman" pitchFamily="18" charset="0"/>
              </a:rPr>
              <a:t>Бирих Э.В.,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altLang="ru-RU" i="1" smtClean="0">
                <a:solidFill>
                  <a:schemeClr val="tx1"/>
                </a:solidFill>
                <a:latin typeface="Times New Roman" pitchFamily="18" charset="0"/>
              </a:rPr>
              <a:t>учитель информатики и ИКТ МБОУ лицей №14 </a:t>
            </a:r>
            <a:br>
              <a:rPr lang="ru-RU" altLang="ru-RU" i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altLang="ru-RU" i="1" smtClean="0">
                <a:solidFill>
                  <a:schemeClr val="tx1"/>
                </a:solidFill>
                <a:latin typeface="Times New Roman" pitchFamily="18" charset="0"/>
              </a:rPr>
              <a:t>г. Ставрополя, ведущий эксперт ЕГЭ </a:t>
            </a:r>
            <a:br>
              <a:rPr lang="ru-RU" altLang="ru-RU" i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altLang="ru-RU" i="1" smtClean="0">
                <a:solidFill>
                  <a:schemeClr val="tx1"/>
                </a:solidFill>
                <a:latin typeface="Times New Roman" pitchFamily="18" charset="0"/>
              </a:rPr>
              <a:t>по информатике и ИКТ</a:t>
            </a:r>
            <a:r>
              <a:rPr lang="ru-RU" altLang="ru-RU" sz="2100" i="1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altLang="ru-RU" sz="2100" i="1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692275" y="5229225"/>
            <a:ext cx="18716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ru-RU" sz="1900" b="1" dirty="0" smtClean="0">
                <a:solidFill>
                  <a:srgbClr val="000066"/>
                </a:solidFill>
              </a:rPr>
              <a:t>18</a:t>
            </a:r>
            <a:r>
              <a:rPr lang="ru-RU" altLang="ru-RU" sz="1900" b="1" dirty="0" smtClean="0">
                <a:solidFill>
                  <a:srgbClr val="000066"/>
                </a:solidFill>
              </a:rPr>
              <a:t>.08.20</a:t>
            </a:r>
            <a:r>
              <a:rPr lang="en-US" altLang="ru-RU" sz="1900" b="1" dirty="0">
                <a:solidFill>
                  <a:srgbClr val="000066"/>
                </a:solidFill>
              </a:rPr>
              <a:t>20</a:t>
            </a:r>
            <a:endParaRPr lang="ru-RU" altLang="ru-RU" sz="19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417513" y="712788"/>
            <a:ext cx="8308975" cy="809625"/>
          </a:xfrm>
          <a:prstGeom prst="roundRect">
            <a:avLst>
              <a:gd name="adj" fmla="val 16667"/>
            </a:avLst>
          </a:prstGeom>
          <a:solidFill>
            <a:srgbClr val="D6E1EA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eaLnBrk="1" hangingPunct="1"/>
            <a:r>
              <a:rPr lang="ru-RU" altLang="ru-RU" b="1" smtClean="0">
                <a:solidFill>
                  <a:srgbClr val="002060"/>
                </a:solidFill>
                <a:latin typeface="Times New Roman" pitchFamily="18" charset="0"/>
              </a:rPr>
              <a:t>Типичные ошибки при выполнении</a:t>
            </a:r>
            <a:r>
              <a:rPr lang="en-US" altLang="ru-RU" b="1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en-US" altLang="ru-RU" b="1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altLang="ru-RU" b="1" smtClean="0">
                <a:solidFill>
                  <a:srgbClr val="002060"/>
                </a:solidFill>
                <a:latin typeface="Times New Roman" pitchFamily="18" charset="0"/>
              </a:rPr>
              <a:t>заданий ЕГЭ с развернутым ответом части 2</a:t>
            </a:r>
          </a:p>
        </p:txBody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>
          <a:xfrm>
            <a:off x="220663" y="1501775"/>
            <a:ext cx="8732837" cy="4555093"/>
          </a:xfrm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ru-RU" altLang="ru-RU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Задание 24.</a:t>
            </a:r>
          </a:p>
          <a:p>
            <a:pPr>
              <a:spcBef>
                <a:spcPts val="0"/>
              </a:spcBef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Нередко встречающаяся ошибка – указание верных строк в качестве неверных. </a:t>
            </a:r>
          </a:p>
          <a:p>
            <a:pPr>
              <a:spcBef>
                <a:spcPts val="0"/>
              </a:spcBef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Ещё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ошибка – при ответе на п. 2 указывается число не той разрядности. Например, в задании сказано: «Приведите пример такого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четырёхзначного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числа…», а экзаменуемый приводит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двузначное или трёхзначное.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Ошибкой также является невыполнение требования, сформулированного в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условии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каждой ошибки: </a:t>
            </a:r>
          </a:p>
          <a:p>
            <a:pPr marL="0" indent="0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выпишите строку, в которой сделана ошибка; </a:t>
            </a:r>
          </a:p>
          <a:p>
            <a:pPr marL="0" indent="0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укажите, как исправить ошибку, т.е. приведите правильный вариант строки» </a:t>
            </a:r>
            <a:endParaRPr lang="ru-RU" altLang="ru-RU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417513" y="712788"/>
            <a:ext cx="8308975" cy="809625"/>
          </a:xfrm>
          <a:prstGeom prst="roundRect">
            <a:avLst>
              <a:gd name="adj" fmla="val 16667"/>
            </a:avLst>
          </a:prstGeom>
          <a:solidFill>
            <a:srgbClr val="D6E1EA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eaLnBrk="1" hangingPunct="1"/>
            <a:r>
              <a:rPr lang="ru-RU" altLang="ru-RU" b="1" smtClean="0">
                <a:solidFill>
                  <a:srgbClr val="002060"/>
                </a:solidFill>
                <a:latin typeface="Times New Roman" pitchFamily="18" charset="0"/>
              </a:rPr>
              <a:t>Типичные ошибки при выполнении</a:t>
            </a:r>
            <a:r>
              <a:rPr lang="en-US" altLang="ru-RU" b="1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en-US" altLang="ru-RU" b="1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altLang="ru-RU" b="1" smtClean="0">
                <a:solidFill>
                  <a:srgbClr val="002060"/>
                </a:solidFill>
                <a:latin typeface="Times New Roman" pitchFamily="18" charset="0"/>
              </a:rPr>
              <a:t>заданий ЕГЭ с развернутым ответом части 2</a:t>
            </a:r>
          </a:p>
        </p:txBody>
      </p:sp>
      <p:sp>
        <p:nvSpPr>
          <p:cNvPr id="119811" name="Rectangle 3"/>
          <p:cNvSpPr>
            <a:spLocks noGrp="1"/>
          </p:cNvSpPr>
          <p:nvPr>
            <p:ph type="body" idx="1"/>
          </p:nvPr>
        </p:nvSpPr>
        <p:spPr>
          <a:xfrm>
            <a:off x="220663" y="1612900"/>
            <a:ext cx="8712200" cy="46101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altLang="ru-RU" sz="25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Задание 25.</a:t>
            </a:r>
            <a:r>
              <a:rPr lang="ru-RU" altLang="ru-RU" sz="25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цикле происходит выход за границу массива; </a:t>
            </a:r>
          </a:p>
          <a:p>
            <a:pPr>
              <a:spcBef>
                <a:spcPts val="0"/>
              </a:spcBef>
              <a:defRPr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инициализируется или неверно инициализируется искомое значение; </a:t>
            </a:r>
          </a:p>
          <a:p>
            <a:pPr>
              <a:spcBef>
                <a:spcPts val="0"/>
              </a:spcBef>
              <a:defRPr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исходный массив не изменяется; </a:t>
            </a:r>
          </a:p>
          <a:p>
            <a:pPr>
              <a:spcBef>
                <a:spcPts val="0"/>
              </a:spcBef>
              <a:defRPr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ответа, или ответ выводится не полностью (например, только один элемент массива ввиду пропущенного цикла вывода элементов или операторных скобок); </a:t>
            </a:r>
          </a:p>
          <a:p>
            <a:pPr>
              <a:spcBef>
                <a:spcPts val="0"/>
              </a:spcBef>
              <a:defRPr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переменная, не объявленная в разделе описания переменных; </a:t>
            </a:r>
          </a:p>
          <a:p>
            <a:pPr>
              <a:spcBef>
                <a:spcPts val="0"/>
              </a:spcBef>
              <a:defRPr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указано или неверно указано условие завершения цикла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ru-RU" altLang="ru-RU" sz="2500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417513" y="712788"/>
            <a:ext cx="8308975" cy="809625"/>
          </a:xfrm>
          <a:prstGeom prst="roundRect">
            <a:avLst>
              <a:gd name="adj" fmla="val 16667"/>
            </a:avLst>
          </a:prstGeom>
          <a:solidFill>
            <a:srgbClr val="D6E1EA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eaLnBrk="1" hangingPunct="1"/>
            <a:r>
              <a:rPr lang="ru-RU" altLang="ru-RU" b="1" smtClean="0">
                <a:solidFill>
                  <a:srgbClr val="002060"/>
                </a:solidFill>
                <a:latin typeface="Times New Roman" pitchFamily="18" charset="0"/>
              </a:rPr>
              <a:t>Типичные ошибки при выполнении</a:t>
            </a:r>
            <a:r>
              <a:rPr lang="en-US" altLang="ru-RU" b="1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en-US" altLang="ru-RU" b="1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altLang="ru-RU" b="1" smtClean="0">
                <a:solidFill>
                  <a:srgbClr val="002060"/>
                </a:solidFill>
                <a:latin typeface="Times New Roman" pitchFamily="18" charset="0"/>
              </a:rPr>
              <a:t>заданий ЕГЭ с развернутым ответом части 2</a:t>
            </a:r>
          </a:p>
        </p:txBody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>
          <a:xfrm>
            <a:off x="220663" y="1524000"/>
            <a:ext cx="8751887" cy="4892675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Задание 26</a:t>
            </a:r>
          </a:p>
          <a:p>
            <a:pPr>
              <a:spcBef>
                <a:spcPts val="0"/>
              </a:spcBef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3 в представленной стратегии рассмотрены не все возможные ходы проигрывающего игрока, которые он может сделать при игре выигрывающего игрока по выигрышной стратегии. </a:t>
            </a:r>
          </a:p>
          <a:p>
            <a:pPr>
              <a:spcBef>
                <a:spcPts val="0"/>
              </a:spcBef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пункта 3 представлено дерево игры, содержащее лишние ветви, не относящиеся к выигрышной стратегии </a:t>
            </a:r>
          </a:p>
          <a:p>
            <a:pPr>
              <a:spcBef>
                <a:spcPts val="0"/>
              </a:spcBef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Дерево, являющееся частью ответа на пункт 3, представлено с использованием ссылок на фрагменты, являющиеся решениями других пунктов задания </a:t>
            </a:r>
          </a:p>
          <a:p>
            <a:pPr>
              <a:spcBef>
                <a:spcPts val="0"/>
              </a:spcBef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задании спрашивается, в частности, кто выиграет, а в ответе не указан в явном виде выигрывающий игрок. На все вопросы, поставленные в задании, должны быть даны чёткие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</a:t>
            </a: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417513" y="712788"/>
            <a:ext cx="8308975" cy="809625"/>
          </a:xfrm>
          <a:prstGeom prst="roundRect">
            <a:avLst>
              <a:gd name="adj" fmla="val 16667"/>
            </a:avLst>
          </a:prstGeom>
          <a:solidFill>
            <a:srgbClr val="D6E1EA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eaLnBrk="1" hangingPunct="1"/>
            <a:r>
              <a:rPr lang="ru-RU" altLang="ru-RU" b="1" smtClean="0">
                <a:solidFill>
                  <a:srgbClr val="002060"/>
                </a:solidFill>
                <a:latin typeface="Times New Roman" pitchFamily="18" charset="0"/>
              </a:rPr>
              <a:t>Типичные ошибки при выполнении</a:t>
            </a:r>
            <a:r>
              <a:rPr lang="en-US" altLang="ru-RU" b="1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en-US" altLang="ru-RU" b="1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altLang="ru-RU" b="1" smtClean="0">
                <a:solidFill>
                  <a:srgbClr val="002060"/>
                </a:solidFill>
                <a:latin typeface="Times New Roman" pitchFamily="18" charset="0"/>
              </a:rPr>
              <a:t>заданий ЕГЭ с развернутым ответом части 2</a:t>
            </a:r>
          </a:p>
        </p:txBody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>
          <a:xfrm>
            <a:off x="233363" y="1743075"/>
            <a:ext cx="8634412" cy="46101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Задание 27.</a:t>
            </a:r>
          </a:p>
          <a:p>
            <a:pPr eaLnBrk="1" hangingPunct="1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бывает, что увлекшись написанием эффективного решения, экзаменуемый совершает ошибки в простых ситуациях: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ввода-вывода </a:t>
            </a:r>
          </a:p>
          <a:p>
            <a:pPr lvl="1" eaLnBrk="1" hangingPunct="1"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инициализация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переменных </a:t>
            </a:r>
          </a:p>
          <a:p>
            <a:pPr lvl="1" eaLnBrk="1" hangingPunct="1"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массива (выход за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границу)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217488" y="6197600"/>
            <a:ext cx="8926512" cy="479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3550" y="766763"/>
            <a:ext cx="8316913" cy="7381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/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Темы, рекомендуемые для обсуждения на методических </a:t>
            </a:r>
            <a:r>
              <a:rPr lang="en-US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объединениях учителей-предметников:</a:t>
            </a:r>
            <a:r>
              <a:rPr lang="ru-RU" altLang="ru-RU" sz="2400" dirty="0" smtClean="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36525" y="1725613"/>
            <a:ext cx="8907463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2141538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2320925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2500313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6797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3136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594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51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508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  <a:defRPr/>
            </a:pPr>
            <a:r>
              <a:rPr lang="ru-RU" altLang="ru-RU" sz="2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«Особенности проведения ОГЭ по информатике в условиях введения и реализации ФГОС ООО»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altLang="ru-RU" sz="2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«Внедрение и реализация ФГОС ОСО»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altLang="ru-RU" sz="2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«Изменение структуры и содержания </a:t>
            </a:r>
            <a:r>
              <a:rPr lang="ru-RU" altLang="ru-RU" sz="27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КИМ ОГЭ»</a:t>
            </a:r>
            <a:r>
              <a:rPr lang="ru-RU" altLang="ru-RU" sz="270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endParaRPr lang="ru-RU" altLang="ru-RU" sz="27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altLang="ru-RU" sz="2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«Изменение структуры и содержания КИМ ЕГЭ при переходе на КЕГЭ»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altLang="ru-RU" sz="2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Особенности методики преподавания информатики в условиях новых форм различных оценочных процедур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altLang="ru-RU" sz="2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Подготовка к ГИА в 2021 году</a:t>
            </a:r>
            <a:endParaRPr lang="ru-RU" altLang="ru-RU" sz="27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9388" y="1989138"/>
            <a:ext cx="8820150" cy="1214437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alt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Спасибо за внимание!</a:t>
            </a:r>
            <a:r>
              <a:rPr lang="en-US" altLang="ru-RU" sz="3200" smtClean="0">
                <a:latin typeface="Calibri" pitchFamily="34" charset="0"/>
              </a:rPr>
              <a:t> </a:t>
            </a:r>
            <a:endParaRPr lang="ru-RU" altLang="ru-RU" sz="3200" b="1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765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87450" y="3729038"/>
            <a:ext cx="6985000" cy="1068387"/>
          </a:xfrm>
          <a:noFill/>
        </p:spPr>
        <p:txBody>
          <a:bodyPr anchor="ctr" anchorCtr="1"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altLang="ru-RU" sz="2900" smtClean="0">
                <a:latin typeface="Calibri" pitchFamily="34" charset="0"/>
              </a:rPr>
              <a:t>villagretta@mail.ru</a:t>
            </a:r>
            <a:endParaRPr lang="ru-RU" altLang="ru-RU" sz="2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39800" y="765175"/>
            <a:ext cx="443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C5D4E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altLang="ru-RU" sz="24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Характеристика участников ЕГЭ</a:t>
            </a:r>
            <a:r>
              <a:rPr lang="ru-RU" altLang="ru-RU" sz="24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480050" y="1704975"/>
            <a:ext cx="3582988" cy="398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altLang="ru-RU" sz="23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</a:t>
            </a:r>
            <a:r>
              <a:rPr lang="en-US" altLang="ru-RU" sz="23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altLang="ru-RU" sz="23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сравнении с 2017 годом</a:t>
            </a:r>
            <a:r>
              <a:rPr lang="ru-RU" altLang="ru-RU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altLang="ru-RU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altLang="ru-RU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увеличилось на  </a:t>
            </a:r>
            <a:br>
              <a:rPr lang="ru-RU" altLang="ru-RU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altLang="ru-RU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</a:t>
            </a:r>
            <a:r>
              <a:rPr lang="ru-RU" altLang="ru-RU" sz="23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42,58%</a:t>
            </a:r>
          </a:p>
          <a:p>
            <a:pPr>
              <a:spcBef>
                <a:spcPts val="0"/>
              </a:spcBef>
              <a:defRPr/>
            </a:pPr>
            <a:endParaRPr lang="ru-RU" altLang="ru-RU" sz="23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altLang="ru-RU" sz="23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 сравнении с 2018 годом</a:t>
            </a:r>
            <a:r>
              <a:rPr lang="ru-RU" altLang="ru-RU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br>
              <a:rPr lang="ru-RU" altLang="ru-RU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altLang="ru-RU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увеличилось на </a:t>
            </a:r>
            <a:br>
              <a:rPr lang="ru-RU" altLang="ru-RU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altLang="ru-RU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 </a:t>
            </a:r>
            <a:r>
              <a:rPr lang="ru-RU" altLang="ru-RU" sz="23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28,83%</a:t>
            </a:r>
          </a:p>
          <a:p>
            <a:pPr>
              <a:spcBef>
                <a:spcPts val="0"/>
              </a:spcBef>
              <a:defRPr/>
            </a:pPr>
            <a:endParaRPr lang="ru-RU" altLang="ru-RU" sz="23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altLang="ru-RU" sz="23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</a:t>
            </a:r>
            <a:r>
              <a:rPr lang="en-US" altLang="ru-RU" sz="23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altLang="ru-RU" sz="23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сравнении с 2019 годом</a:t>
            </a:r>
            <a:r>
              <a:rPr lang="ru-RU" altLang="ru-RU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altLang="ru-RU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altLang="ru-RU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увеличилось на  </a:t>
            </a:r>
            <a:br>
              <a:rPr lang="ru-RU" altLang="ru-RU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altLang="ru-RU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</a:t>
            </a:r>
            <a:r>
              <a:rPr lang="ru-RU" altLang="ru-RU" sz="23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12,32%</a:t>
            </a:r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79095" y="1222375"/>
          <a:ext cx="5294593" cy="5067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Grp="1"/>
          </p:cNvSpPr>
          <p:nvPr>
            <p:ph type="title"/>
          </p:nvPr>
        </p:nvSpPr>
        <p:spPr>
          <a:xfrm>
            <a:off x="457200" y="676275"/>
            <a:ext cx="8229600" cy="4667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32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не преодолели минимального порога</a:t>
            </a:r>
          </a:p>
        </p:txBody>
      </p:sp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381836" y="1245996"/>
          <a:ext cx="8259745" cy="5034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5"/>
          <p:cNvSpPr>
            <a:spLocks noGrp="1"/>
          </p:cNvSpPr>
          <p:nvPr>
            <p:ph type="title"/>
          </p:nvPr>
        </p:nvSpPr>
        <p:spPr>
          <a:xfrm>
            <a:off x="457200" y="631825"/>
            <a:ext cx="8229600" cy="51117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средний тестовый балл</a:t>
            </a:r>
          </a:p>
        </p:txBody>
      </p:sp>
      <p:graphicFrame>
        <p:nvGraphicFramePr>
          <p:cNvPr id="7" name="Chart 1"/>
          <p:cNvGraphicFramePr>
            <a:graphicFrameLocks/>
          </p:cNvGraphicFramePr>
          <p:nvPr/>
        </p:nvGraphicFramePr>
        <p:xfrm>
          <a:off x="311185" y="1268814"/>
          <a:ext cx="8390688" cy="491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>
          <a:xfrm>
            <a:off x="457200" y="631825"/>
            <a:ext cx="8229600" cy="51117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получили от 81 до 100 баллов</a:t>
            </a:r>
          </a:p>
        </p:txBody>
      </p:sp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532248" y="1278862"/>
          <a:ext cx="8021622" cy="4961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>
          <a:xfrm>
            <a:off x="457200" y="631825"/>
            <a:ext cx="8229600" cy="51117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получили максимальный балл</a:t>
            </a:r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492054" y="1268813"/>
          <a:ext cx="8054117" cy="4981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/>
          </p:cNvSpPr>
          <p:nvPr>
            <p:ph type="body" idx="4294967295"/>
          </p:nvPr>
        </p:nvSpPr>
        <p:spPr>
          <a:xfrm>
            <a:off x="150813" y="1795463"/>
            <a:ext cx="8832850" cy="3849687"/>
          </a:xfrm>
        </p:spPr>
        <p:txBody>
          <a:bodyPr>
            <a:spAutoFit/>
          </a:bodyPr>
          <a:lstStyle/>
          <a:p>
            <a:pPr lvl="1" indent="-547688">
              <a:buClr>
                <a:srgbClr val="000066"/>
              </a:buClr>
              <a:buFont typeface="Wingdings" pitchFamily="2" charset="2"/>
              <a:buChar char="Ø"/>
              <a:defRPr/>
            </a:pPr>
            <a:r>
              <a:rPr lang="ru-RU" altLang="ru-RU" sz="3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задания базового уровня сложности задания 1-12 успешно усвоенные:</a:t>
            </a:r>
            <a:br>
              <a:rPr lang="ru-RU" altLang="ru-RU" sz="3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altLang="ru-RU" sz="3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№№1, 3, 4, 5, 7, 8 </a:t>
            </a:r>
            <a:br>
              <a:rPr lang="ru-RU" altLang="ru-RU" sz="3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altLang="ru-RU" sz="3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в среднем по региону – 79,50%</a:t>
            </a:r>
          </a:p>
          <a:p>
            <a:pPr lvl="1" indent="-547688">
              <a:buClr>
                <a:srgbClr val="000066"/>
              </a:buClr>
              <a:buFont typeface="Wingdings" pitchFamily="2" charset="2"/>
              <a:buChar char="Ø"/>
              <a:defRPr/>
            </a:pPr>
            <a:r>
              <a:rPr lang="ru-RU" altLang="ru-RU" sz="3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задания базового уровня сложности задания 1-12 недостаточно успешно усвоенные: </a:t>
            </a:r>
            <a:br>
              <a:rPr lang="ru-RU" altLang="ru-RU" sz="3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altLang="ru-RU" sz="3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№№ 2, 6, 9,10,11,12 </a:t>
            </a:r>
            <a:br>
              <a:rPr lang="ru-RU" altLang="ru-RU" sz="3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altLang="ru-RU" sz="3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в среднем по региону – 51,20%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0488" y="708025"/>
            <a:ext cx="8963025" cy="954088"/>
          </a:xfrm>
          <a:prstGeom prst="rect">
            <a:avLst/>
          </a:prstGeom>
          <a:solidFill>
            <a:srgbClr val="CCECFF">
              <a:alpha val="92000"/>
            </a:srgb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</p:spPr>
        <p:txBody>
          <a:bodyPr>
            <a:spAutoFit/>
          </a:bodyPr>
          <a:lstStyle/>
          <a:p>
            <a:pPr marL="273050" indent="-273050" eaLnBrk="0" hangingPunct="0">
              <a:spcBef>
                <a:spcPts val="600"/>
              </a:spcBef>
              <a:buClr>
                <a:prstClr val="black"/>
              </a:buClr>
              <a:buSzPct val="76000"/>
              <a:buFont typeface="Wingdings 3" pitchFamily="18" charset="2"/>
              <a:buChar char="}"/>
              <a:defRPr/>
            </a:pPr>
            <a:r>
              <a:rPr lang="ru-RU" altLang="ru-RU" sz="2800" b="1" dirty="0">
                <a:solidFill>
                  <a:srgbClr val="000066"/>
                </a:solidFill>
                <a:latin typeface="Times New Roman" pitchFamily="18" charset="0"/>
              </a:rPr>
              <a:t>Анализ основных результатов выполнения заданий ЕГЭ за последние 4 года показал, что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/>
          </p:cNvSpPr>
          <p:nvPr>
            <p:ph type="body" idx="4294967295"/>
          </p:nvPr>
        </p:nvSpPr>
        <p:spPr>
          <a:xfrm>
            <a:off x="150813" y="1905000"/>
            <a:ext cx="8832850" cy="3849688"/>
          </a:xfrm>
        </p:spPr>
        <p:txBody>
          <a:bodyPr>
            <a:spAutoFit/>
          </a:bodyPr>
          <a:lstStyle/>
          <a:p>
            <a:pPr lvl="1" indent="-547688">
              <a:buClr>
                <a:srgbClr val="000066"/>
              </a:buClr>
              <a:buFont typeface="Wingdings" pitchFamily="2" charset="2"/>
              <a:buChar char="Ø"/>
              <a:defRPr/>
            </a:pPr>
            <a:r>
              <a:rPr lang="ru-RU" altLang="ru-RU" sz="3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задания повышенного уровня сложности задания 13-22, 24 недостаточно успешно усвоенные:</a:t>
            </a:r>
            <a:br>
              <a:rPr lang="ru-RU" altLang="ru-RU" sz="3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altLang="ru-RU" sz="3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№№13, 14, 15, 17, 19 </a:t>
            </a:r>
            <a:br>
              <a:rPr lang="ru-RU" altLang="ru-RU" sz="3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altLang="ru-RU" sz="3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в среднем по региону – 52,43%</a:t>
            </a:r>
          </a:p>
          <a:p>
            <a:pPr lvl="1" indent="-547688">
              <a:buClr>
                <a:srgbClr val="000066"/>
              </a:buClr>
              <a:buFont typeface="Wingdings" pitchFamily="2" charset="2"/>
              <a:buChar char="Ø"/>
              <a:defRPr/>
            </a:pPr>
            <a:r>
              <a:rPr lang="ru-RU" altLang="ru-RU" sz="3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задания повышенного уровня сложности задания 13-22, 24 недостаточно усвоенные: </a:t>
            </a:r>
            <a:br>
              <a:rPr lang="ru-RU" altLang="ru-RU" sz="3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altLang="ru-RU" sz="3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№№ 16, 18, 20, 21, 22, 24 </a:t>
            </a:r>
            <a:br>
              <a:rPr lang="ru-RU" altLang="ru-RU" sz="3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altLang="ru-RU" sz="3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в среднем по региону – 31,92%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0488" y="708025"/>
            <a:ext cx="8963025" cy="954088"/>
          </a:xfrm>
          <a:prstGeom prst="rect">
            <a:avLst/>
          </a:prstGeom>
          <a:solidFill>
            <a:srgbClr val="CCECFF">
              <a:alpha val="92000"/>
            </a:srgb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</p:spPr>
        <p:txBody>
          <a:bodyPr>
            <a:spAutoFit/>
          </a:bodyPr>
          <a:lstStyle/>
          <a:p>
            <a:pPr marL="273050" indent="-273050" eaLnBrk="0" hangingPunct="0">
              <a:spcBef>
                <a:spcPts val="600"/>
              </a:spcBef>
              <a:buClr>
                <a:prstClr val="black"/>
              </a:buClr>
              <a:buSzPct val="76000"/>
              <a:buFont typeface="Wingdings 3" pitchFamily="18" charset="2"/>
              <a:buChar char="}"/>
              <a:defRPr/>
            </a:pPr>
            <a:r>
              <a:rPr lang="ru-RU" altLang="ru-RU" sz="2800" b="1" dirty="0">
                <a:latin typeface="Times New Roman" pitchFamily="18" charset="0"/>
              </a:rPr>
              <a:t>Анализ основных результатов выполнения заданий ЕГЭ за последние 4 года показал, что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/>
          </p:cNvSpPr>
          <p:nvPr>
            <p:ph type="body" idx="4294967295"/>
          </p:nvPr>
        </p:nvSpPr>
        <p:spPr>
          <a:xfrm>
            <a:off x="150813" y="1905000"/>
            <a:ext cx="8832850" cy="1939925"/>
          </a:xfrm>
        </p:spPr>
        <p:txBody>
          <a:bodyPr>
            <a:spAutoFit/>
          </a:bodyPr>
          <a:lstStyle/>
          <a:p>
            <a:pPr lvl="1" indent="-547688">
              <a:buClr>
                <a:srgbClr val="000066"/>
              </a:buClr>
              <a:buFont typeface="Wingdings" pitchFamily="2" charset="2"/>
              <a:buChar char="Ø"/>
              <a:defRPr/>
            </a:pPr>
            <a:r>
              <a:rPr lang="ru-RU" altLang="ru-RU" sz="3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задания высокого уровня сложности задания 23, 25-27 недостаточно усвоенные: </a:t>
            </a:r>
            <a:br>
              <a:rPr lang="ru-RU" altLang="ru-RU" sz="3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altLang="ru-RU" sz="3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№№ 23, 25, 26, 27</a:t>
            </a:r>
            <a:br>
              <a:rPr lang="ru-RU" altLang="ru-RU" sz="3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altLang="ru-RU" sz="3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в среднем по региону – 15,92 %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0488" y="708025"/>
            <a:ext cx="8963025" cy="954088"/>
          </a:xfrm>
          <a:prstGeom prst="rect">
            <a:avLst/>
          </a:prstGeom>
          <a:solidFill>
            <a:srgbClr val="CCECFF">
              <a:alpha val="92000"/>
            </a:srgb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</p:spPr>
        <p:txBody>
          <a:bodyPr>
            <a:spAutoFit/>
          </a:bodyPr>
          <a:lstStyle/>
          <a:p>
            <a:pPr marL="273050" indent="-273050" eaLnBrk="0" hangingPunct="0">
              <a:spcBef>
                <a:spcPts val="600"/>
              </a:spcBef>
              <a:buClr>
                <a:prstClr val="black"/>
              </a:buClr>
              <a:buSzPct val="76000"/>
              <a:buFont typeface="Wingdings 3" pitchFamily="18" charset="2"/>
              <a:buChar char="}"/>
              <a:defRPr/>
            </a:pPr>
            <a:r>
              <a:rPr lang="ru-RU" altLang="ru-RU" sz="2800" b="1" dirty="0">
                <a:latin typeface="Times New Roman" pitchFamily="18" charset="0"/>
              </a:rPr>
              <a:t>Анализ основных результатов выполнения заданий ЕГЭ за последние 4 года показал, что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3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Начальная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Начальная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Начальная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Начальная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Начальная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Начальная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Начальная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Начальная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Начальная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Начальная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2565</TotalTime>
  <Words>513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Начальная</vt:lpstr>
      <vt:lpstr>Мониторинг образовательных достижений обучающихся как необходимое условие повышения качества образования по информатике и ИКТ (на основе анализа результатов ЕГЭ)  в 2019-2020 учебном году </vt:lpstr>
      <vt:lpstr>Слайд 2</vt:lpstr>
      <vt:lpstr> – не преодолели минимального порога</vt:lpstr>
      <vt:lpstr>– средний тестовый балл</vt:lpstr>
      <vt:lpstr>– получили от 81 до 100 баллов</vt:lpstr>
      <vt:lpstr>– получили максимальный балл</vt:lpstr>
      <vt:lpstr>Слайд 7</vt:lpstr>
      <vt:lpstr>Слайд 8</vt:lpstr>
      <vt:lpstr>Слайд 9</vt:lpstr>
      <vt:lpstr>Типичные ошибки при выполнении заданий ЕГЭ с развернутым ответом части 2</vt:lpstr>
      <vt:lpstr>Типичные ошибки при выполнении заданий ЕГЭ с развернутым ответом части 2</vt:lpstr>
      <vt:lpstr>Типичные ошибки при выполнении заданий ЕГЭ с развернутым ответом части 2</vt:lpstr>
      <vt:lpstr>Типичные ошибки при выполнении заданий ЕГЭ с развернутым ответом части 2</vt:lpstr>
      <vt:lpstr>Слайд 14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предметной комиссии по географии Ставропольского края</dc:title>
  <dc:creator>RCOI Boss</dc:creator>
  <cp:lastModifiedBy>кулишовы</cp:lastModifiedBy>
  <cp:revision>63</cp:revision>
  <dcterms:created xsi:type="dcterms:W3CDTF">2017-07-20T06:32:28Z</dcterms:created>
  <dcterms:modified xsi:type="dcterms:W3CDTF">2020-08-11T19:01:43Z</dcterms:modified>
</cp:coreProperties>
</file>