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21" r:id="rId2"/>
    <p:sldId id="531" r:id="rId3"/>
    <p:sldId id="535" r:id="rId4"/>
    <p:sldId id="509" r:id="rId5"/>
    <p:sldId id="533" r:id="rId6"/>
    <p:sldId id="266" r:id="rId7"/>
    <p:sldId id="257" r:id="rId8"/>
    <p:sldId id="353" r:id="rId9"/>
    <p:sldId id="495" r:id="rId10"/>
    <p:sldId id="364" r:id="rId11"/>
    <p:sldId id="537" r:id="rId12"/>
    <p:sldId id="354" r:id="rId13"/>
    <p:sldId id="490" r:id="rId14"/>
    <p:sldId id="538" r:id="rId15"/>
    <p:sldId id="566" r:id="rId16"/>
    <p:sldId id="567" r:id="rId17"/>
    <p:sldId id="428" r:id="rId18"/>
    <p:sldId id="429" r:id="rId19"/>
    <p:sldId id="541" r:id="rId20"/>
    <p:sldId id="50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28" autoAdjust="0"/>
    <p:restoredTop sz="94660"/>
  </p:normalViewPr>
  <p:slideViewPr>
    <p:cSldViewPr>
      <p:cViewPr>
        <p:scale>
          <a:sx n="55" d="100"/>
          <a:sy n="55" d="100"/>
        </p:scale>
        <p:origin x="-2213" y="-7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A4B1F-BD9F-46E8-A138-12BCB6F7B4A2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5254C-9B2E-4DC6-A5E8-E36F37930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11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254C-9B2E-4DC6-A5E8-E36F37930B9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9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46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22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4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97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59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15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61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3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14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6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3013-A653-4C2C-A254-2764572E1BD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B00C2-7208-4CEF-B62F-8222E242C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4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osti-kosmonavtiki.ru/" TargetMode="External"/><Relationship Id="rId2" Type="http://schemas.openxmlformats.org/officeDocument/2006/relationships/hyperlink" Target="http://www.astronet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llege.ru/astronomy/" TargetMode="External"/><Relationship Id="rId4" Type="http://schemas.openxmlformats.org/officeDocument/2006/relationships/hyperlink" Target="http://www.astronews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-357188"/>
            <a:ext cx="9324975" cy="7843838"/>
          </a:xfrm>
        </p:spPr>
      </p:pic>
      <p:sp>
        <p:nvSpPr>
          <p:cNvPr id="2" name="Прямоугольник 1"/>
          <p:cNvSpPr/>
          <p:nvPr/>
        </p:nvSpPr>
        <p:spPr>
          <a:xfrm>
            <a:off x="185902" y="533400"/>
            <a:ext cx="848674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Ключевые вопросы</a:t>
            </a:r>
          </a:p>
          <a:p>
            <a:pPr algn="ctr">
              <a:defRPr/>
            </a:pPr>
            <a:r>
              <a:rPr lang="ru-RU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с</a:t>
            </a: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одержания УМК </a:t>
            </a:r>
          </a:p>
          <a:p>
            <a:pPr algn="ctr">
              <a:defRPr/>
            </a:pP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Астрономия</a:t>
            </a:r>
          </a:p>
          <a:p>
            <a:pPr algn="ctr">
              <a:defRPr/>
            </a:pP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(учебник </a:t>
            </a:r>
            <a:r>
              <a:rPr lang="ru-RU" sz="4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А.В.Засова</a:t>
            </a: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, </a:t>
            </a:r>
            <a:r>
              <a:rPr lang="ru-RU" sz="4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В.Г.Сурдина</a:t>
            </a: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)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7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4763"/>
            <a:ext cx="5219700" cy="683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969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В</a:t>
            </a:r>
            <a:r>
              <a:rPr lang="ru-RU" i="1" dirty="0" smtClean="0">
                <a:solidFill>
                  <a:schemeClr val="bg1"/>
                </a:solidFill>
              </a:rPr>
              <a:t>ажные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ru-RU" i="1" dirty="0" smtClean="0">
                <a:solidFill>
                  <a:schemeClr val="bg1"/>
                </a:solidFill>
              </a:rPr>
              <a:t>мировоззренческие темы сконцентрированы в первой главе учебного пособия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332037"/>
            <a:ext cx="8784976" cy="4525963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Что мы видим на небе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Как </a:t>
            </a:r>
            <a:r>
              <a:rPr lang="ru-RU" b="1" dirty="0">
                <a:solidFill>
                  <a:srgbClr val="FFFF00"/>
                </a:solidFill>
              </a:rPr>
              <a:t>зарождалась </a:t>
            </a:r>
            <a:r>
              <a:rPr lang="ru-RU" b="1" dirty="0" smtClean="0">
                <a:solidFill>
                  <a:srgbClr val="FFFF00"/>
                </a:solidFill>
              </a:rPr>
              <a:t>астрономия</a:t>
            </a:r>
          </a:p>
          <a:p>
            <a:r>
              <a:rPr lang="ru-RU" b="1" dirty="0">
                <a:solidFill>
                  <a:srgbClr val="FFFF00"/>
                </a:solidFill>
              </a:rPr>
              <a:t>Влияние астрономии на развитие </a:t>
            </a:r>
            <a:r>
              <a:rPr lang="ru-RU" b="1" dirty="0" smtClean="0">
                <a:solidFill>
                  <a:srgbClr val="FFFF00"/>
                </a:solidFill>
              </a:rPr>
              <a:t>цивилизации</a:t>
            </a:r>
          </a:p>
          <a:p>
            <a:r>
              <a:rPr lang="ru-RU" b="1" dirty="0">
                <a:solidFill>
                  <a:srgbClr val="FFFF00"/>
                </a:solidFill>
              </a:rPr>
              <a:t>Цели и задачи современной </a:t>
            </a:r>
            <a:r>
              <a:rPr lang="ru-RU" b="1" dirty="0" smtClean="0">
                <a:solidFill>
                  <a:srgbClr val="FFFF00"/>
                </a:solidFill>
              </a:rPr>
              <a:t>астрономии</a:t>
            </a:r>
          </a:p>
          <a:p>
            <a:r>
              <a:rPr lang="ru-RU" b="1" dirty="0">
                <a:solidFill>
                  <a:srgbClr val="FFFF00"/>
                </a:solidFill>
              </a:rPr>
              <a:t>Этапы развития </a:t>
            </a:r>
            <a:r>
              <a:rPr lang="ru-RU" b="1" dirty="0" smtClean="0">
                <a:solidFill>
                  <a:srgbClr val="FFFF00"/>
                </a:solidFill>
              </a:rPr>
              <a:t>астрономии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Космическая деятельность Человечества</a:t>
            </a:r>
          </a:p>
          <a:p>
            <a:r>
              <a:rPr lang="ru-RU" b="1" dirty="0">
                <a:solidFill>
                  <a:srgbClr val="FFFF00"/>
                </a:solidFill>
              </a:rPr>
              <a:t>Пространственные </a:t>
            </a:r>
            <a:r>
              <a:rPr lang="ru-RU" b="1" dirty="0" smtClean="0">
                <a:solidFill>
                  <a:srgbClr val="FFFF00"/>
                </a:solidFill>
              </a:rPr>
              <a:t>масштабы изучаемой </a:t>
            </a:r>
            <a:r>
              <a:rPr lang="ru-RU" b="1" dirty="0">
                <a:solidFill>
                  <a:srgbClr val="FFFF00"/>
                </a:solidFill>
              </a:rPr>
              <a:t>Вселенной</a:t>
            </a:r>
          </a:p>
        </p:txBody>
      </p:sp>
    </p:spTree>
    <p:extLst>
      <p:ext uri="{BB962C8B-B14F-4D97-AF65-F5344CB8AC3E}">
        <p14:creationId xmlns:p14="http://schemas.microsoft.com/office/powerpoint/2010/main" val="128520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188709" cy="42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98017"/>
            <a:ext cx="6156176" cy="389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9696" y="908720"/>
            <a:ext cx="3771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ГДЕ НАЧИНАЕТСЯ КОСМОС?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ПОЧЕМУ КОСМОНАВТЫ РАБОТАЮТ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 ВЫСОТАХ НИЖЕ 500 КМ?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58762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>
                <a:solidFill>
                  <a:srgbClr val="FFFF00"/>
                </a:solidFill>
              </a:rPr>
              <a:t>Прикладные задачи,</a:t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>решаемые с помощью астрономии:</a:t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 smtClean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301608" cy="440283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Навигационные системы</a:t>
            </a:r>
            <a:r>
              <a:rPr lang="en-US" sz="2400" dirty="0" smtClean="0">
                <a:solidFill>
                  <a:srgbClr val="FFFF00"/>
                </a:solidFill>
              </a:rPr>
              <a:t> (</a:t>
            </a:r>
            <a:r>
              <a:rPr lang="ru-RU" sz="2400" dirty="0" smtClean="0">
                <a:solidFill>
                  <a:srgbClr val="FFFF00"/>
                </a:solidFill>
              </a:rPr>
              <a:t>ГЛОНАСС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r>
              <a:rPr lang="ru-RU" sz="2400" dirty="0" smtClean="0">
                <a:solidFill>
                  <a:srgbClr val="FFFF00"/>
                </a:solidFill>
              </a:rPr>
              <a:t>, создание инерциальной системы координат (в </a:t>
            </a:r>
            <a:r>
              <a:rPr lang="ru-RU" sz="2400" dirty="0" err="1" smtClean="0">
                <a:solidFill>
                  <a:srgbClr val="FFFF00"/>
                </a:solidFill>
              </a:rPr>
              <a:t>т.ч</a:t>
            </a:r>
            <a:r>
              <a:rPr lang="ru-RU" sz="2400" dirty="0" smtClean="0">
                <a:solidFill>
                  <a:srgbClr val="FFFF00"/>
                </a:solidFill>
              </a:rPr>
              <a:t>. в оборонных целях)</a:t>
            </a:r>
          </a:p>
          <a:p>
            <a:pPr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Космический мониторинг земной поверхности и океанов, в </a:t>
            </a:r>
            <a:r>
              <a:rPr lang="ru-RU" sz="2400" dirty="0" err="1" smtClean="0">
                <a:solidFill>
                  <a:srgbClr val="FFFF00"/>
                </a:solidFill>
              </a:rPr>
              <a:t>т.ч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ельхоз-угодий, лесов, ледников, полярных льдов)</a:t>
            </a:r>
          </a:p>
          <a:p>
            <a:pPr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Космический мониторинг состояние атмосферы и облачного покрова, прогнозирование погоды и атмосферных явлений</a:t>
            </a:r>
          </a:p>
          <a:p>
            <a:pPr>
              <a:defRPr/>
            </a:pPr>
            <a:r>
              <a:rPr lang="ru-RU" sz="2400" dirty="0">
                <a:solidFill>
                  <a:srgbClr val="FFFF00"/>
                </a:solidFill>
              </a:rPr>
              <a:t>Солнечно-космическая </a:t>
            </a:r>
            <a:r>
              <a:rPr lang="ru-RU" sz="2400" dirty="0" smtClean="0">
                <a:solidFill>
                  <a:srgbClr val="FFFF00"/>
                </a:solidFill>
              </a:rPr>
              <a:t>погода, уровень радиации , возмущения магнитного поля </a:t>
            </a:r>
            <a:endParaRPr lang="ru-RU" sz="24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Астероидная опасность</a:t>
            </a:r>
            <a:endParaRPr lang="en-US" sz="24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Земля как планета, </a:t>
            </a:r>
            <a:r>
              <a:rPr lang="en-US" sz="2400" dirty="0" smtClean="0">
                <a:solidFill>
                  <a:srgbClr val="FFFF00"/>
                </a:solidFill>
              </a:rPr>
              <a:t>c</a:t>
            </a:r>
            <a:r>
              <a:rPr lang="ru-RU" sz="2400" dirty="0" err="1" smtClean="0">
                <a:solidFill>
                  <a:srgbClr val="FFFF00"/>
                </a:solidFill>
              </a:rPr>
              <a:t>равнительная</a:t>
            </a:r>
            <a:r>
              <a:rPr lang="ru-RU" sz="2400" dirty="0" smtClean="0">
                <a:solidFill>
                  <a:srgbClr val="FFFF00"/>
                </a:solidFill>
              </a:rPr>
              <a:t> планетология</a:t>
            </a:r>
          </a:p>
          <a:p>
            <a:pPr eaLnBrk="1" hangingPunct="1">
              <a:defRPr/>
            </a:pPr>
            <a:endParaRPr lang="ru-RU" sz="24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ru-RU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50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 завершении первой главы – пространственные масштабы Вселенной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7061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74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Задача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rgbClr val="FFFF00"/>
                </a:solidFill>
              </a:rPr>
              <a:t>Если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все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масштабы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уменьшить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так</a:t>
            </a:r>
            <a:r>
              <a:rPr lang="ru-RU" sz="2800" dirty="0">
                <a:solidFill>
                  <a:srgbClr val="FFFF00"/>
                </a:solidFill>
              </a:rPr>
              <a:t>, </a:t>
            </a:r>
            <a:r>
              <a:rPr lang="en-US" sz="2800" dirty="0" err="1">
                <a:solidFill>
                  <a:srgbClr val="FFFF00"/>
                </a:solidFill>
              </a:rPr>
              <a:t>что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Земля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станет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размером</a:t>
            </a:r>
            <a:r>
              <a:rPr lang="en-US" sz="2800" dirty="0">
                <a:solidFill>
                  <a:srgbClr val="FFFF00"/>
                </a:solidFill>
              </a:rPr>
              <a:t> с </a:t>
            </a:r>
            <a:r>
              <a:rPr lang="ru-RU" sz="2800" dirty="0" smtClean="0">
                <a:solidFill>
                  <a:srgbClr val="FFFF00"/>
                </a:solidFill>
              </a:rPr>
              <a:t>небольшой </a:t>
            </a:r>
            <a:r>
              <a:rPr lang="en-US" sz="2800" dirty="0" err="1" smtClean="0">
                <a:solidFill>
                  <a:srgbClr val="FFFF00"/>
                </a:solidFill>
              </a:rPr>
              <a:t>глобус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диаметром</a:t>
            </a:r>
            <a:r>
              <a:rPr lang="ru-RU" sz="2800" dirty="0">
                <a:solidFill>
                  <a:srgbClr val="FFFF00"/>
                </a:solidFill>
              </a:rPr>
              <a:t> 30 </a:t>
            </a:r>
            <a:r>
              <a:rPr lang="en-US" sz="2800" dirty="0" err="1">
                <a:solidFill>
                  <a:srgbClr val="FFFF00"/>
                </a:solidFill>
              </a:rPr>
              <a:t>см</a:t>
            </a:r>
            <a:r>
              <a:rPr lang="ru-RU" sz="2800" dirty="0">
                <a:solidFill>
                  <a:srgbClr val="FFFF00"/>
                </a:solidFill>
              </a:rPr>
              <a:t>, </a:t>
            </a:r>
            <a:r>
              <a:rPr lang="en-US" sz="2800" dirty="0" err="1">
                <a:solidFill>
                  <a:srgbClr val="FFFF00"/>
                </a:solidFill>
              </a:rPr>
              <a:t>то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как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далеко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от Земли </a:t>
            </a:r>
            <a:r>
              <a:rPr lang="en-US" sz="2800" dirty="0" smtClean="0">
                <a:solidFill>
                  <a:srgbClr val="FFFF00"/>
                </a:solidFill>
              </a:rPr>
              <a:t>в </a:t>
            </a:r>
            <a:r>
              <a:rPr lang="en-US" sz="2800" dirty="0" err="1">
                <a:solidFill>
                  <a:srgbClr val="FFFF00"/>
                </a:solidFill>
              </a:rPr>
              <a:t>этом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масштабе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окажется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endParaRPr lang="ru-RU" sz="2800" dirty="0" smtClean="0">
              <a:solidFill>
                <a:srgbClr val="FFFF00"/>
              </a:solidFill>
            </a:endParaRPr>
          </a:p>
          <a:p>
            <a:r>
              <a:rPr lang="en-US" sz="2800" dirty="0" err="1" smtClean="0">
                <a:solidFill>
                  <a:srgbClr val="FFFF00"/>
                </a:solidFill>
              </a:rPr>
              <a:t>Луна</a:t>
            </a:r>
            <a:r>
              <a:rPr lang="ru-RU" sz="2800" dirty="0" smtClean="0">
                <a:solidFill>
                  <a:srgbClr val="FFFF00"/>
                </a:solidFill>
              </a:rPr>
              <a:t>? 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Солнце</a:t>
            </a:r>
            <a:r>
              <a:rPr lang="ru-RU" sz="2800" dirty="0">
                <a:solidFill>
                  <a:srgbClr val="FFFF00"/>
                </a:solidFill>
              </a:rPr>
              <a:t>? </a:t>
            </a:r>
            <a:endParaRPr lang="ru-RU" sz="2800" dirty="0" smtClean="0">
              <a:solidFill>
                <a:srgbClr val="FFFF00"/>
              </a:solidFill>
            </a:endParaRPr>
          </a:p>
          <a:p>
            <a:r>
              <a:rPr lang="en-US" sz="2800" dirty="0" err="1" smtClean="0">
                <a:solidFill>
                  <a:srgbClr val="FFFF00"/>
                </a:solidFill>
              </a:rPr>
              <a:t>Марс</a:t>
            </a:r>
            <a:r>
              <a:rPr lang="ru-RU" sz="2800" dirty="0" smtClean="0">
                <a:solidFill>
                  <a:srgbClr val="FFFF00"/>
                </a:solidFill>
              </a:rPr>
              <a:t> в противостоянии? 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Ближайшая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к </a:t>
            </a:r>
            <a:r>
              <a:rPr lang="en-US" sz="2800" dirty="0" err="1">
                <a:solidFill>
                  <a:srgbClr val="FFFF00"/>
                </a:solidFill>
              </a:rPr>
              <a:t>Солнцу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звезда</a:t>
            </a:r>
            <a:r>
              <a:rPr lang="ru-RU" sz="2800" dirty="0">
                <a:solidFill>
                  <a:srgbClr val="FFFF00"/>
                </a:solidFill>
              </a:rPr>
              <a:t>? </a:t>
            </a:r>
            <a:endParaRPr lang="ru-RU" sz="2800" dirty="0" smtClean="0">
              <a:solidFill>
                <a:srgbClr val="FFFF00"/>
              </a:solidFill>
            </a:endParaRPr>
          </a:p>
          <a:p>
            <a:r>
              <a:rPr lang="ru-RU" sz="2800" dirty="0" smtClean="0">
                <a:solidFill>
                  <a:srgbClr val="FFFF00"/>
                </a:solidFill>
              </a:rPr>
              <a:t>Ближайшая спиральная галактика (туманность Андромеды)?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РЕШЕНИЕ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>
                <a:solidFill>
                  <a:srgbClr val="FFC000"/>
                </a:solidFill>
              </a:rPr>
              <a:t>Масштаб: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FFC000"/>
                </a:solidFill>
              </a:rPr>
              <a:t>30 см:13тыс км , или примерно 1 : 40 млн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Ответ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На карте расстояние составит: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До Луны </a:t>
            </a:r>
            <a:r>
              <a:rPr lang="ru-RU" i="1" dirty="0" smtClean="0">
                <a:solidFill>
                  <a:srgbClr val="FFFF00"/>
                </a:solidFill>
              </a:rPr>
              <a:t>– около 10 м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До Солнца – </a:t>
            </a:r>
            <a:r>
              <a:rPr lang="ru-RU" i="1" dirty="0" smtClean="0">
                <a:solidFill>
                  <a:srgbClr val="FFFF00"/>
                </a:solidFill>
              </a:rPr>
              <a:t>около 4 км </a:t>
            </a:r>
            <a:endParaRPr lang="ru-RU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До Марса – </a:t>
            </a:r>
            <a:r>
              <a:rPr lang="ru-RU" i="1" dirty="0" smtClean="0">
                <a:solidFill>
                  <a:srgbClr val="FFFF00"/>
                </a:solidFill>
              </a:rPr>
              <a:t>от 1.5 до 9 км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До Нептуна – </a:t>
            </a:r>
            <a:r>
              <a:rPr lang="ru-RU" i="1" dirty="0" smtClean="0">
                <a:solidFill>
                  <a:srgbClr val="FFFF00"/>
                </a:solidFill>
              </a:rPr>
              <a:t>около 110 км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До системы альфа Кентавра – около 1 миллиона км.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До туманности Андромеды – около 30 тыс. </a:t>
            </a:r>
            <a:r>
              <a:rPr lang="ru-RU" dirty="0" err="1" smtClean="0">
                <a:solidFill>
                  <a:srgbClr val="92D050"/>
                </a:solidFill>
              </a:rPr>
              <a:t>астрон.ед</a:t>
            </a:r>
            <a:r>
              <a:rPr lang="ru-RU" dirty="0" smtClean="0">
                <a:solidFill>
                  <a:srgbClr val="92D050"/>
                </a:solidFill>
              </a:rPr>
              <a:t>.</a:t>
            </a:r>
            <a:endParaRPr lang="ru-R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ТАБЛИЦЫ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Таблица 1. </a:t>
            </a:r>
            <a:r>
              <a:rPr lang="ru-RU" dirty="0" smtClean="0">
                <a:solidFill>
                  <a:srgbClr val="FFFF00"/>
                </a:solidFill>
              </a:rPr>
              <a:t>Созвездия</a:t>
            </a:r>
          </a:p>
          <a:p>
            <a:r>
              <a:rPr lang="ru-RU" b="1" dirty="0">
                <a:solidFill>
                  <a:srgbClr val="FFFF00"/>
                </a:solidFill>
              </a:rPr>
              <a:t>Таблица 2. </a:t>
            </a:r>
            <a:r>
              <a:rPr lang="ru-RU" dirty="0">
                <a:solidFill>
                  <a:srgbClr val="FFFF00"/>
                </a:solidFill>
              </a:rPr>
              <a:t>Элементы орбит планет Солнечной </a:t>
            </a:r>
            <a:r>
              <a:rPr lang="ru-RU" dirty="0" smtClean="0">
                <a:solidFill>
                  <a:srgbClr val="FFFF00"/>
                </a:solidFill>
              </a:rPr>
              <a:t>системы</a:t>
            </a:r>
          </a:p>
          <a:p>
            <a:r>
              <a:rPr lang="ru-RU" b="1" dirty="0">
                <a:solidFill>
                  <a:srgbClr val="FFFF00"/>
                </a:solidFill>
              </a:rPr>
              <a:t>Таблица 3. </a:t>
            </a:r>
            <a:r>
              <a:rPr lang="ru-RU" dirty="0">
                <a:solidFill>
                  <a:srgbClr val="FFFF00"/>
                </a:solidFill>
              </a:rPr>
              <a:t>Физические характеристики планет Солнечной </a:t>
            </a:r>
            <a:r>
              <a:rPr lang="ru-RU" dirty="0" smtClean="0">
                <a:solidFill>
                  <a:srgbClr val="FFFF00"/>
                </a:solidFill>
              </a:rPr>
              <a:t>системы</a:t>
            </a:r>
          </a:p>
          <a:p>
            <a:r>
              <a:rPr lang="ru-RU" b="1" dirty="0">
                <a:solidFill>
                  <a:srgbClr val="FFFF00"/>
                </a:solidFill>
              </a:rPr>
              <a:t>Таблица 4. </a:t>
            </a:r>
            <a:r>
              <a:rPr lang="ru-RU" dirty="0">
                <a:solidFill>
                  <a:srgbClr val="FFFF00"/>
                </a:solidFill>
              </a:rPr>
              <a:t>Параметры </a:t>
            </a:r>
            <a:r>
              <a:rPr lang="ru-RU" dirty="0" smtClean="0">
                <a:solidFill>
                  <a:srgbClr val="FFFF00"/>
                </a:solidFill>
              </a:rPr>
              <a:t>планет-карликов</a:t>
            </a:r>
          </a:p>
          <a:p>
            <a:r>
              <a:rPr lang="ru-RU" b="1" dirty="0">
                <a:solidFill>
                  <a:srgbClr val="FFFF00"/>
                </a:solidFill>
              </a:rPr>
              <a:t>Таблица 5. </a:t>
            </a:r>
            <a:r>
              <a:rPr lang="ru-RU" dirty="0">
                <a:solidFill>
                  <a:srgbClr val="FFFF00"/>
                </a:solidFill>
              </a:rPr>
              <a:t>Спутники планет (важнейшие</a:t>
            </a:r>
            <a:r>
              <a:rPr lang="ru-RU" dirty="0" smtClean="0">
                <a:solidFill>
                  <a:srgbClr val="FFFF00"/>
                </a:solidFill>
              </a:rPr>
              <a:t>)</a:t>
            </a:r>
          </a:p>
          <a:p>
            <a:r>
              <a:rPr lang="ru-RU" b="1" dirty="0">
                <a:solidFill>
                  <a:srgbClr val="FFFF00"/>
                </a:solidFill>
              </a:rPr>
              <a:t>Таблица 6. </a:t>
            </a:r>
            <a:r>
              <a:rPr lang="ru-RU" dirty="0">
                <a:solidFill>
                  <a:srgbClr val="FFFF00"/>
                </a:solidFill>
              </a:rPr>
              <a:t>Яркие звёзды</a:t>
            </a:r>
          </a:p>
        </p:txBody>
      </p:sp>
    </p:spTree>
    <p:extLst>
      <p:ext uri="{BB962C8B-B14F-4D97-AF65-F5344CB8AC3E}">
        <p14:creationId xmlns:p14="http://schemas.microsoft.com/office/powerpoint/2010/main" val="1470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Материалы 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Засов А.В., Сурдин В.Г.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Лапина И.К. Астрономия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10(11) класс.  Базовый уровень. Методические рекомендации для учителя</a:t>
            </a:r>
          </a:p>
          <a:p>
            <a:pPr lvl="0"/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Засов А.В., 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Сурдин В.Г., Лапина 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И.К. Рабочая программа  к курсу астрономии. 10 (11) класс. Базовый уровень.</a:t>
            </a:r>
          </a:p>
          <a:p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/>
              <a:t>ДОПОЛНИТЕЛЬНЫЕ ОБРАЗОВАТЕЛЬНЫЕ РЕСУРСЫ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9075" y="908720"/>
            <a:ext cx="85344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u="sng" dirty="0">
                <a:solidFill>
                  <a:srgbClr val="FFFF00"/>
                </a:solidFill>
                <a:cs typeface="Arial" pitchFamily="34" charset="0"/>
              </a:rPr>
              <a:t>В.Г. Сурдин</a:t>
            </a:r>
          </a:p>
          <a:p>
            <a:pPr>
              <a:defRPr/>
            </a:pP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«Вселенная в вопросах и ответах. Задачи и тесты по астрономии и космонавтике.»</a:t>
            </a:r>
          </a:p>
          <a:p>
            <a:pPr>
              <a:defRPr/>
            </a:pP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Издательство: Альпина Нон-фикшн, 2017</a:t>
            </a:r>
          </a:p>
          <a:p>
            <a:pPr>
              <a:defRPr/>
            </a:pPr>
            <a:r>
              <a:rPr lang="ru-RU" sz="2400" u="sng" dirty="0" smtClean="0">
                <a:solidFill>
                  <a:srgbClr val="FFFF00"/>
                </a:solidFill>
                <a:cs typeface="Arial" pitchFamily="34" charset="0"/>
              </a:rPr>
              <a:t>В.Г. Сурдин</a:t>
            </a:r>
          </a:p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  <a:cs typeface="Arial" pitchFamily="34" charset="0"/>
              </a:rPr>
              <a:t>«</a:t>
            </a: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Вселенная от А до Я».  Изд-во </a:t>
            </a:r>
            <a:r>
              <a:rPr lang="ru-RU" sz="2400" dirty="0" err="1">
                <a:solidFill>
                  <a:srgbClr val="FFFF00"/>
                </a:solidFill>
                <a:cs typeface="Arial" pitchFamily="34" charset="0"/>
              </a:rPr>
              <a:t>Эксмо</a:t>
            </a: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, 2013</a:t>
            </a:r>
          </a:p>
          <a:p>
            <a:pPr>
              <a:defRPr/>
            </a:pPr>
            <a:r>
              <a:rPr lang="en-US" sz="2400" u="sng" dirty="0">
                <a:solidFill>
                  <a:srgbClr val="FFFF00"/>
                </a:solidFill>
                <a:cs typeface="Arial" pitchFamily="34" charset="0"/>
              </a:rPr>
              <a:t> </a:t>
            </a:r>
            <a:r>
              <a:rPr lang="ru-RU" sz="2400" u="sng" dirty="0" err="1">
                <a:solidFill>
                  <a:srgbClr val="FFFF00"/>
                </a:solidFill>
                <a:cs typeface="Arial" pitchFamily="34" charset="0"/>
              </a:rPr>
              <a:t>С.Б.Попов</a:t>
            </a:r>
            <a:r>
              <a:rPr lang="ru-RU" sz="2400" u="sng" dirty="0">
                <a:solidFill>
                  <a:srgbClr val="FFFF00"/>
                </a:solidFill>
                <a:cs typeface="Arial" pitchFamily="34" charset="0"/>
              </a:rPr>
              <a:t>. </a:t>
            </a: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«Вселенная. Краткий путеводитель по пространству и времени: от Солнечной системы до самых далеких галактик и от Большого взрыва до будущего Вселенной» .изд-во Альпина Нон-фикшн, 2018.</a:t>
            </a:r>
          </a:p>
          <a:p>
            <a:pPr>
              <a:defRPr/>
            </a:pPr>
            <a:r>
              <a:rPr lang="ru-RU" sz="2400" u="sng" dirty="0">
                <a:solidFill>
                  <a:srgbClr val="FFFF00"/>
                </a:solidFill>
                <a:cs typeface="Arial" pitchFamily="34" charset="0"/>
              </a:rPr>
              <a:t>Н.Н. </a:t>
            </a:r>
            <a:r>
              <a:rPr lang="ru-RU" sz="2400" u="sng" dirty="0" err="1">
                <a:solidFill>
                  <a:srgbClr val="FFFF00"/>
                </a:solidFill>
                <a:cs typeface="Arial" pitchFamily="34" charset="0"/>
              </a:rPr>
              <a:t>Гомулина</a:t>
            </a:r>
            <a:r>
              <a:rPr lang="ru-RU" sz="2400" u="sng" dirty="0">
                <a:solidFill>
                  <a:srgbClr val="FFFF00"/>
                </a:solidFill>
                <a:cs typeface="Arial" pitchFamily="34" charset="0"/>
              </a:rPr>
              <a:t>. </a:t>
            </a: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Электронный образовательный ресурс «Открытая астрономия Под ред. В.Г. Сурдина</a:t>
            </a:r>
          </a:p>
          <a:p>
            <a:pPr>
              <a:defRPr/>
            </a:pP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(http://www.college.ru/astronomy/course/content/index.htm). </a:t>
            </a:r>
          </a:p>
          <a:p>
            <a:pPr>
              <a:defRPr/>
            </a:pP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 </a:t>
            </a:r>
          </a:p>
          <a:p>
            <a:pPr>
              <a:defRPr/>
            </a:pPr>
            <a:endParaRPr lang="ru-RU" sz="2400" dirty="0">
              <a:solidFill>
                <a:srgbClr val="FFFF00"/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 </a:t>
            </a:r>
          </a:p>
          <a:p>
            <a:pPr>
              <a:defRPr/>
            </a:pPr>
            <a:r>
              <a:rPr lang="ru-RU" sz="2400" dirty="0">
                <a:solidFill>
                  <a:srgbClr val="FFFF00"/>
                </a:solidFill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57821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ЗАДАЧИ СОВРЕМЕННОГО ШКОЛЬНОГО КУРСА АСТРОНОМИИ</a:t>
            </a: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накомство </a:t>
            </a:r>
            <a:r>
              <a:rPr lang="ru-RU" dirty="0">
                <a:solidFill>
                  <a:srgbClr val="FFFF00"/>
                </a:solidFill>
              </a:rPr>
              <a:t>с </a:t>
            </a:r>
            <a:r>
              <a:rPr lang="ru-RU" dirty="0" smtClean="0">
                <a:solidFill>
                  <a:srgbClr val="FFFF00"/>
                </a:solidFill>
              </a:rPr>
              <a:t>научными представлениями об окружающем мире  на самых различных пространственно-временных масштабах и о том, на чем эти представления основаны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Объяснение </a:t>
            </a:r>
            <a:r>
              <a:rPr lang="ru-RU" dirty="0">
                <a:solidFill>
                  <a:srgbClr val="FFFF00"/>
                </a:solidFill>
              </a:rPr>
              <a:t>небесных </a:t>
            </a:r>
            <a:r>
              <a:rPr lang="ru-RU" dirty="0" smtClean="0">
                <a:solidFill>
                  <a:srgbClr val="FFFF00"/>
                </a:solidFill>
              </a:rPr>
              <a:t>явлений, непосредственно наблюдаемых  в обыденной жизни .</a:t>
            </a:r>
          </a:p>
          <a:p>
            <a:r>
              <a:rPr lang="ru-RU" dirty="0">
                <a:solidFill>
                  <a:srgbClr val="FFFF00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накомство с космической деятельностью человечества и ее текущими задачами.</a:t>
            </a: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МЕТОДИЧЕСКАЯ ПОМОЩЬ УЧИТЕЛЮ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Новостные сайты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   </a:t>
            </a:r>
            <a:r>
              <a:rPr lang="ru-RU" sz="2800" dirty="0" smtClean="0">
                <a:solidFill>
                  <a:srgbClr val="FFFF00"/>
                </a:solidFill>
                <a:hlinkClick r:id="rId2"/>
              </a:rPr>
              <a:t>http://www.astronet.ru/</a:t>
            </a:r>
            <a:endParaRPr lang="ru-RU" sz="28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   </a:t>
            </a:r>
            <a:r>
              <a:rPr lang="ru-RU" sz="2800" dirty="0" smtClean="0">
                <a:solidFill>
                  <a:srgbClr val="FFFF00"/>
                </a:solidFill>
                <a:hlinkClick r:id="rId3"/>
              </a:rPr>
              <a:t>http://www.novosti-kosmonavtiki.ru/</a:t>
            </a:r>
            <a:endParaRPr lang="ru-RU" sz="28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   </a:t>
            </a:r>
            <a:r>
              <a:rPr lang="en-US" sz="2800" dirty="0" smtClean="0">
                <a:solidFill>
                  <a:srgbClr val="FFFF00"/>
                </a:solidFill>
                <a:hlinkClick r:id="rId4"/>
              </a:rPr>
              <a:t>http://www.astronews.ru</a:t>
            </a:r>
            <a:r>
              <a:rPr lang="en-US" sz="2800" dirty="0" smtClean="0">
                <a:solidFill>
                  <a:schemeClr val="bg1"/>
                </a:solidFill>
                <a:hlinkClick r:id="rId4"/>
              </a:rPr>
              <a:t>/</a:t>
            </a:r>
            <a:endParaRPr lang="ru-RU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70C0"/>
                </a:solidFill>
              </a:rPr>
              <a:t>---------------------------------------------------------------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rgbClr val="7030A0"/>
                </a:solidFill>
              </a:rPr>
              <a:t>Сайт Российской Ассоциации Преподавателей Астрономии</a:t>
            </a:r>
          </a:p>
          <a:p>
            <a:pPr marL="0" indent="0">
              <a:buNone/>
            </a:pPr>
            <a:r>
              <a:rPr lang="ru-RU" sz="2800" u="sng" dirty="0" smtClean="0">
                <a:solidFill>
                  <a:srgbClr val="7030A0"/>
                </a:solidFill>
              </a:rPr>
              <a:t>    https</a:t>
            </a:r>
            <a:r>
              <a:rPr lang="ru-RU" sz="2800" u="sng" dirty="0">
                <a:solidFill>
                  <a:srgbClr val="7030A0"/>
                </a:solidFill>
              </a:rPr>
              <a:t>://sites.google.com/site/auastro/ 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Портал «Открытая астрономия»</a:t>
            </a:r>
          </a:p>
          <a:p>
            <a:pPr marL="0" indent="0">
              <a:buNone/>
            </a:pPr>
            <a:r>
              <a:rPr lang="ru-RU" sz="2800" u="sng" dirty="0"/>
              <a:t> </a:t>
            </a:r>
            <a:r>
              <a:rPr lang="ru-RU" sz="2800" u="sng" dirty="0" smtClean="0"/>
              <a:t>    </a:t>
            </a:r>
            <a:r>
              <a:rPr lang="ru-RU" sz="2800" u="sng" dirty="0">
                <a:hlinkClick r:id="rId5"/>
              </a:rPr>
              <a:t>http://www.college.ru/astronom</a:t>
            </a:r>
            <a:endParaRPr lang="ru-RU" sz="2800" dirty="0"/>
          </a:p>
          <a:p>
            <a:pPr eaLnBrk="1" hangingPunct="1">
              <a:lnSpc>
                <a:spcPct val="80000"/>
              </a:lnSpc>
              <a:defRPr/>
            </a:pPr>
            <a:endParaRPr lang="ru-RU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2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Особенности и сложности курса астрономии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Большое количество новых понятий при малом объеме отводимых часов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Быстро развивающаяся наука требует от учителя быть в курсе современных достижений и уметь прокомментировать их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Другой стиль изложения материала по сравнению с физикой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Возможность раскрыть содержание  вопросов на различном по глубине уровне в зависимости от подготовки и мотивации школьников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9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783"/>
            <a:ext cx="9144000" cy="579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3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Цель, которую ставили авторы :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Создать учебник научно грамотный, содержательный, интересный, базируясь  на том уровне знаний, который соответствует 10 классу (с возможностью более глубокого знакомства с предметом, которую открывает работа с учебником)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455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 </a:t>
            </a:r>
            <a:r>
              <a:rPr lang="ru-RU" sz="3200" dirty="0" smtClean="0">
                <a:solidFill>
                  <a:schemeClr val="bg1"/>
                </a:solidFill>
              </a:rPr>
              <a:t>учебнике </a:t>
            </a:r>
            <a:r>
              <a:rPr lang="ru-RU" sz="3200" dirty="0">
                <a:solidFill>
                  <a:schemeClr val="bg1"/>
                </a:solidFill>
              </a:rPr>
              <a:t>астрономии выделяются следующие </a:t>
            </a:r>
            <a:r>
              <a:rPr lang="ru-RU" sz="3200" dirty="0" smtClean="0">
                <a:solidFill>
                  <a:schemeClr val="bg1"/>
                </a:solidFill>
              </a:rPr>
              <a:t>основные </a:t>
            </a:r>
            <a:r>
              <a:rPr lang="ru-RU" sz="3200" b="1" i="1" dirty="0" smtClean="0">
                <a:solidFill>
                  <a:schemeClr val="bg1"/>
                </a:solidFill>
              </a:rPr>
              <a:t>содержательные </a:t>
            </a:r>
            <a:r>
              <a:rPr lang="ru-RU" sz="3200" b="1" i="1" dirty="0">
                <a:solidFill>
                  <a:schemeClr val="bg1"/>
                </a:solidFill>
              </a:rPr>
              <a:t>линии</a:t>
            </a:r>
            <a:r>
              <a:rPr lang="ru-RU" sz="3200" dirty="0">
                <a:solidFill>
                  <a:schemeClr val="bg1"/>
                </a:solidFill>
              </a:rPr>
              <a:t>: </a:t>
            </a:r>
            <a:br>
              <a:rPr lang="ru-RU" sz="3200" dirty="0">
                <a:solidFill>
                  <a:schemeClr val="bg1"/>
                </a:solidFill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12776"/>
            <a:ext cx="878497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FFFF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Объяснение </a:t>
            </a:r>
            <a:r>
              <a:rPr lang="ru-RU" sz="2800" dirty="0">
                <a:solidFill>
                  <a:srgbClr val="FFFF00"/>
                </a:solidFill>
              </a:rPr>
              <a:t>видимых невооружённым глазом астрономических явлений (видимые движения небесных тел, затмения, метеоры,  и </a:t>
            </a:r>
            <a:r>
              <a:rPr lang="ru-RU" sz="2800" dirty="0" err="1" smtClean="0">
                <a:solidFill>
                  <a:srgbClr val="FFFF00"/>
                </a:solidFill>
              </a:rPr>
              <a:t>др</a:t>
            </a:r>
            <a:r>
              <a:rPr lang="ru-RU" sz="2800" dirty="0" smtClean="0">
                <a:solidFill>
                  <a:srgbClr val="FFFF00"/>
                </a:solidFill>
              </a:rPr>
              <a:t>).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</a:rPr>
              <a:t>М</a:t>
            </a:r>
            <a:r>
              <a:rPr lang="ru-RU" sz="2800" dirty="0" smtClean="0">
                <a:solidFill>
                  <a:srgbClr val="FFFF00"/>
                </a:solidFill>
              </a:rPr>
              <a:t>етоды </a:t>
            </a:r>
            <a:r>
              <a:rPr lang="ru-RU" sz="2800" dirty="0">
                <a:solidFill>
                  <a:srgbClr val="FFFF00"/>
                </a:solidFill>
              </a:rPr>
              <a:t>изучения космических объектов;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Космонавтика </a:t>
            </a:r>
            <a:r>
              <a:rPr lang="ru-RU" sz="2800" dirty="0">
                <a:solidFill>
                  <a:srgbClr val="FFFF00"/>
                </a:solidFill>
              </a:rPr>
              <a:t>как быстро развивающаяся сфера человеческой </a:t>
            </a:r>
            <a:r>
              <a:rPr lang="ru-RU" sz="2800" dirty="0" smtClean="0">
                <a:solidFill>
                  <a:srgbClr val="FFFF00"/>
                </a:solidFill>
              </a:rPr>
              <a:t>деятельности. Практическое использование астрономии</a:t>
            </a:r>
            <a:endParaRPr lang="ru-RU" sz="2800" dirty="0">
              <a:solidFill>
                <a:srgbClr val="FFFF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Тела </a:t>
            </a:r>
            <a:r>
              <a:rPr lang="ru-RU" sz="2800" dirty="0">
                <a:solidFill>
                  <a:srgbClr val="FFFF00"/>
                </a:solidFill>
              </a:rPr>
              <a:t>солнечной </a:t>
            </a:r>
            <a:r>
              <a:rPr lang="ru-RU" sz="2800" dirty="0" smtClean="0">
                <a:solidFill>
                  <a:srgbClr val="FFFF00"/>
                </a:solidFill>
              </a:rPr>
              <a:t>системы и их природа;</a:t>
            </a:r>
            <a:endParaRPr lang="ru-RU" sz="2800" dirty="0">
              <a:solidFill>
                <a:srgbClr val="FFFF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</a:rPr>
              <a:t>Физическая природа Солнца и звёзд, и их эволюция;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>
                <a:solidFill>
                  <a:srgbClr val="FFFF00"/>
                </a:solidFill>
              </a:rPr>
              <a:t>Строение и эволюция Вселенной, пространственно-временные масштабы исследуемой 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>
                <a:solidFill>
                  <a:srgbClr val="FFFF00"/>
                </a:solidFill>
              </a:rPr>
              <a:t>Вселенной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sz="2800" dirty="0">
              <a:solidFill>
                <a:srgbClr val="FFFF00"/>
              </a:solidFill>
            </a:endParaRPr>
          </a:p>
          <a:p>
            <a:r>
              <a:rPr lang="ru-RU" sz="2800" dirty="0">
                <a:solidFill>
                  <a:srgbClr val="FFFF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818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Особенности предлагаемого учебника</a:t>
            </a:r>
            <a:endParaRPr lang="ru-R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05000"/>
            <a:ext cx="8579296" cy="4548336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</a:rPr>
              <a:t>Не совсем стандартна структура изложения материала;</a:t>
            </a:r>
          </a:p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</a:rPr>
              <a:t>Выделены части текста, предназначенные «для любознательных», в них перенесено основное количество формул;</a:t>
            </a:r>
          </a:p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</a:rPr>
              <a:t>Для ссылок на </a:t>
            </a:r>
            <a:r>
              <a:rPr lang="ru-RU" dirty="0" err="1" smtClean="0">
                <a:solidFill>
                  <a:srgbClr val="FFFF00"/>
                </a:solidFill>
              </a:rPr>
              <a:t>доп.материалы</a:t>
            </a:r>
            <a:r>
              <a:rPr lang="ru-RU" dirty="0" smtClean="0">
                <a:solidFill>
                  <a:srgbClr val="FFFF00"/>
                </a:solidFill>
              </a:rPr>
              <a:t>  изображены </a:t>
            </a:r>
            <a:r>
              <a:rPr lang="en-US" dirty="0" smtClean="0">
                <a:solidFill>
                  <a:srgbClr val="FFFF00"/>
                </a:solidFill>
              </a:rPr>
              <a:t>QR-</a:t>
            </a:r>
            <a:r>
              <a:rPr lang="ru-RU" dirty="0" smtClean="0">
                <a:solidFill>
                  <a:srgbClr val="FFFF00"/>
                </a:solidFill>
              </a:rPr>
              <a:t>коды.</a:t>
            </a:r>
          </a:p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</a:rPr>
              <a:t>Увеличен объём материала , касающегося астрономических методов изучения небесных тел и космических исследований;</a:t>
            </a:r>
          </a:p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</a:rPr>
              <a:t>Ссылки на интернет-</a:t>
            </a:r>
            <a:r>
              <a:rPr lang="ru-RU" dirty="0">
                <a:solidFill>
                  <a:srgbClr val="FFFF00"/>
                </a:solidFill>
              </a:rPr>
              <a:t>с</a:t>
            </a:r>
            <a:r>
              <a:rPr lang="ru-RU" dirty="0" smtClean="0">
                <a:solidFill>
                  <a:srgbClr val="FFFF00"/>
                </a:solidFill>
              </a:rPr>
              <a:t>айты для более подробного знакомства  с темой.</a:t>
            </a:r>
          </a:p>
          <a:p>
            <a:pPr>
              <a:defRPr/>
            </a:pP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В конце каждого раздела формируются: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</a:rPr>
              <a:t>Основные выводы, Задания и  упражнения, Задачи;</a:t>
            </a:r>
          </a:p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Большое количество оригинальных иллюстраций.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68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4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Сравнение содержания учебников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6871130"/>
              </p:ext>
            </p:extLst>
          </p:nvPr>
        </p:nvGraphicFramePr>
        <p:xfrm>
          <a:off x="1259632" y="1124744"/>
          <a:ext cx="7344816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0864"/>
                <a:gridCol w="1858284"/>
                <a:gridCol w="2275668"/>
              </a:tblGrid>
              <a:tr h="370840"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ТЕМА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Объем в учебнике Засова, Сурдина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 в % к общему объему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Объем</a:t>
                      </a:r>
                      <a:r>
                        <a:rPr lang="ru-RU" sz="1400" baseline="0" dirty="0" smtClean="0"/>
                        <a:t> в </a:t>
                      </a:r>
                      <a:r>
                        <a:rPr lang="ru-RU" sz="1400" baseline="0" dirty="0" err="1" smtClean="0"/>
                        <a:t>уч-ке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В.М.Чаругина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400" baseline="0" dirty="0" smtClean="0"/>
                        <a:t>в % к общему объему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Введение, история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Космические исследования,</a:t>
                      </a:r>
                    </a:p>
                    <a:p>
                      <a:r>
                        <a:rPr lang="ru-RU" dirty="0" smtClean="0"/>
                        <a:t>космонавтика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Сфера, видимые движения </a:t>
                      </a:r>
                      <a:r>
                        <a:rPr lang="ru-RU" dirty="0" err="1" smtClean="0"/>
                        <a:t>неб.тел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затмения, время, календарь.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Тяготение, траектории движения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Приборы и методы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Солнечная система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Галактика, </a:t>
                      </a:r>
                      <a:r>
                        <a:rPr lang="ru-RU" dirty="0" err="1" smtClean="0"/>
                        <a:t>межзв</a:t>
                      </a:r>
                      <a:r>
                        <a:rPr lang="ru-RU" dirty="0" smtClean="0"/>
                        <a:t>. среда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Галактики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Космология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Блок-схема: объединение 2"/>
          <p:cNvSpPr/>
          <p:nvPr/>
        </p:nvSpPr>
        <p:spPr>
          <a:xfrm>
            <a:off x="7395688" y="2564904"/>
            <a:ext cx="469776" cy="3429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объединение 5"/>
          <p:cNvSpPr/>
          <p:nvPr/>
        </p:nvSpPr>
        <p:spPr>
          <a:xfrm>
            <a:off x="7374216" y="4653136"/>
            <a:ext cx="469776" cy="3429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объединение 6"/>
          <p:cNvSpPr/>
          <p:nvPr/>
        </p:nvSpPr>
        <p:spPr>
          <a:xfrm>
            <a:off x="7398644" y="5301208"/>
            <a:ext cx="469776" cy="3429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0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81213"/>
            <a:ext cx="80772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3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769</Words>
  <Application>Microsoft Office PowerPoint</Application>
  <PresentationFormat>Экран (4:3)</PresentationFormat>
  <Paragraphs>143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Особенности и сложности курса астрономии</vt:lpstr>
      <vt:lpstr>Презентация PowerPoint</vt:lpstr>
      <vt:lpstr>Презентация PowerPoint</vt:lpstr>
      <vt:lpstr>В учебнике астрономии выделяются следующие основные содержательные линии:  </vt:lpstr>
      <vt:lpstr>Особенности предлагаемого учебника</vt:lpstr>
      <vt:lpstr>Сравнение содержания учебников</vt:lpstr>
      <vt:lpstr>Презентация PowerPoint</vt:lpstr>
      <vt:lpstr>Презентация PowerPoint</vt:lpstr>
      <vt:lpstr>Важные мировоззренческие темы сконцентрированы в первой главе учебного пособия</vt:lpstr>
      <vt:lpstr>Презентация PowerPoint</vt:lpstr>
      <vt:lpstr>Прикладные задачи, решаемые с помощью астрономии: </vt:lpstr>
      <vt:lpstr>Презентация PowerPoint</vt:lpstr>
      <vt:lpstr>Задача</vt:lpstr>
      <vt:lpstr>РЕШЕНИЕ</vt:lpstr>
      <vt:lpstr>ТАБЛИЦЫ</vt:lpstr>
      <vt:lpstr>Материалы </vt:lpstr>
      <vt:lpstr>ДОПОЛНИТЕЛЬНЫЕ ОБРАЗОВАТЕЛЬНЫЕ РЕСУРСЫ</vt:lpstr>
      <vt:lpstr>МЕТОДИЧЕСКАЯ ПОМОЩЬ УЧИТЕЛЮ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нового учебника (А.В.Засов, В.Г.Сурдин)</dc:title>
  <dc:creator>a.v.zasov</dc:creator>
  <cp:lastModifiedBy>a.v.zasov</cp:lastModifiedBy>
  <cp:revision>119</cp:revision>
  <dcterms:created xsi:type="dcterms:W3CDTF">2018-06-09T16:09:01Z</dcterms:created>
  <dcterms:modified xsi:type="dcterms:W3CDTF">2020-03-05T09:30:24Z</dcterms:modified>
</cp:coreProperties>
</file>