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0" r:id="rId2"/>
    <p:sldId id="259" r:id="rId3"/>
    <p:sldId id="261" r:id="rId4"/>
    <p:sldId id="315" r:id="rId5"/>
    <p:sldId id="318" r:id="rId6"/>
    <p:sldId id="303" r:id="rId7"/>
    <p:sldId id="305" r:id="rId8"/>
    <p:sldId id="307" r:id="rId9"/>
    <p:sldId id="320" r:id="rId10"/>
    <p:sldId id="309" r:id="rId11"/>
    <p:sldId id="310" r:id="rId12"/>
    <p:sldId id="311" r:id="rId13"/>
    <p:sldId id="312" r:id="rId14"/>
    <p:sldId id="313" r:id="rId15"/>
    <p:sldId id="314" r:id="rId16"/>
    <p:sldId id="302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E2F488"/>
    <a:srgbClr val="D1DB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9245" autoAdjust="0"/>
  </p:normalViewPr>
  <p:slideViewPr>
    <p:cSldViewPr>
      <p:cViewPr>
        <p:scale>
          <a:sx n="100" d="100"/>
          <a:sy n="100" d="100"/>
        </p:scale>
        <p:origin x="-282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6 классы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базовый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28.5</c:v>
                </c:pt>
                <c:pt idx="2">
                  <c:v>44.9</c:v>
                </c:pt>
                <c:pt idx="3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DF-4F73-93DC-E262E50CE6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7 классы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базовый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35.800000000000004</c:v>
                </c:pt>
                <c:pt idx="2">
                  <c:v>42.2</c:v>
                </c:pt>
                <c:pt idx="3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DF-4F73-93DC-E262E50CE6FC}"/>
            </c:ext>
          </c:extLst>
        </c:ser>
        <c:gapWidth val="219"/>
        <c:axId val="139592448"/>
        <c:axId val="139593984"/>
      </c:barChart>
      <c:lineChart>
        <c:grouping val="stacked"/>
        <c:ser>
          <c:idx val="2"/>
          <c:order val="2"/>
          <c:tx>
            <c:strRef>
              <c:f>Лист1!$D$1</c:f>
              <c:strCache>
                <c:ptCount val="1"/>
                <c:pt idx="0">
                  <c:v>Сравнение 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848106621535881E-2"/>
                  <c:y val="5.15873015873015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F-4F73-93DC-E262E50CE6FC}"/>
                </c:ext>
              </c:extLst>
            </c:dLbl>
            <c:dLbl>
              <c:idx val="1"/>
              <c:layout>
                <c:manualLayout>
                  <c:x val="1.480854664692194E-2"/>
                  <c:y val="0.114452798663324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F-4F73-93DC-E262E50CE6FC}"/>
                </c:ext>
              </c:extLst>
            </c:dLbl>
            <c:dLbl>
              <c:idx val="2"/>
              <c:layout>
                <c:manualLayout>
                  <c:x val="-2.538607996615197E-2"/>
                  <c:y val="7.93650793650793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F-4F73-93DC-E262E50CE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базовый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1.6999999999999971</c:v>
                </c:pt>
                <c:pt idx="1">
                  <c:v>7.2999999999999972</c:v>
                </c:pt>
                <c:pt idx="2">
                  <c:v>-2.6999999999999957</c:v>
                </c:pt>
                <c:pt idx="3">
                  <c:v>-6.4000000000000021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DF-4F73-93DC-E262E50CE6FC}"/>
            </c:ext>
          </c:extLst>
        </c:ser>
        <c:marker val="1"/>
        <c:axId val="139592448"/>
        <c:axId val="139593984"/>
      </c:lineChart>
      <c:catAx>
        <c:axId val="13959244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9593984"/>
        <c:crosses val="autoZero"/>
        <c:auto val="1"/>
        <c:lblAlgn val="ctr"/>
        <c:lblOffset val="100"/>
      </c:catAx>
      <c:valAx>
        <c:axId val="139593984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95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462962962962982E-2"/>
          <c:y val="0.33079365079365081"/>
          <c:w val="0.94907407407407618"/>
          <c:h val="0.437817460317462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 не имеют высшего образования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Уровень:  недостаточный</c:v>
                </c:pt>
                <c:pt idx="1">
                  <c:v>Уровень: базовый</c:v>
                </c:pt>
                <c:pt idx="2">
                  <c:v>Уровень:  выше среднего</c:v>
                </c:pt>
                <c:pt idx="3">
                  <c:v>Уровень: высокий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0.24390000000000042</c:v>
                </c:pt>
                <c:pt idx="1">
                  <c:v>0.45579999999999998</c:v>
                </c:pt>
                <c:pt idx="2">
                  <c:v>0.28540000000000032</c:v>
                </c:pt>
                <c:pt idx="3">
                  <c:v>2.8199999999999989E-2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D9-4CC3-80B4-138DD6D6BE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один родитель имеет высшее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Уровень:  недостаточный</c:v>
                </c:pt>
                <c:pt idx="1">
                  <c:v>Уровень: базовый</c:v>
                </c:pt>
                <c:pt idx="2">
                  <c:v>Уровень:  выше среднего</c:v>
                </c:pt>
                <c:pt idx="3">
                  <c:v>Уровень: высокий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0.20760000000000001</c:v>
                </c:pt>
                <c:pt idx="1">
                  <c:v>0.4415</c:v>
                </c:pt>
                <c:pt idx="2">
                  <c:v>0.31930000000000097</c:v>
                </c:pt>
                <c:pt idx="3">
                  <c:v>3.7400000000000086E-2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D9-4CC3-80B4-138DD6D6BE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оба родителя имеют высшее образование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Уровень:  недостаточный</c:v>
                </c:pt>
                <c:pt idx="1">
                  <c:v>Уровень: базовый</c:v>
                </c:pt>
                <c:pt idx="2">
                  <c:v>Уровень:  выше среднего</c:v>
                </c:pt>
                <c:pt idx="3">
                  <c:v>Уровень: высокий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0.16769999999999999</c:v>
                </c:pt>
                <c:pt idx="1">
                  <c:v>0.40290000000000031</c:v>
                </c:pt>
                <c:pt idx="2">
                  <c:v>0.34470000000000001</c:v>
                </c:pt>
                <c:pt idx="3">
                  <c:v>4.3099999999999999E-2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D9-4CC3-80B4-138DD6D6BEC9}"/>
            </c:ext>
          </c:extLst>
        </c:ser>
        <c:gapWidth val="112"/>
        <c:overlap val="-27"/>
        <c:axId val="157254784"/>
        <c:axId val="157708288"/>
      </c:barChart>
      <c:catAx>
        <c:axId val="157254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708288"/>
        <c:crosses val="autoZero"/>
        <c:auto val="1"/>
        <c:lblAlgn val="ctr"/>
        <c:lblOffset val="100"/>
      </c:catAx>
      <c:valAx>
        <c:axId val="1577082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tickLblPos val="none"/>
        <c:crossAx val="15725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334536307961695E-2"/>
          <c:y val="0.8713160854893135"/>
          <c:w val="0.82281240886555851"/>
          <c:h val="0.1286839145106861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AB356-608E-4D8B-9D67-F0D99AFE45DF}" type="doc">
      <dgm:prSet loTypeId="urn:microsoft.com/office/officeart/2005/8/layout/matrix1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57805C7-7F39-4AB4-BF63-A30AE39F33C0}">
      <dgm:prSet phldrT="[Текст]" custT="1"/>
      <dgm:spPr/>
      <dgm:t>
        <a:bodyPr/>
        <a:lstStyle/>
        <a:p>
          <a:r>
            <a:rPr lang="en-US" sz="3200" b="1" dirty="0" smtClean="0"/>
            <a:t>PISA</a:t>
          </a:r>
          <a:endParaRPr lang="ru-RU" sz="3200" b="1" dirty="0"/>
        </a:p>
      </dgm:t>
    </dgm:pt>
    <dgm:pt modelId="{988F16A0-5486-4539-BD06-4B3FC02AB893}" type="parTrans" cxnId="{925347DB-AF8C-48C7-BD4F-FE364A764D27}">
      <dgm:prSet/>
      <dgm:spPr/>
      <dgm:t>
        <a:bodyPr/>
        <a:lstStyle/>
        <a:p>
          <a:endParaRPr lang="ru-RU"/>
        </a:p>
      </dgm:t>
    </dgm:pt>
    <dgm:pt modelId="{CBE7D35F-AC20-4FA0-9AB7-FC7FACC45A34}" type="sibTrans" cxnId="{925347DB-AF8C-48C7-BD4F-FE364A764D27}">
      <dgm:prSet/>
      <dgm:spPr/>
      <dgm:t>
        <a:bodyPr/>
        <a:lstStyle/>
        <a:p>
          <a:endParaRPr lang="ru-RU"/>
        </a:p>
      </dgm:t>
    </dgm:pt>
    <dgm:pt modelId="{937539C8-9759-4566-B319-A094C6C1CB30}">
      <dgm:prSet phldrT="[Текст]" custT="1"/>
      <dgm:spPr/>
      <dgm:t>
        <a:bodyPr/>
        <a:lstStyle/>
        <a:p>
          <a:r>
            <a:rPr lang="ru-RU" sz="2800" dirty="0" smtClean="0"/>
            <a:t>Читательская грамотность </a:t>
          </a:r>
          <a:endParaRPr lang="ru-RU" sz="2800" dirty="0"/>
        </a:p>
      </dgm:t>
    </dgm:pt>
    <dgm:pt modelId="{CE5DD1A0-9FBE-4885-8DE6-D90BDA4EC751}" type="parTrans" cxnId="{B17A4B2F-F9FF-4107-856E-7376BA4EC997}">
      <dgm:prSet/>
      <dgm:spPr/>
      <dgm:t>
        <a:bodyPr/>
        <a:lstStyle/>
        <a:p>
          <a:endParaRPr lang="ru-RU"/>
        </a:p>
      </dgm:t>
    </dgm:pt>
    <dgm:pt modelId="{B3092EA2-F1E6-428E-A75A-430F38E62394}" type="sibTrans" cxnId="{B17A4B2F-F9FF-4107-856E-7376BA4EC997}">
      <dgm:prSet/>
      <dgm:spPr/>
      <dgm:t>
        <a:bodyPr/>
        <a:lstStyle/>
        <a:p>
          <a:endParaRPr lang="ru-RU"/>
        </a:p>
      </dgm:t>
    </dgm:pt>
    <dgm:pt modelId="{2662E4BA-38B5-4BE8-B68A-5A3E6407E8A6}">
      <dgm:prSet phldrT="[Текст]" custT="1"/>
      <dgm:spPr/>
      <dgm:t>
        <a:bodyPr/>
        <a:lstStyle/>
        <a:p>
          <a:r>
            <a:rPr lang="ru-RU" sz="2800" dirty="0" smtClean="0"/>
            <a:t>Математическая грамотность </a:t>
          </a:r>
          <a:endParaRPr lang="ru-RU" sz="2800" dirty="0"/>
        </a:p>
      </dgm:t>
    </dgm:pt>
    <dgm:pt modelId="{3B440AE5-17D3-468E-89E1-1AC427CF5544}" type="parTrans" cxnId="{08ABB4B5-C9D7-4363-AA15-34AC8F7CC5F1}">
      <dgm:prSet/>
      <dgm:spPr/>
      <dgm:t>
        <a:bodyPr/>
        <a:lstStyle/>
        <a:p>
          <a:endParaRPr lang="ru-RU"/>
        </a:p>
      </dgm:t>
    </dgm:pt>
    <dgm:pt modelId="{728078B4-4316-4DC5-ACF4-EBEBDBCA1584}" type="sibTrans" cxnId="{08ABB4B5-C9D7-4363-AA15-34AC8F7CC5F1}">
      <dgm:prSet/>
      <dgm:spPr/>
      <dgm:t>
        <a:bodyPr/>
        <a:lstStyle/>
        <a:p>
          <a:endParaRPr lang="ru-RU"/>
        </a:p>
      </dgm:t>
    </dgm:pt>
    <dgm:pt modelId="{4BD47229-EB8F-48A0-9E74-987F8B288F3B}">
      <dgm:prSet phldrT="[Текст]" custT="1"/>
      <dgm:spPr/>
      <dgm:t>
        <a:bodyPr/>
        <a:lstStyle/>
        <a:p>
          <a:r>
            <a:rPr lang="ru-RU" sz="2800" dirty="0" smtClean="0"/>
            <a:t>Компетентность в решении проблем (КК)</a:t>
          </a:r>
          <a:endParaRPr lang="ru-RU" sz="2800" dirty="0"/>
        </a:p>
      </dgm:t>
    </dgm:pt>
    <dgm:pt modelId="{CDDB0299-89B1-401C-8A1F-2A830C3EAC87}" type="parTrans" cxnId="{681960C0-9595-4F61-A122-AC88DF80D565}">
      <dgm:prSet/>
      <dgm:spPr/>
      <dgm:t>
        <a:bodyPr/>
        <a:lstStyle/>
        <a:p>
          <a:endParaRPr lang="ru-RU"/>
        </a:p>
      </dgm:t>
    </dgm:pt>
    <dgm:pt modelId="{C84981F2-D374-4EC4-8936-4842A34B0C68}" type="sibTrans" cxnId="{681960C0-9595-4F61-A122-AC88DF80D565}">
      <dgm:prSet/>
      <dgm:spPr/>
      <dgm:t>
        <a:bodyPr/>
        <a:lstStyle/>
        <a:p>
          <a:endParaRPr lang="ru-RU"/>
        </a:p>
      </dgm:t>
    </dgm:pt>
    <dgm:pt modelId="{11EF9E2E-BA7E-4227-9451-0B66F0C7AC33}">
      <dgm:prSet phldrT="[Текст]" phldr="1"/>
      <dgm:spPr/>
      <dgm:t>
        <a:bodyPr/>
        <a:lstStyle/>
        <a:p>
          <a:endParaRPr lang="ru-RU" dirty="0"/>
        </a:p>
      </dgm:t>
    </dgm:pt>
    <dgm:pt modelId="{ED84A388-7B9F-4988-8D13-CEA6677F652E}" type="parTrans" cxnId="{290C1B75-6523-4248-A9B5-952F0DC8395F}">
      <dgm:prSet/>
      <dgm:spPr/>
      <dgm:t>
        <a:bodyPr/>
        <a:lstStyle/>
        <a:p>
          <a:endParaRPr lang="ru-RU"/>
        </a:p>
      </dgm:t>
    </dgm:pt>
    <dgm:pt modelId="{B2ACB8CB-4DA9-4A51-8B41-213A6C5110A6}" type="sibTrans" cxnId="{290C1B75-6523-4248-A9B5-952F0DC8395F}">
      <dgm:prSet/>
      <dgm:spPr/>
      <dgm:t>
        <a:bodyPr/>
        <a:lstStyle/>
        <a:p>
          <a:endParaRPr lang="ru-RU"/>
        </a:p>
      </dgm:t>
    </dgm:pt>
    <dgm:pt modelId="{6261ADB6-EB6C-410D-9D75-A20BEC9718E3}">
      <dgm:prSet/>
      <dgm:spPr/>
      <dgm:t>
        <a:bodyPr/>
        <a:lstStyle/>
        <a:p>
          <a:r>
            <a:rPr lang="ru-RU" dirty="0" smtClean="0"/>
            <a:t>Естественнонаучная грамотность </a:t>
          </a:r>
          <a:endParaRPr lang="ru-RU" dirty="0"/>
        </a:p>
      </dgm:t>
    </dgm:pt>
    <dgm:pt modelId="{B8644FB6-F701-4390-B181-CFE2B46857A3}" type="parTrans" cxnId="{36A22F50-5B11-4318-B6CA-55809BCA5EC3}">
      <dgm:prSet/>
      <dgm:spPr/>
      <dgm:t>
        <a:bodyPr/>
        <a:lstStyle/>
        <a:p>
          <a:endParaRPr lang="ru-RU"/>
        </a:p>
      </dgm:t>
    </dgm:pt>
    <dgm:pt modelId="{BE810739-6464-4B63-B22A-3683A02B3F02}" type="sibTrans" cxnId="{36A22F50-5B11-4318-B6CA-55809BCA5EC3}">
      <dgm:prSet/>
      <dgm:spPr/>
      <dgm:t>
        <a:bodyPr/>
        <a:lstStyle/>
        <a:p>
          <a:endParaRPr lang="ru-RU"/>
        </a:p>
      </dgm:t>
    </dgm:pt>
    <dgm:pt modelId="{957E642D-5F9B-474B-9DBB-8079F7BFADAE}" type="pres">
      <dgm:prSet presAssocID="{F7CAB356-608E-4D8B-9D67-F0D99AFE45D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909FF7-FB1C-4DBA-95D8-57870905E9B3}" type="pres">
      <dgm:prSet presAssocID="{F7CAB356-608E-4D8B-9D67-F0D99AFE45DF}" presName="matrix" presStyleCnt="0"/>
      <dgm:spPr/>
    </dgm:pt>
    <dgm:pt modelId="{1E978095-24CF-4EF5-BA67-965C2FF0CB20}" type="pres">
      <dgm:prSet presAssocID="{F7CAB356-608E-4D8B-9D67-F0D99AFE45DF}" presName="tile1" presStyleLbl="node1" presStyleIdx="0" presStyleCnt="4" custLinFactNeighborY="17391"/>
      <dgm:spPr/>
      <dgm:t>
        <a:bodyPr/>
        <a:lstStyle/>
        <a:p>
          <a:endParaRPr lang="ru-RU"/>
        </a:p>
      </dgm:t>
    </dgm:pt>
    <dgm:pt modelId="{69184603-A9F6-46B4-BBE5-A9264B48093B}" type="pres">
      <dgm:prSet presAssocID="{F7CAB356-608E-4D8B-9D67-F0D99AFE45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EA9CA-13E6-4C75-B83B-D89D8DB6E69B}" type="pres">
      <dgm:prSet presAssocID="{F7CAB356-608E-4D8B-9D67-F0D99AFE45DF}" presName="tile2" presStyleLbl="node1" presStyleIdx="1" presStyleCnt="4" custLinFactNeighborX="1499" custLinFactNeighborY="17391"/>
      <dgm:spPr/>
      <dgm:t>
        <a:bodyPr/>
        <a:lstStyle/>
        <a:p>
          <a:endParaRPr lang="ru-RU"/>
        </a:p>
      </dgm:t>
    </dgm:pt>
    <dgm:pt modelId="{F6CAD8B6-B643-4CDA-AA38-148B552E44C9}" type="pres">
      <dgm:prSet presAssocID="{F7CAB356-608E-4D8B-9D67-F0D99AFE45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E38EE-5140-4489-BE8B-4B9BC78E7ADE}" type="pres">
      <dgm:prSet presAssocID="{F7CAB356-608E-4D8B-9D67-F0D99AFE45DF}" presName="tile3" presStyleLbl="node1" presStyleIdx="2" presStyleCnt="4" custScaleY="82609" custLinFactNeighborY="6522"/>
      <dgm:spPr/>
      <dgm:t>
        <a:bodyPr/>
        <a:lstStyle/>
        <a:p>
          <a:endParaRPr lang="ru-RU"/>
        </a:p>
      </dgm:t>
    </dgm:pt>
    <dgm:pt modelId="{B6C95154-44D4-4A0C-8C13-40919EEBB381}" type="pres">
      <dgm:prSet presAssocID="{F7CAB356-608E-4D8B-9D67-F0D99AFE45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D8201-7C03-4A1C-B77F-28032128C789}" type="pres">
      <dgm:prSet presAssocID="{F7CAB356-608E-4D8B-9D67-F0D99AFE45DF}" presName="tile4" presStyleLbl="node1" presStyleIdx="3" presStyleCnt="4" custScaleY="91304" custLinFactNeighborX="-251" custLinFactNeighborY="17391"/>
      <dgm:spPr/>
      <dgm:t>
        <a:bodyPr/>
        <a:lstStyle/>
        <a:p>
          <a:endParaRPr lang="ru-RU"/>
        </a:p>
      </dgm:t>
    </dgm:pt>
    <dgm:pt modelId="{02E09397-2F1F-4548-8D48-EF4618FE677A}" type="pres">
      <dgm:prSet presAssocID="{F7CAB356-608E-4D8B-9D67-F0D99AFE45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BA01A-CC94-406B-B73D-5E930FEEE5FE}" type="pres">
      <dgm:prSet presAssocID="{F7CAB356-608E-4D8B-9D67-F0D99AFE45DF}" presName="centerTile" presStyleLbl="fgShp" presStyleIdx="0" presStyleCnt="1" custLinFactNeighborX="-2" custLinFactNeighborY="152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F4C51-3E6E-46C7-841B-1636601A06FE}" type="presOf" srcId="{257805C7-7F39-4AB4-BF63-A30AE39F33C0}" destId="{37DBA01A-CC94-406B-B73D-5E930FEEE5FE}" srcOrd="0" destOrd="0" presId="urn:microsoft.com/office/officeart/2005/8/layout/matrix1"/>
    <dgm:cxn modelId="{D9599E88-133D-4740-87D2-8159D87403EC}" type="presOf" srcId="{937539C8-9759-4566-B319-A094C6C1CB30}" destId="{1E978095-24CF-4EF5-BA67-965C2FF0CB20}" srcOrd="0" destOrd="0" presId="urn:microsoft.com/office/officeart/2005/8/layout/matrix1"/>
    <dgm:cxn modelId="{C55DC4B6-69E0-4AB5-87BB-FA8533BF759C}" type="presOf" srcId="{4BD47229-EB8F-48A0-9E74-987F8B288F3B}" destId="{528E38EE-5140-4489-BE8B-4B9BC78E7ADE}" srcOrd="0" destOrd="0" presId="urn:microsoft.com/office/officeart/2005/8/layout/matrix1"/>
    <dgm:cxn modelId="{AB18DF71-6883-46EC-9547-6D8B0F56C80C}" type="presOf" srcId="{2662E4BA-38B5-4BE8-B68A-5A3E6407E8A6}" destId="{F6CAD8B6-B643-4CDA-AA38-148B552E44C9}" srcOrd="1" destOrd="0" presId="urn:microsoft.com/office/officeart/2005/8/layout/matrix1"/>
    <dgm:cxn modelId="{080B41A5-238B-4C57-90C0-DB3AE141FA60}" type="presOf" srcId="{4BD47229-EB8F-48A0-9E74-987F8B288F3B}" destId="{B6C95154-44D4-4A0C-8C13-40919EEBB381}" srcOrd="1" destOrd="0" presId="urn:microsoft.com/office/officeart/2005/8/layout/matrix1"/>
    <dgm:cxn modelId="{B17A4B2F-F9FF-4107-856E-7376BA4EC997}" srcId="{257805C7-7F39-4AB4-BF63-A30AE39F33C0}" destId="{937539C8-9759-4566-B319-A094C6C1CB30}" srcOrd="0" destOrd="0" parTransId="{CE5DD1A0-9FBE-4885-8DE6-D90BDA4EC751}" sibTransId="{B3092EA2-F1E6-428E-A75A-430F38E62394}"/>
    <dgm:cxn modelId="{36A22F50-5B11-4318-B6CA-55809BCA5EC3}" srcId="{257805C7-7F39-4AB4-BF63-A30AE39F33C0}" destId="{6261ADB6-EB6C-410D-9D75-A20BEC9718E3}" srcOrd="3" destOrd="0" parTransId="{B8644FB6-F701-4390-B181-CFE2B46857A3}" sibTransId="{BE810739-6464-4B63-B22A-3683A02B3F02}"/>
    <dgm:cxn modelId="{290C1B75-6523-4248-A9B5-952F0DC8395F}" srcId="{257805C7-7F39-4AB4-BF63-A30AE39F33C0}" destId="{11EF9E2E-BA7E-4227-9451-0B66F0C7AC33}" srcOrd="4" destOrd="0" parTransId="{ED84A388-7B9F-4988-8D13-CEA6677F652E}" sibTransId="{B2ACB8CB-4DA9-4A51-8B41-213A6C5110A6}"/>
    <dgm:cxn modelId="{925347DB-AF8C-48C7-BD4F-FE364A764D27}" srcId="{F7CAB356-608E-4D8B-9D67-F0D99AFE45DF}" destId="{257805C7-7F39-4AB4-BF63-A30AE39F33C0}" srcOrd="0" destOrd="0" parTransId="{988F16A0-5486-4539-BD06-4B3FC02AB893}" sibTransId="{CBE7D35F-AC20-4FA0-9AB7-FC7FACC45A34}"/>
    <dgm:cxn modelId="{08ABB4B5-C9D7-4363-AA15-34AC8F7CC5F1}" srcId="{257805C7-7F39-4AB4-BF63-A30AE39F33C0}" destId="{2662E4BA-38B5-4BE8-B68A-5A3E6407E8A6}" srcOrd="1" destOrd="0" parTransId="{3B440AE5-17D3-468E-89E1-1AC427CF5544}" sibTransId="{728078B4-4316-4DC5-ACF4-EBEBDBCA1584}"/>
    <dgm:cxn modelId="{681960C0-9595-4F61-A122-AC88DF80D565}" srcId="{257805C7-7F39-4AB4-BF63-A30AE39F33C0}" destId="{4BD47229-EB8F-48A0-9E74-987F8B288F3B}" srcOrd="2" destOrd="0" parTransId="{CDDB0299-89B1-401C-8A1F-2A830C3EAC87}" sibTransId="{C84981F2-D374-4EC4-8936-4842A34B0C68}"/>
    <dgm:cxn modelId="{8CDEE343-E2AF-4595-827D-FC4919C6EC9B}" type="presOf" srcId="{2662E4BA-38B5-4BE8-B68A-5A3E6407E8A6}" destId="{61DEA9CA-13E6-4C75-B83B-D89D8DB6E69B}" srcOrd="0" destOrd="0" presId="urn:microsoft.com/office/officeart/2005/8/layout/matrix1"/>
    <dgm:cxn modelId="{A39B11C5-A745-4AF4-BCBA-56EA3326B289}" type="presOf" srcId="{F7CAB356-608E-4D8B-9D67-F0D99AFE45DF}" destId="{957E642D-5F9B-474B-9DBB-8079F7BFADAE}" srcOrd="0" destOrd="0" presId="urn:microsoft.com/office/officeart/2005/8/layout/matrix1"/>
    <dgm:cxn modelId="{AE73D374-D18C-46B4-A0F2-00386980EC6F}" type="presOf" srcId="{6261ADB6-EB6C-410D-9D75-A20BEC9718E3}" destId="{02E09397-2F1F-4548-8D48-EF4618FE677A}" srcOrd="1" destOrd="0" presId="urn:microsoft.com/office/officeart/2005/8/layout/matrix1"/>
    <dgm:cxn modelId="{6947C252-3B04-4149-BBA3-2DE5EF2D3D2B}" type="presOf" srcId="{937539C8-9759-4566-B319-A094C6C1CB30}" destId="{69184603-A9F6-46B4-BBE5-A9264B48093B}" srcOrd="1" destOrd="0" presId="urn:microsoft.com/office/officeart/2005/8/layout/matrix1"/>
    <dgm:cxn modelId="{4312257C-C030-4B9F-9145-5FDFAAAAAF1A}" type="presOf" srcId="{6261ADB6-EB6C-410D-9D75-A20BEC9718E3}" destId="{587D8201-7C03-4A1C-B77F-28032128C789}" srcOrd="0" destOrd="0" presId="urn:microsoft.com/office/officeart/2005/8/layout/matrix1"/>
    <dgm:cxn modelId="{54F54328-4D25-402E-A77D-D90019DF8010}" type="presParOf" srcId="{957E642D-5F9B-474B-9DBB-8079F7BFADAE}" destId="{16909FF7-FB1C-4DBA-95D8-57870905E9B3}" srcOrd="0" destOrd="0" presId="urn:microsoft.com/office/officeart/2005/8/layout/matrix1"/>
    <dgm:cxn modelId="{C16967D2-FD60-4CB3-9CAF-BE38742AD672}" type="presParOf" srcId="{16909FF7-FB1C-4DBA-95D8-57870905E9B3}" destId="{1E978095-24CF-4EF5-BA67-965C2FF0CB20}" srcOrd="0" destOrd="0" presId="urn:microsoft.com/office/officeart/2005/8/layout/matrix1"/>
    <dgm:cxn modelId="{71CF1983-164C-4E54-8E13-B27D6709F215}" type="presParOf" srcId="{16909FF7-FB1C-4DBA-95D8-57870905E9B3}" destId="{69184603-A9F6-46B4-BBE5-A9264B48093B}" srcOrd="1" destOrd="0" presId="urn:microsoft.com/office/officeart/2005/8/layout/matrix1"/>
    <dgm:cxn modelId="{F404E5AB-557C-4404-A6A6-40F77D480845}" type="presParOf" srcId="{16909FF7-FB1C-4DBA-95D8-57870905E9B3}" destId="{61DEA9CA-13E6-4C75-B83B-D89D8DB6E69B}" srcOrd="2" destOrd="0" presId="urn:microsoft.com/office/officeart/2005/8/layout/matrix1"/>
    <dgm:cxn modelId="{DA8BBD13-6746-4476-8AEC-B3510BB2FC18}" type="presParOf" srcId="{16909FF7-FB1C-4DBA-95D8-57870905E9B3}" destId="{F6CAD8B6-B643-4CDA-AA38-148B552E44C9}" srcOrd="3" destOrd="0" presId="urn:microsoft.com/office/officeart/2005/8/layout/matrix1"/>
    <dgm:cxn modelId="{C1A98F36-00AF-49C5-A48B-5BEF897FB0FC}" type="presParOf" srcId="{16909FF7-FB1C-4DBA-95D8-57870905E9B3}" destId="{528E38EE-5140-4489-BE8B-4B9BC78E7ADE}" srcOrd="4" destOrd="0" presId="urn:microsoft.com/office/officeart/2005/8/layout/matrix1"/>
    <dgm:cxn modelId="{5FC230E7-1CFC-4E16-8E7F-477E02A89A12}" type="presParOf" srcId="{16909FF7-FB1C-4DBA-95D8-57870905E9B3}" destId="{B6C95154-44D4-4A0C-8C13-40919EEBB381}" srcOrd="5" destOrd="0" presId="urn:microsoft.com/office/officeart/2005/8/layout/matrix1"/>
    <dgm:cxn modelId="{5D525FED-3EAE-45E8-980F-A03CA8DB42EA}" type="presParOf" srcId="{16909FF7-FB1C-4DBA-95D8-57870905E9B3}" destId="{587D8201-7C03-4A1C-B77F-28032128C789}" srcOrd="6" destOrd="0" presId="urn:microsoft.com/office/officeart/2005/8/layout/matrix1"/>
    <dgm:cxn modelId="{C7E36914-8666-4B72-8853-7BED9075A4E6}" type="presParOf" srcId="{16909FF7-FB1C-4DBA-95D8-57870905E9B3}" destId="{02E09397-2F1F-4548-8D48-EF4618FE677A}" srcOrd="7" destOrd="0" presId="urn:microsoft.com/office/officeart/2005/8/layout/matrix1"/>
    <dgm:cxn modelId="{F2A25188-155D-4D0E-8FC2-006EA2E4A998}" type="presParOf" srcId="{957E642D-5F9B-474B-9DBB-8079F7BFADAE}" destId="{37DBA01A-CC94-406B-B73D-5E930FEEE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78095-24CF-4EF5-BA67-965C2FF0CB20}">
      <dsp:nvSpPr>
        <dsp:cNvPr id="0" name=""/>
        <dsp:cNvSpPr/>
      </dsp:nvSpPr>
      <dsp:spPr>
        <a:xfrm rot="16200000">
          <a:off x="1229308" y="-905275"/>
          <a:ext cx="1656184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Читательская грамотность </a:t>
          </a:r>
          <a:endParaRPr lang="ru-RU" sz="2800" kern="1200" dirty="0"/>
        </a:p>
      </dsp:txBody>
      <dsp:txXfrm rot="16200000">
        <a:off x="1436331" y="-1112298"/>
        <a:ext cx="1242138" cy="4114800"/>
      </dsp:txXfrm>
    </dsp:sp>
    <dsp:sp modelId="{61DEA9CA-13E6-4C75-B83B-D89D8DB6E69B}">
      <dsp:nvSpPr>
        <dsp:cNvPr id="0" name=""/>
        <dsp:cNvSpPr/>
      </dsp:nvSpPr>
      <dsp:spPr>
        <a:xfrm>
          <a:off x="4114800" y="324032"/>
          <a:ext cx="4114800" cy="16561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Математическая грамотность </a:t>
          </a:r>
          <a:endParaRPr lang="ru-RU" sz="2800" kern="1200" dirty="0"/>
        </a:p>
      </dsp:txBody>
      <dsp:txXfrm>
        <a:off x="4114800" y="324032"/>
        <a:ext cx="4114800" cy="1242138"/>
      </dsp:txXfrm>
    </dsp:sp>
    <dsp:sp modelId="{528E38EE-5140-4489-BE8B-4B9BC78E7ADE}">
      <dsp:nvSpPr>
        <dsp:cNvPr id="0" name=""/>
        <dsp:cNvSpPr/>
      </dsp:nvSpPr>
      <dsp:spPr>
        <a:xfrm rot="10800000">
          <a:off x="0" y="1944210"/>
          <a:ext cx="4114800" cy="136815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Компетентность в решении проблем (КК)</a:t>
          </a:r>
          <a:endParaRPr lang="ru-RU" sz="2800" kern="1200" dirty="0"/>
        </a:p>
      </dsp:txBody>
      <dsp:txXfrm rot="10800000">
        <a:off x="0" y="2286250"/>
        <a:ext cx="4114800" cy="1026117"/>
      </dsp:txXfrm>
    </dsp:sp>
    <dsp:sp modelId="{587D8201-7C03-4A1C-B77F-28032128C789}">
      <dsp:nvSpPr>
        <dsp:cNvPr id="0" name=""/>
        <dsp:cNvSpPr/>
      </dsp:nvSpPr>
      <dsp:spPr>
        <a:xfrm rot="5400000">
          <a:off x="5405790" y="498886"/>
          <a:ext cx="1512162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Естественнонаучная грамотность </a:t>
          </a:r>
          <a:endParaRPr lang="ru-RU" sz="2600" kern="1200" dirty="0"/>
        </a:p>
      </dsp:txBody>
      <dsp:txXfrm rot="5400000">
        <a:off x="5594811" y="687907"/>
        <a:ext cx="1134121" cy="4114800"/>
      </dsp:txXfrm>
    </dsp:sp>
    <dsp:sp modelId="{37DBA01A-CC94-406B-B73D-5E930FEEE5FE}">
      <dsp:nvSpPr>
        <dsp:cNvPr id="0" name=""/>
        <dsp:cNvSpPr/>
      </dsp:nvSpPr>
      <dsp:spPr>
        <a:xfrm>
          <a:off x="2880310" y="1368148"/>
          <a:ext cx="2468880" cy="82809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PISA</a:t>
          </a:r>
          <a:endParaRPr lang="ru-RU" sz="3200" b="1" kern="1200" dirty="0"/>
        </a:p>
      </dsp:txBody>
      <dsp:txXfrm>
        <a:off x="2880310" y="1368148"/>
        <a:ext cx="2468880" cy="82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3594-564B-46D4-AE56-69C1F76F4CF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940F-E81B-4100-B8D0-6CC8DAAC1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97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940F-E81B-4100-B8D0-6CC8DAAC18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00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ECB86-851D-4D43-B45B-C3286E6340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940F-E81B-4100-B8D0-6CC8DAAC18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68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0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3B7-EED0-4726-9F66-BB4BA6B4C1BF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62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29A1-C78D-4EAC-BAB6-7DBF366BCC00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682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42C1-ED80-40B6-9500-DE18C5747E43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91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569-3B16-4E86-BBEA-96F37D81ED8B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351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677F-1AE8-4E09-BD2D-D4BE3FD39CDF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17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5950-4497-45EC-9202-78065E27C22B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131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B96-AFEE-4D2B-B98C-56BA2FC1CE42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94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5147-85D1-477C-86C9-6CB5D63846ED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725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5324-2BC5-421A-9BBE-93C6665E93C0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990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DED-B70B-4A48-AF47-7275F18E75CF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337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727-163C-41EE-BEEB-7B4A63A9256A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97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F502-2375-44AF-A3A9-EAE1AB6D71CD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E7B6-8273-4620-9A6A-17F2DB91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5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03020&amp;date=03.06.2019&amp;dst=100063&amp;fld=13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login.consultant.ru/link/?req=doc&amp;base=LAW&amp;n=319308&amp;date=03.06.2019&amp;dst=100179&amp;fld=1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5516" y="6021288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19018"/>
            <a:ext cx="7200800" cy="2708434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altLang="ru-RU" sz="1600" b="1" i="1" dirty="0" smtClean="0">
              <a:solidFill>
                <a:srgbClr val="002060"/>
              </a:solidFill>
              <a:latin typeface="Century Schoolbook" pitchFamily="18" charset="0"/>
              <a:cs typeface="Arial" charset="0"/>
            </a:endParaRPr>
          </a:p>
          <a:p>
            <a:pPr algn="ctr"/>
            <a:endParaRPr lang="ru-RU" altLang="ru-RU" sz="1600" b="1" i="1" dirty="0" smtClean="0">
              <a:solidFill>
                <a:srgbClr val="002060"/>
              </a:solidFill>
              <a:latin typeface="Century Schoolbook" pitchFamily="18" charset="0"/>
              <a:cs typeface="Arial" charset="0"/>
            </a:endParaRPr>
          </a:p>
          <a:p>
            <a:pPr algn="ctr"/>
            <a:endParaRPr lang="ru-RU" altLang="ru-RU" sz="1600" b="1" i="1" dirty="0" smtClean="0">
              <a:solidFill>
                <a:srgbClr val="002060"/>
              </a:solidFill>
              <a:latin typeface="Century Schoolbook" pitchFamily="18" charset="0"/>
              <a:cs typeface="Arial" charset="0"/>
            </a:endParaRPr>
          </a:p>
          <a:p>
            <a:pPr algn="ctr"/>
            <a:endParaRPr lang="ru-RU" altLang="ru-RU" sz="1600" b="1" i="1" dirty="0" smtClean="0">
              <a:solidFill>
                <a:srgbClr val="002060"/>
              </a:solidFill>
              <a:latin typeface="Century Schoolbook" pitchFamily="18" charset="0"/>
              <a:cs typeface="Arial" charset="0"/>
            </a:endParaRPr>
          </a:p>
          <a:p>
            <a:pPr algn="ctr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</a:t>
            </a:r>
          </a:p>
          <a:p>
            <a:pPr algn="ctr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</a:t>
            </a:r>
          </a:p>
          <a:p>
            <a:pPr algn="ctr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«Ставропольский краевой институт развития образования, повышения квалификации и переподготовки работников образования»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i="1" dirty="0">
              <a:latin typeface="Century Schoolbook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884" y="2401724"/>
            <a:ext cx="79899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Попасть в десятку: готовность региона к реализации задач, связанных с формированием естественнонаучной грамотности обучающихся»</a:t>
            </a:r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11960" y="4221089"/>
            <a:ext cx="4609728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88" rIns="0" bIns="0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Times New Roman" pitchFamily="18" charset="0"/>
              <a:buNone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Дамианова Елена Васильевна, 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Times New Roman" pitchFamily="18" charset="0"/>
              <a:buNone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оцент кафедры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естественно-математических дисциплин и информационных технологий СКИРО ПК и ПРО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just" eaLnBrk="1" hangingPunct="1">
              <a:buFont typeface="Times New Roman" pitchFamily="18" charset="0"/>
              <a:buNone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наук</a:t>
            </a:r>
            <a:endParaRPr lang="en-US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444" y="5819874"/>
            <a:ext cx="1752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августа 2020 года</a:t>
            </a:r>
          </a:p>
          <a:p>
            <a:pPr lvl="0" algn="just"/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  Ставрополь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71864"/>
            <a:ext cx="59766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1368152" cy="864096"/>
          </a:xfrm>
          <a:prstGeom prst="rect">
            <a:avLst/>
          </a:prstGeom>
        </p:spPr>
      </p:pic>
      <p:pic>
        <p:nvPicPr>
          <p:cNvPr id="11" name="Рисунок 10" descr="http://xn----7sbaklid5c1b.xn--p1ai/wp-content/uploads/2020/03/34591dde-b995-49f5-9107-2e3257bb17e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0"/>
            <a:ext cx="1440160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8848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Результаты региональной оценки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качества подготовки обучающихся по модели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557" t="41201" r="28221" b="26667"/>
          <a:stretch>
            <a:fillRect/>
          </a:stretch>
        </p:blipFill>
        <p:spPr bwMode="auto">
          <a:xfrm>
            <a:off x="539552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247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региональной оценки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подготовки обучающихся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по модели 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532" t="26905" r="29388" b="34977"/>
          <a:stretch>
            <a:fillRect/>
          </a:stretch>
        </p:blipFill>
        <p:spPr bwMode="auto">
          <a:xfrm>
            <a:off x="971600" y="1844824"/>
            <a:ext cx="74888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71600" cy="8640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Результаты выполнения заданий по естественнонаучной 	грамотности 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Ставропольском  крае 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сравнении с результатами исследовании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-2018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268" t="23533" r="30901" b="19067"/>
          <a:stretch>
            <a:fillRect/>
          </a:stretch>
        </p:blipFill>
        <p:spPr bwMode="auto">
          <a:xfrm>
            <a:off x="1979712" y="1844824"/>
            <a:ext cx="56886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792088" cy="7200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08912" cy="1417638"/>
          </a:xfrm>
        </p:spPr>
        <p:txBody>
          <a:bodyPr>
            <a:normAutofit fontScale="90000"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по уровням владения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естественнонаучной  грамотностью,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(%)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043608" cy="11521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166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Связь уровня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естественнонаучной  	грамотности обучающихся 6-х, 7-х классов с образовательным потенциалом семьи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044624" cy="7920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Рекомендации 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повышению уровня функциональной грамотности обучающихся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49280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уровня функциональной грамотности обучающихся за счет реализации федерального государственного образовательного стандарта общего образования, т. е. за счет достижения планируемых стандартом предметных,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личностных результатов образования.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Введение отдельных видов функциональной грамотности в качестве предметов в часть основной образовательной программы, которая формируется образовательной организацией, в форме внеурочных занятий, факультативов и элективных курсов.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Включение тем и модулей отдельных видов функциональной грамотности в обязательные предметы: математику, историю, обществознание (экономику и право), географию, основы безопасности жизнедеятельности, литературу, иностранные языки.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отдельных видов функциональной грамотности в образовательную практику школы, через включение их в программы воспитания и социализации.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кружков и клубов в рамках системы дополнительного образования школы.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Реализацию в учебном процессе комплексного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подхода, включающего решение различных классов учебно-познавательных и учебно-практических задач, задач на применение или перенос тех знаний и тех умений, которые формируются в рамках предмета как на уроках, так и дома.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процедур по оценка глобальных компетенций как процессов, поддерживающих и обеспечивающих повышение уровня функциональной грамотности обучающихся.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повышения квалификации учителей в области формирования функциональной грамотности, через разработку (подборку) различных классов учебных задач и методик формирования различных стратегий их решения.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152128" cy="7920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9" y="908720"/>
            <a:ext cx="716320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749" y="65056"/>
            <a:ext cx="8688077" cy="7879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pc="-4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 по подготовке обучающихся к международным исследованиям качества образования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7" y="5635987"/>
            <a:ext cx="3634811" cy="3385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http://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www.centeroko.ru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779" y="1725613"/>
            <a:ext cx="4818047" cy="407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68837" y="6093296"/>
            <a:ext cx="3634811" cy="3385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3366"/>
                </a:solidFill>
                <a:latin typeface="Century Schoolbook" panose="02040604050505020304" pitchFamily="18" charset="0"/>
              </a:rPr>
              <a:t>https</a:t>
            </a:r>
            <a:r>
              <a:rPr lang="ru-RU" sz="1600" b="1" i="1" dirty="0">
                <a:solidFill>
                  <a:srgbClr val="003366"/>
                </a:solidFill>
                <a:latin typeface="Century Schoolbook" panose="02040604050505020304" pitchFamily="18" charset="0"/>
              </a:rPr>
              <a:t>://fioco.ru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617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85812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52320" y="116632"/>
            <a:ext cx="1349643" cy="936104"/>
          </a:xfrm>
          <a:prstGeom prst="rect">
            <a:avLst/>
          </a:prstGeom>
        </p:spPr>
      </p:pic>
      <p:pic>
        <p:nvPicPr>
          <p:cNvPr id="10" name="Picture 2"/>
          <p:cNvPicPr/>
          <p:nvPr/>
        </p:nvPicPr>
        <p:blipFill>
          <a:blip r:embed="rId4" cstate="print"/>
          <a:stretch/>
        </p:blipFill>
        <p:spPr>
          <a:xfrm>
            <a:off x="2915816" y="4509120"/>
            <a:ext cx="2736304" cy="2232248"/>
          </a:xfrm>
          <a:prstGeom prst="rect">
            <a:avLst/>
          </a:prstGeom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C465E7B6-8273-4620-9A6A-17F2DB91305F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2" name="Picture 6"/>
          <p:cNvPicPr/>
          <p:nvPr/>
        </p:nvPicPr>
        <p:blipFill>
          <a:blip r:embed="rId5" cstate="print"/>
          <a:stretch/>
        </p:blipFill>
        <p:spPr>
          <a:xfrm>
            <a:off x="179512" y="116632"/>
            <a:ext cx="1368152" cy="1296144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632"/>
            <a:ext cx="1872208" cy="1008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115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3" cstate="print"/>
          <a:srcRect l="4875" t="82189" r="4911" b="4047"/>
          <a:stretch/>
        </p:blipFill>
        <p:spPr>
          <a:xfrm>
            <a:off x="259740" y="2233178"/>
            <a:ext cx="8643600" cy="839880"/>
          </a:xfrm>
          <a:prstGeom prst="rect">
            <a:avLst/>
          </a:prstGeom>
          <a:ln w="9360">
            <a:noFill/>
          </a:ln>
        </p:spPr>
      </p:pic>
      <p:pic>
        <p:nvPicPr>
          <p:cNvPr id="258" name="Picture 3"/>
          <p:cNvPicPr/>
          <p:nvPr/>
        </p:nvPicPr>
        <p:blipFill>
          <a:blip r:embed="rId4" cstate="print"/>
          <a:srcRect t="3224" r="2124"/>
          <a:stretch/>
        </p:blipFill>
        <p:spPr>
          <a:xfrm>
            <a:off x="928800" y="3396960"/>
            <a:ext cx="7757640" cy="1960560"/>
          </a:xfrm>
          <a:prstGeom prst="rect">
            <a:avLst/>
          </a:prstGeom>
          <a:ln w="9360">
            <a:solidFill>
              <a:schemeClr val="tx2">
                <a:lumMod val="50000"/>
              </a:schemeClr>
            </a:solidFill>
          </a:ln>
        </p:spPr>
      </p:pic>
      <p:sp>
        <p:nvSpPr>
          <p:cNvPr id="259" name="CustomShape 1"/>
          <p:cNvSpPr/>
          <p:nvPr/>
        </p:nvSpPr>
        <p:spPr>
          <a:xfrm>
            <a:off x="2438640" y="5629530"/>
            <a:ext cx="4285800" cy="39175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b="1" i="1" spc="-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http://www.kremlin.ru/acts/bank/43027</a:t>
            </a:r>
          </a:p>
        </p:txBody>
      </p:sp>
      <p:pic>
        <p:nvPicPr>
          <p:cNvPr id="260" name="Picture 7"/>
          <p:cNvPicPr/>
          <p:nvPr/>
        </p:nvPicPr>
        <p:blipFill>
          <a:blip r:embed="rId5" cstate="print"/>
          <a:stretch/>
        </p:blipFill>
        <p:spPr>
          <a:xfrm>
            <a:off x="2734200" y="214200"/>
            <a:ext cx="3694680" cy="1071360"/>
          </a:xfrm>
          <a:prstGeom prst="rect">
            <a:avLst/>
          </a:prstGeom>
          <a:ln>
            <a:noFill/>
          </a:ln>
        </p:spPr>
      </p:pic>
      <p:pic>
        <p:nvPicPr>
          <p:cNvPr id="261" name="Picture 2"/>
          <p:cNvPicPr/>
          <p:nvPr/>
        </p:nvPicPr>
        <p:blipFill>
          <a:blip r:embed="rId3" cstate="print"/>
          <a:srcRect l="4875" t="42058" r="4911" b="43658"/>
          <a:stretch/>
        </p:blipFill>
        <p:spPr>
          <a:xfrm>
            <a:off x="971600" y="1412776"/>
            <a:ext cx="7143480" cy="720360"/>
          </a:xfrm>
          <a:prstGeom prst="rect">
            <a:avLst/>
          </a:prstGeom>
          <a:ln w="9360">
            <a:noFill/>
          </a:ln>
        </p:spPr>
      </p:pic>
      <p:sp>
        <p:nvSpPr>
          <p:cNvPr id="26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8B3882C4-0D35-4477-8D27-AA8B7DFE2BC9}" type="slidenum">
              <a:rPr lang="ru-RU" sz="1200" spc="-1">
                <a:solidFill>
                  <a:srgbClr val="8B8B8B"/>
                </a:solidFill>
              </a:rPr>
              <a:pPr algn="r"/>
              <a:t>2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9" name="Picture 7"/>
          <p:cNvPicPr/>
          <p:nvPr/>
        </p:nvPicPr>
        <p:blipFill>
          <a:blip r:embed="rId5" cstate="print"/>
          <a:stretch/>
        </p:blipFill>
        <p:spPr>
          <a:xfrm>
            <a:off x="2699792" y="188640"/>
            <a:ext cx="3694680" cy="107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55D-102F-4E94-8CFF-E1ED3FAE628A}" type="slidenum">
              <a:rPr lang="ru-RU" sz="1400" smtClean="0">
                <a:solidFill>
                  <a:schemeClr val="tx1"/>
                </a:solidFill>
              </a:rPr>
              <a:pPr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152128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909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63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 декабря 2017 г.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№1642 «Об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государственной программы Российской Федерации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образования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1628800"/>
            <a:ext cx="3888432" cy="381642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Цель программы – качество образования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,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которое характеризуется: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c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(PIRLS),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в международном исследовании качества математического и естественнонаучного образования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(TIMSS)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; повышением позиций РФ в международной программе по оценке образовательных достижений учащихся 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PISA) …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z="1400" smtClean="0">
                <a:solidFill>
                  <a:schemeClr val="tx1"/>
                </a:solidFill>
              </a:rPr>
              <a:pPr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ds05.infourok.ru/uploads/ex/092e/000e9ba5-55b1c6b4/3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752528" cy="403244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080120" cy="115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6076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22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PISA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for International Student Assessment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Международная программа по оценке образовательных достижений обучающихся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2280921"/>
              </p:ext>
            </p:extLst>
          </p:nvPr>
        </p:nvGraphicFramePr>
        <p:xfrm>
          <a:off x="467544" y="1268760"/>
          <a:ext cx="82296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683568" y="4797152"/>
            <a:ext cx="77044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Исследование отвечает на вопрос</a:t>
            </a: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обладают ли 15-летние обучающиеся, знаниями и умениями, необходимыми для решения задач в различных сферах человеческой деятельности, общения и социальных отношений?</a:t>
            </a:r>
            <a:endParaRPr lang="ru-RU" sz="2000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4"/>
          <p:cNvPicPr/>
          <p:nvPr/>
        </p:nvPicPr>
        <p:blipFill>
          <a:blip r:embed="rId8" cstate="print"/>
          <a:srcRect l="16098" r="9874"/>
          <a:stretch/>
        </p:blipFill>
        <p:spPr>
          <a:xfrm>
            <a:off x="7884368" y="5085184"/>
            <a:ext cx="1080120" cy="1511800"/>
          </a:xfrm>
          <a:prstGeom prst="rect">
            <a:avLst/>
          </a:prstGeom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152128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978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(исследование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PISA)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компетенций: научно объяснять явления, оценивать и планировать научные исследования, научно интерпретировать данные и приводить доказательства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b="1" spc="-1" dirty="0" smtClean="0">
                <a:latin typeface="Times New Roman" pitchFamily="18" charset="0"/>
                <a:cs typeface="Times New Roman" pitchFamily="18" charset="0"/>
              </a:rPr>
              <a:t>Три группы умений, характеризующих естественнонаучную    грамотность:</a:t>
            </a:r>
            <a:endParaRPr lang="en-US" sz="1800" b="1" spc="-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научное объяснение природных  явления;</a:t>
            </a:r>
          </a:p>
          <a:p>
            <a:r>
              <a:rPr lang="ru-RU" sz="1800" spc="-1" dirty="0" smtClean="0">
                <a:latin typeface="Times New Roman" pitchFamily="18" charset="0"/>
                <a:cs typeface="Times New Roman" pitchFamily="18" charset="0"/>
              </a:rPr>
              <a:t>применение  методов  естественнонаучного исследования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Aft>
                <a:spcPts val="839"/>
              </a:spcAft>
            </a:pPr>
            <a:r>
              <a:rPr lang="ru-RU" sz="1800" spc="-1" dirty="0" smtClean="0">
                <a:latin typeface="Times New Roman" pitchFamily="18" charset="0"/>
                <a:cs typeface="Times New Roman" pitchFamily="18" charset="0"/>
              </a:rPr>
              <a:t>использование  научных доказательств для формулировки выводов.</a:t>
            </a:r>
          </a:p>
          <a:p>
            <a:pPr algn="just"/>
            <a:endParaRPr lang="ru-RU" sz="1800" spc="-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E7B6-8273-4620-9A6A-17F2DB91305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152128" cy="86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исследования</a:t>
            </a:r>
            <a:r>
              <a:rPr lang="ru-RU" sz="2800" b="1" dirty="0" smtClean="0"/>
              <a:t> 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PISA-2018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68" t="30229" r="24826" b="39542"/>
          <a:stretch>
            <a:fillRect/>
          </a:stretch>
        </p:blipFill>
        <p:spPr bwMode="auto">
          <a:xfrm>
            <a:off x="251520" y="1700808"/>
            <a:ext cx="8352928" cy="381642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92088" cy="8640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региона Российской Федерации, отобранных для исследования  PISA-2018: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11" t="32452" r="33891" b="16636"/>
          <a:stretch>
            <a:fillRect/>
          </a:stretch>
        </p:blipFill>
        <p:spPr bwMode="auto">
          <a:xfrm>
            <a:off x="1403648" y="1772816"/>
            <a:ext cx="669674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635896" y="3429000"/>
            <a:ext cx="648072" cy="57606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38" b="89465" l="8112" r="94297">
                        <a14:foregroundMark x1="14195" y1="32739" x2="14195" y2="32739"/>
                        <a14:foregroundMark x1="20659" y1="25284" x2="20659" y2="25284"/>
                        <a14:foregroundMark x1="26996" y1="17828" x2="26996" y2="17828"/>
                        <a14:foregroundMark x1="32446" y1="14100" x2="32446" y2="14100"/>
                        <a14:foregroundMark x1="40304" y1="7131" x2="40304" y2="7131"/>
                        <a14:foregroundMark x1="47909" y1="4862" x2="47909" y2="4862"/>
                        <a14:foregroundMark x1="57795" y1="7780" x2="57795" y2="7780"/>
                        <a14:foregroundMark x1="67047" y1="11994" x2="67047" y2="11994"/>
                        <a14:foregroundMark x1="74271" y1="16370" x2="74271" y2="16370"/>
                        <a14:foregroundMark x1="82129" y1="22366" x2="82129" y2="22366"/>
                        <a14:foregroundMark x1="86185" y1="30956" x2="86185" y2="30956"/>
                        <a14:foregroundMark x1="94423" y1="61426" x2="94423" y2="61426"/>
                        <a14:foregroundMark x1="90875" y1="68395" x2="90875" y2="68395"/>
                        <a14:foregroundMark x1="91508" y1="78768" x2="91508" y2="78768"/>
                        <a14:foregroundMark x1="89100" y1="83955" x2="89100" y2="83955"/>
                        <a14:foregroundMark x1="13308" y1="83955" x2="13308" y2="83955"/>
                        <a14:foregroundMark x1="11027" y1="75041" x2="11027" y2="75041"/>
                        <a14:foregroundMark x1="8112" y1="66937" x2="8112" y2="66937"/>
                        <a14:foregroundMark x1="8999" y1="57212" x2="8999" y2="57212"/>
                        <a14:backgroundMark x1="6717" y1="7131" x2="7224" y2="7131"/>
                        <a14:backgroundMark x1="4563" y1="33549" x2="4563" y2="33549"/>
                        <a14:backgroundMark x1="22053" y1="45705" x2="22053" y2="45705"/>
                        <a14:backgroundMark x1="70596" y1="33874" x2="70596" y2="33874"/>
                        <a14:backgroundMark x1="92649" y1="4862" x2="92649" y2="4862"/>
                        <a14:backgroundMark x1="18631" y1="26742" x2="18631" y2="26742"/>
                        <a14:backgroundMark x1="12928" y1="33874" x2="12928" y2="33874"/>
                        <a14:backgroundMark x1="14956" y1="35008" x2="14956" y2="35008"/>
                        <a14:backgroundMark x1="6971" y1="59157" x2="6971" y2="59157"/>
                        <a14:backgroundMark x1="9632" y1="77796" x2="9632" y2="77796"/>
                        <a14:backgroundMark x1="35615" y1="11345" x2="35615" y2="11345"/>
                        <a14:backgroundMark x1="33080" y1="11345" x2="33080" y2="11345"/>
                        <a14:backgroundMark x1="50444" y1="6159" x2="50444" y2="6159"/>
                        <a14:backgroundMark x1="50444" y1="8590" x2="50444" y2="8590"/>
                        <a14:backgroundMark x1="93029" y1="69206" x2="93029" y2="69206"/>
                        <a14:backgroundMark x1="89100" y1="87034" x2="89100" y2="87034"/>
                        <a14:backgroundMark x1="87326" y1="85575" x2="87326" y2="8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899592" cy="7920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8B3882C4-0D35-4477-8D27-AA8B7DFE2BC9}" type="slidenum">
              <a:rPr lang="ru-RU" sz="1200" spc="-1">
                <a:solidFill>
                  <a:srgbClr val="8B8B8B"/>
                </a:solidFill>
              </a:rPr>
              <a:pPr algn="r"/>
              <a:t>8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-870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по надзору в сфере образования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науки N 590 и Министерство просвещения Российской Федерации N 219 от 6 мая 2019 года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76872"/>
            <a:ext cx="8362912" cy="41549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 исполнение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Указа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Президента Российской Федерации от 7 мая 2018 г. N 204 "О национальных целях и стратегических задачах развития Российской Федерации на период до 2024 года" (Собрание законодательства Российской Федерации, 2018, N 20, ст. 2817; 2018, N 30, ст. 4717) и в соответствии 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пунктом 1.9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федерального проекта "Современная школа" национального проекта "Образование", утвержденного протоколом от 24 декабря 2018 г. N 16 президиума Совета при Президенте Российской Федерации по стратегическому развитию и национальным проектам, приказываем: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Утвердить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" action="ppaction://hlinkfile" tooltip="МЕТОДОЛОГИЯ И КРИТЕРИИ"/>
              </a:rPr>
              <a:t>Методологию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Контроль за исполнением настоящего приказа возложить на Руководителя Федеральной службы по надзору в сфере образования и науки С.С. Кравцова и Министра просвещения Российской Федерации О.Ю. Васильеву в рамках своей компетенции.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Министр просвещения</a:t>
            </a:r>
          </a:p>
          <a:p>
            <a:pPr algn="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r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О.Ю.ВАСИЛЬЕВА</a:t>
            </a:r>
          </a:p>
          <a:p>
            <a:pPr algn="r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  <a:p>
            <a:pPr algn="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 по надзору</a:t>
            </a:r>
          </a:p>
          <a:p>
            <a:pPr algn="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сфере образования и науки</a:t>
            </a:r>
          </a:p>
          <a:p>
            <a:pPr algn="r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С.С.КРАВЦОВ</a:t>
            </a:r>
          </a:p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AutoShape 2" descr="http://yovrag1.ucoz.ru/Baner/ger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0-tub-ru.yandex.net/i?id=408b6bbef4f5e3dd74cfffbb44448e81&amp;n=13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28BB-BD14-4AA0-8220-346CCDCA728E}" type="slidenum">
              <a:rPr lang="ru-RU" sz="1400" smtClean="0">
                <a:solidFill>
                  <a:schemeClr val="tx1"/>
                </a:solidFill>
              </a:rPr>
              <a:pPr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im0-tub-ru.yandex.net/i?id=999c712097862d319b15066fd2a343d3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84175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9131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704856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3E39-2151-472D-B3E7-3B3587EE13BB}" type="slidenum">
              <a:rPr 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4664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министерства образования Ставропольского края от 4 сентября 2019 года №1335 «О проведении региональных исследований качества подготовки обучающихся в 2019/20 учебном году»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413339"/>
            <a:ext cx="81369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способности обучающихся использовать приобретенные в школе знания и опыт для решения широкого диапазона жизненных задач в различных сферах человеческой деятельности, общения и социальных отношений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://xn----7sbaklid5c1b.xn--p1ai/wp-content/uploads/2020/03/34591dde-b995-49f5-9107-2e3257bb17e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72819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416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anchor="ctr"/>
      <a:lstStyle>
        <a:defPPr algn="r">
          <a:lnSpc>
            <a:spcPct val="100000"/>
          </a:lnSpc>
          <a:defRPr sz="1200" b="0" strike="noStrike" spc="-1" dirty="0">
            <a:latin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715</Words>
  <Application>Microsoft Office PowerPoint</Application>
  <PresentationFormat>Экран (4:3)</PresentationFormat>
  <Paragraphs>96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PISA – Programme for International Student Assessment Международная программа по оценке образовательных достижений обучающихся</vt:lpstr>
      <vt:lpstr>Естественнонаучная грамотность  (исследование PISA)</vt:lpstr>
      <vt:lpstr>Результаты исследования PISA-2018</vt:lpstr>
      <vt:lpstr> 42 региона Российской Федерации, отобранных для исследования  PISA-2018: </vt:lpstr>
      <vt:lpstr>Слайд 8</vt:lpstr>
      <vt:lpstr>. </vt:lpstr>
      <vt:lpstr>  Результаты региональной оценки качества подготовки обучающихся по модели PISA </vt:lpstr>
      <vt:lpstr>Результаты региональной оценки качества подготовки обучающихся  по модели  PISA </vt:lpstr>
      <vt:lpstr> Результаты выполнения заданий по естественнонаучной  грамотности в Ставропольском  крае в сравнении с результатами исследовании PISA-2018 </vt:lpstr>
      <vt:lpstr> Распределение по уровням владения естественнонаучной  грамотностью, (%) </vt:lpstr>
      <vt:lpstr>   </vt:lpstr>
      <vt:lpstr> Рекомендации по повышению уровня функциональной грамотности обучающихся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user6</dc:creator>
  <cp:lastModifiedBy>Елена</cp:lastModifiedBy>
  <cp:revision>358</cp:revision>
  <dcterms:created xsi:type="dcterms:W3CDTF">2017-11-09T07:45:23Z</dcterms:created>
  <dcterms:modified xsi:type="dcterms:W3CDTF">2020-08-12T11:18:26Z</dcterms:modified>
</cp:coreProperties>
</file>