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notesMasterIdLst>
    <p:notesMasterId r:id="rId18"/>
  </p:notesMasterIdLst>
  <p:sldIdLst>
    <p:sldId id="256" r:id="rId2"/>
    <p:sldId id="285" r:id="rId3"/>
    <p:sldId id="260" r:id="rId4"/>
    <p:sldId id="295" r:id="rId5"/>
    <p:sldId id="296" r:id="rId6"/>
    <p:sldId id="297" r:id="rId7"/>
    <p:sldId id="300" r:id="rId8"/>
    <p:sldId id="304" r:id="rId9"/>
    <p:sldId id="301" r:id="rId10"/>
    <p:sldId id="305" r:id="rId11"/>
    <p:sldId id="302" r:id="rId12"/>
    <p:sldId id="306" r:id="rId13"/>
    <p:sldId id="303" r:id="rId14"/>
    <p:sldId id="298" r:id="rId15"/>
    <p:sldId id="299" r:id="rId16"/>
    <p:sldId id="28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73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B8A066-53CF-443A-8D91-B0CC17DD618E}" type="datetimeFigureOut">
              <a:rPr lang="ru-RU" smtClean="0"/>
              <a:pPr/>
              <a:t>09.11.2023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A6305D-2889-473E-852B-E2BF98BC125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Экскурсия - </a:t>
            </a:r>
          </a:p>
        </p:txBody>
      </p:sp>
      <p:sp>
        <p:nvSpPr>
          <p:cNvPr id="4" name="Номер слайда 3"/>
          <p:cNvSpPr>
            <a:spLocks noGrp="1"/>
          </p:cNvSpPr>
          <p:nvPr>
            <p:ph type="sldNum" sz="quarter" idx="10"/>
          </p:nvPr>
        </p:nvSpPr>
        <p:spPr/>
        <p:txBody>
          <a:bodyPr/>
          <a:lstStyle/>
          <a:p>
            <a:fld id="{47A6305D-2889-473E-852B-E2BF98BC125C}"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A4FA2DA0-20B5-4CAB-BDF8-F70EC1DA4022}" type="datetimeFigureOut">
              <a:rPr lang="ru-RU" smtClean="0"/>
              <a:pPr/>
              <a:t>09.11.2023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5EE9785-D2A3-4DA8-8D9F-85181B3CD6C0}" type="slidenum">
              <a:rPr lang="ru-RU" smtClean="0"/>
              <a:pPr/>
              <a:t>‹#›</a:t>
            </a:fld>
            <a:endParaRPr lang="ru-RU"/>
          </a:p>
        </p:txBody>
      </p:sp>
    </p:spTree>
    <p:extLst>
      <p:ext uri="{BB962C8B-B14F-4D97-AF65-F5344CB8AC3E}">
        <p14:creationId xmlns:p14="http://schemas.microsoft.com/office/powerpoint/2010/main" val="1924753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4FA2DA0-20B5-4CAB-BDF8-F70EC1DA4022}" type="datetimeFigureOut">
              <a:rPr lang="ru-RU" smtClean="0"/>
              <a:pPr/>
              <a:t>09.11.2023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5EE9785-D2A3-4DA8-8D9F-85181B3CD6C0}" type="slidenum">
              <a:rPr lang="ru-RU" smtClean="0"/>
              <a:pPr/>
              <a:t>‹#›</a:t>
            </a:fld>
            <a:endParaRPr lang="ru-RU"/>
          </a:p>
        </p:txBody>
      </p:sp>
    </p:spTree>
    <p:extLst>
      <p:ext uri="{BB962C8B-B14F-4D97-AF65-F5344CB8AC3E}">
        <p14:creationId xmlns:p14="http://schemas.microsoft.com/office/powerpoint/2010/main" val="1399102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4FA2DA0-20B5-4CAB-BDF8-F70EC1DA4022}" type="datetimeFigureOut">
              <a:rPr lang="ru-RU" smtClean="0"/>
              <a:pPr/>
              <a:t>09.11.2023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5EE9785-D2A3-4DA8-8D9F-85181B3CD6C0}"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39673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4FA2DA0-20B5-4CAB-BDF8-F70EC1DA4022}" type="datetimeFigureOut">
              <a:rPr lang="ru-RU" smtClean="0"/>
              <a:pPr/>
              <a:t>09.11.2023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5EE9785-D2A3-4DA8-8D9F-85181B3CD6C0}" type="slidenum">
              <a:rPr lang="ru-RU" smtClean="0"/>
              <a:pPr/>
              <a:t>‹#›</a:t>
            </a:fld>
            <a:endParaRPr lang="ru-RU"/>
          </a:p>
        </p:txBody>
      </p:sp>
    </p:spTree>
    <p:extLst>
      <p:ext uri="{BB962C8B-B14F-4D97-AF65-F5344CB8AC3E}">
        <p14:creationId xmlns:p14="http://schemas.microsoft.com/office/powerpoint/2010/main" val="4151932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4FA2DA0-20B5-4CAB-BDF8-F70EC1DA4022}" type="datetimeFigureOut">
              <a:rPr lang="ru-RU" smtClean="0"/>
              <a:pPr/>
              <a:t>09.11.2023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5EE9785-D2A3-4DA8-8D9F-85181B3CD6C0}"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50316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4FA2DA0-20B5-4CAB-BDF8-F70EC1DA4022}" type="datetimeFigureOut">
              <a:rPr lang="ru-RU" smtClean="0"/>
              <a:pPr/>
              <a:t>09.11.2023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5EE9785-D2A3-4DA8-8D9F-85181B3CD6C0}" type="slidenum">
              <a:rPr lang="ru-RU" smtClean="0"/>
              <a:pPr/>
              <a:t>‹#›</a:t>
            </a:fld>
            <a:endParaRPr lang="ru-RU"/>
          </a:p>
        </p:txBody>
      </p:sp>
    </p:spTree>
    <p:extLst>
      <p:ext uri="{BB962C8B-B14F-4D97-AF65-F5344CB8AC3E}">
        <p14:creationId xmlns:p14="http://schemas.microsoft.com/office/powerpoint/2010/main" val="153357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4FA2DA0-20B5-4CAB-BDF8-F70EC1DA4022}" type="datetimeFigureOut">
              <a:rPr lang="ru-RU" smtClean="0"/>
              <a:pPr/>
              <a:t>09.11.2023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5EE9785-D2A3-4DA8-8D9F-85181B3CD6C0}" type="slidenum">
              <a:rPr lang="ru-RU" smtClean="0"/>
              <a:pPr/>
              <a:t>‹#›</a:t>
            </a:fld>
            <a:endParaRPr lang="ru-RU"/>
          </a:p>
        </p:txBody>
      </p:sp>
    </p:spTree>
    <p:extLst>
      <p:ext uri="{BB962C8B-B14F-4D97-AF65-F5344CB8AC3E}">
        <p14:creationId xmlns:p14="http://schemas.microsoft.com/office/powerpoint/2010/main" val="3633527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4FA2DA0-20B5-4CAB-BDF8-F70EC1DA4022}" type="datetimeFigureOut">
              <a:rPr lang="ru-RU" smtClean="0"/>
              <a:pPr/>
              <a:t>09.11.2023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5EE9785-D2A3-4DA8-8D9F-85181B3CD6C0}" type="slidenum">
              <a:rPr lang="ru-RU" smtClean="0"/>
              <a:pPr/>
              <a:t>‹#›</a:t>
            </a:fld>
            <a:endParaRPr lang="ru-RU"/>
          </a:p>
        </p:txBody>
      </p:sp>
    </p:spTree>
    <p:extLst>
      <p:ext uri="{BB962C8B-B14F-4D97-AF65-F5344CB8AC3E}">
        <p14:creationId xmlns:p14="http://schemas.microsoft.com/office/powerpoint/2010/main" val="4269283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4FA2DA0-20B5-4CAB-BDF8-F70EC1DA4022}" type="datetimeFigureOut">
              <a:rPr lang="ru-RU" smtClean="0"/>
              <a:pPr/>
              <a:t>09.11.2023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5EE9785-D2A3-4DA8-8D9F-85181B3CD6C0}" type="slidenum">
              <a:rPr lang="ru-RU" smtClean="0"/>
              <a:pPr/>
              <a:t>‹#›</a:t>
            </a:fld>
            <a:endParaRPr lang="ru-RU"/>
          </a:p>
        </p:txBody>
      </p:sp>
    </p:spTree>
    <p:extLst>
      <p:ext uri="{BB962C8B-B14F-4D97-AF65-F5344CB8AC3E}">
        <p14:creationId xmlns:p14="http://schemas.microsoft.com/office/powerpoint/2010/main" val="1650887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4FA2DA0-20B5-4CAB-BDF8-F70EC1DA4022}" type="datetimeFigureOut">
              <a:rPr lang="ru-RU" smtClean="0"/>
              <a:pPr/>
              <a:t>09.11.2023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5EE9785-D2A3-4DA8-8D9F-85181B3CD6C0}" type="slidenum">
              <a:rPr lang="ru-RU" smtClean="0"/>
              <a:pPr/>
              <a:t>‹#›</a:t>
            </a:fld>
            <a:endParaRPr lang="ru-RU"/>
          </a:p>
        </p:txBody>
      </p:sp>
    </p:spTree>
    <p:extLst>
      <p:ext uri="{BB962C8B-B14F-4D97-AF65-F5344CB8AC3E}">
        <p14:creationId xmlns:p14="http://schemas.microsoft.com/office/powerpoint/2010/main" val="3795284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4FA2DA0-20B5-4CAB-BDF8-F70EC1DA4022}" type="datetimeFigureOut">
              <a:rPr lang="ru-RU" smtClean="0"/>
              <a:pPr/>
              <a:t>09.11.2023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5EE9785-D2A3-4DA8-8D9F-85181B3CD6C0}" type="slidenum">
              <a:rPr lang="ru-RU" smtClean="0"/>
              <a:pPr/>
              <a:t>‹#›</a:t>
            </a:fld>
            <a:endParaRPr lang="ru-RU"/>
          </a:p>
        </p:txBody>
      </p:sp>
    </p:spTree>
    <p:extLst>
      <p:ext uri="{BB962C8B-B14F-4D97-AF65-F5344CB8AC3E}">
        <p14:creationId xmlns:p14="http://schemas.microsoft.com/office/powerpoint/2010/main" val="3301176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4FA2DA0-20B5-4CAB-BDF8-F70EC1DA4022}" type="datetimeFigureOut">
              <a:rPr lang="ru-RU" smtClean="0"/>
              <a:pPr/>
              <a:t>09.11.2023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5EE9785-D2A3-4DA8-8D9F-85181B3CD6C0}" type="slidenum">
              <a:rPr lang="ru-RU" smtClean="0"/>
              <a:pPr/>
              <a:t>‹#›</a:t>
            </a:fld>
            <a:endParaRPr lang="ru-RU"/>
          </a:p>
        </p:txBody>
      </p:sp>
    </p:spTree>
    <p:extLst>
      <p:ext uri="{BB962C8B-B14F-4D97-AF65-F5344CB8AC3E}">
        <p14:creationId xmlns:p14="http://schemas.microsoft.com/office/powerpoint/2010/main" val="417069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4FA2DA0-20B5-4CAB-BDF8-F70EC1DA4022}" type="datetimeFigureOut">
              <a:rPr lang="ru-RU" smtClean="0"/>
              <a:pPr/>
              <a:t>09.11.2023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5EE9785-D2A3-4DA8-8D9F-85181B3CD6C0}" type="slidenum">
              <a:rPr lang="ru-RU" smtClean="0"/>
              <a:pPr/>
              <a:t>‹#›</a:t>
            </a:fld>
            <a:endParaRPr lang="ru-RU"/>
          </a:p>
        </p:txBody>
      </p:sp>
    </p:spTree>
    <p:extLst>
      <p:ext uri="{BB962C8B-B14F-4D97-AF65-F5344CB8AC3E}">
        <p14:creationId xmlns:p14="http://schemas.microsoft.com/office/powerpoint/2010/main" val="3341252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A2DA0-20B5-4CAB-BDF8-F70EC1DA4022}" type="datetimeFigureOut">
              <a:rPr lang="ru-RU" smtClean="0"/>
              <a:pPr/>
              <a:t>09.11.2023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5EE9785-D2A3-4DA8-8D9F-85181B3CD6C0}" type="slidenum">
              <a:rPr lang="ru-RU" smtClean="0"/>
              <a:pPr/>
              <a:t>‹#›</a:t>
            </a:fld>
            <a:endParaRPr lang="ru-RU"/>
          </a:p>
        </p:txBody>
      </p:sp>
    </p:spTree>
    <p:extLst>
      <p:ext uri="{BB962C8B-B14F-4D97-AF65-F5344CB8AC3E}">
        <p14:creationId xmlns:p14="http://schemas.microsoft.com/office/powerpoint/2010/main" val="1523351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A4FA2DA0-20B5-4CAB-BDF8-F70EC1DA4022}" type="datetimeFigureOut">
              <a:rPr lang="ru-RU" smtClean="0"/>
              <a:pPr/>
              <a:t>09.11.2023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5EE9785-D2A3-4DA8-8D9F-85181B3CD6C0}" type="slidenum">
              <a:rPr lang="ru-RU" smtClean="0"/>
              <a:pPr/>
              <a:t>‹#›</a:t>
            </a:fld>
            <a:endParaRPr lang="ru-RU"/>
          </a:p>
        </p:txBody>
      </p:sp>
    </p:spTree>
    <p:extLst>
      <p:ext uri="{BB962C8B-B14F-4D97-AF65-F5344CB8AC3E}">
        <p14:creationId xmlns:p14="http://schemas.microsoft.com/office/powerpoint/2010/main" val="3829462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4FA2DA0-20B5-4CAB-BDF8-F70EC1DA4022}" type="datetimeFigureOut">
              <a:rPr lang="ru-RU" smtClean="0"/>
              <a:pPr/>
              <a:t>09.11.2023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5EE9785-D2A3-4DA8-8D9F-85181B3CD6C0}" type="slidenum">
              <a:rPr lang="ru-RU" smtClean="0"/>
              <a:pPr/>
              <a:t>‹#›</a:t>
            </a:fld>
            <a:endParaRPr lang="ru-RU"/>
          </a:p>
        </p:txBody>
      </p:sp>
    </p:spTree>
    <p:extLst>
      <p:ext uri="{BB962C8B-B14F-4D97-AF65-F5344CB8AC3E}">
        <p14:creationId xmlns:p14="http://schemas.microsoft.com/office/powerpoint/2010/main" val="4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FA2DA0-20B5-4CAB-BDF8-F70EC1DA4022}" type="datetimeFigureOut">
              <a:rPr lang="ru-RU" smtClean="0"/>
              <a:pPr/>
              <a:t>09.11.2023</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5EE9785-D2A3-4DA8-8D9F-85181B3CD6C0}" type="slidenum">
              <a:rPr lang="ru-RU" smtClean="0"/>
              <a:pPr/>
              <a:t>‹#›</a:t>
            </a:fld>
            <a:endParaRPr lang="ru-RU"/>
          </a:p>
        </p:txBody>
      </p:sp>
    </p:spTree>
    <p:extLst>
      <p:ext uri="{BB962C8B-B14F-4D97-AF65-F5344CB8AC3E}">
        <p14:creationId xmlns:p14="http://schemas.microsoft.com/office/powerpoint/2010/main" val="122745789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 id="2147484128" r:id="rId12"/>
    <p:sldLayoutId id="2147484129" r:id="rId13"/>
    <p:sldLayoutId id="2147484130" r:id="rId14"/>
    <p:sldLayoutId id="2147484131" r:id="rId15"/>
    <p:sldLayoutId id="214748413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8364" y="332656"/>
            <a:ext cx="6695026" cy="1129480"/>
          </a:xfrm>
        </p:spPr>
        <p:txBody>
          <a:bodyPr>
            <a:normAutofit fontScale="90000"/>
          </a:bodyPr>
          <a:lstStyle/>
          <a:p>
            <a:pPr algn="ctr">
              <a:lnSpc>
                <a:spcPct val="150000"/>
              </a:lnSpc>
              <a:spcAft>
                <a:spcPts val="1000"/>
              </a:spcAft>
            </a:pPr>
            <a:r>
              <a:rPr lang="ru-RU"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Проект</a:t>
            </a:r>
            <a:br>
              <a:rPr lang="ru-RU"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br>
            <a:r>
              <a:rPr lang="ru-RU"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на тему: «Экскурсия в природу как средство формирования у обучающихся основ исследовательской деятельности»</a:t>
            </a:r>
            <a:br>
              <a:rPr lang="ru-RU"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br>
            <a:br>
              <a:rPr lang="ru-RU" sz="1200" dirty="0"/>
            </a:br>
            <a:br>
              <a:rPr lang="ru-RU" sz="1200"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r>
              <a:rPr lang="ru-RU" i="1" dirty="0">
                <a:solidFill>
                  <a:schemeClr val="accent4">
                    <a:lumMod val="50000"/>
                  </a:schemeClr>
                </a:solidFill>
                <a:latin typeface="Calibri" pitchFamily="34" charset="0"/>
              </a:rPr>
              <a:t>Тема опыта «Экскурсия – одна из форм исследовательской работы учащихся» </a:t>
            </a:r>
            <a:br>
              <a:rPr lang="ru-RU" i="1" dirty="0">
                <a:solidFill>
                  <a:schemeClr val="accent4">
                    <a:lumMod val="50000"/>
                  </a:schemeClr>
                </a:solidFill>
                <a:latin typeface="Calibri" pitchFamily="34" charset="0"/>
              </a:rPr>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sz="3100" b="1" dirty="0">
                <a:latin typeface="Times New Roman" pitchFamily="18" charset="0"/>
                <a:cs typeface="Times New Roman" pitchFamily="18" charset="0"/>
              </a:rPr>
            </a:br>
            <a:r>
              <a:rPr lang="ru-RU" sz="3100" b="1" dirty="0">
                <a:latin typeface="Times New Roman" pitchFamily="18" charset="0"/>
                <a:cs typeface="Times New Roman" pitchFamily="18" charset="0"/>
              </a:rPr>
              <a:t> </a:t>
            </a:r>
            <a:br>
              <a:rPr lang="ru-RU" dirty="0"/>
            </a:br>
            <a:br>
              <a:rPr lang="ru-RU" dirty="0"/>
            </a:br>
            <a:endParaRPr lang="ru-RU" sz="2700" dirty="0"/>
          </a:p>
        </p:txBody>
      </p:sp>
      <p:sp>
        <p:nvSpPr>
          <p:cNvPr id="3" name="Подзаголовок 2"/>
          <p:cNvSpPr>
            <a:spLocks noGrp="1"/>
          </p:cNvSpPr>
          <p:nvPr>
            <p:ph type="body" idx="4294967295"/>
          </p:nvPr>
        </p:nvSpPr>
        <p:spPr>
          <a:xfrm>
            <a:off x="685800" y="1676400"/>
            <a:ext cx="8458200" cy="1219200"/>
          </a:xfrm>
        </p:spPr>
        <p:txBody>
          <a:bodyPr>
            <a:normAutofit fontScale="25000" lnSpcReduction="20000"/>
          </a:bodyPr>
          <a:lstStyle/>
          <a:p>
            <a:pPr algn="ctr"/>
            <a:endParaRPr lang="ru-RU" sz="2800" dirty="0">
              <a:latin typeface="Monotype Corsiva" pitchFamily="66" charset="0"/>
              <a:cs typeface="Times New Roman" pitchFamily="18" charset="0"/>
            </a:endParaRPr>
          </a:p>
          <a:p>
            <a:pPr algn="ctr"/>
            <a:endParaRPr lang="ru-RU" sz="2400" dirty="0">
              <a:latin typeface="Monotype Corsiva" pitchFamily="66" charset="0"/>
              <a:cs typeface="Times New Roman" pitchFamily="18" charset="0"/>
            </a:endParaRPr>
          </a:p>
          <a:p>
            <a:pPr algn="ctr"/>
            <a:endParaRPr lang="ru-RU" sz="2400" dirty="0">
              <a:latin typeface="Monotype Corsiva" pitchFamily="66" charset="0"/>
              <a:cs typeface="Times New Roman" pitchFamily="18" charset="0"/>
            </a:endParaRPr>
          </a:p>
          <a:p>
            <a:pPr algn="ctr"/>
            <a:endParaRPr lang="ru-RU" sz="2400" dirty="0">
              <a:latin typeface="Monotype Corsiva" pitchFamily="66" charset="0"/>
              <a:cs typeface="Times New Roman" pitchFamily="18" charset="0"/>
            </a:endParaRPr>
          </a:p>
          <a:p>
            <a:pPr algn="ctr"/>
            <a:endParaRPr lang="ru-RU" sz="2400" dirty="0">
              <a:latin typeface="Monotype Corsiva" pitchFamily="66" charset="0"/>
              <a:cs typeface="Times New Roman" pitchFamily="18" charset="0"/>
            </a:endParaRPr>
          </a:p>
          <a:p>
            <a:pPr algn="ctr"/>
            <a:endParaRPr lang="ru-RU" sz="2000" dirty="0">
              <a:latin typeface="Monotype Corsiva" pitchFamily="66" charset="0"/>
              <a:cs typeface="Times New Roman" pitchFamily="18" charset="0"/>
            </a:endParaRPr>
          </a:p>
          <a:p>
            <a:pPr algn="ctr"/>
            <a:endParaRPr lang="ru-RU" sz="2000" dirty="0">
              <a:latin typeface="Monotype Corsiva" pitchFamily="66" charset="0"/>
              <a:cs typeface="Times New Roman" pitchFamily="18" charset="0"/>
            </a:endParaRPr>
          </a:p>
          <a:p>
            <a:pPr algn="ctr"/>
            <a:endParaRPr lang="ru-RU" sz="2000" dirty="0">
              <a:latin typeface="Monotype Corsiva" pitchFamily="66" charset="0"/>
              <a:cs typeface="Times New Roman" pitchFamily="18" charset="0"/>
            </a:endParaRPr>
          </a:p>
          <a:p>
            <a:pPr algn="ctr"/>
            <a:endParaRPr lang="ru-RU" sz="2000" dirty="0">
              <a:latin typeface="Monotype Corsiva" pitchFamily="66" charset="0"/>
              <a:cs typeface="Times New Roman" pitchFamily="18" charset="0"/>
            </a:endParaRPr>
          </a:p>
          <a:p>
            <a:pPr algn="ctr"/>
            <a:endParaRPr lang="ru-RU" sz="2000" dirty="0">
              <a:latin typeface="Monotype Corsiva" pitchFamily="66" charset="0"/>
              <a:cs typeface="Times New Roman" pitchFamily="18" charset="0"/>
            </a:endParaRPr>
          </a:p>
          <a:p>
            <a:pPr algn="ctr"/>
            <a:endParaRPr lang="ru-RU" sz="2000" dirty="0">
              <a:latin typeface="Monotype Corsiva" pitchFamily="66" charset="0"/>
              <a:cs typeface="Times New Roman" pitchFamily="18" charset="0"/>
            </a:endParaRPr>
          </a:p>
          <a:p>
            <a:pPr algn="ctr"/>
            <a:endParaRPr lang="ru-RU" sz="2000" dirty="0">
              <a:latin typeface="Monotype Corsiva" pitchFamily="66" charset="0"/>
              <a:cs typeface="Times New Roman" pitchFamily="18" charset="0"/>
            </a:endParaRPr>
          </a:p>
          <a:p>
            <a:pPr algn="ctr"/>
            <a:endParaRPr lang="ru-RU" sz="2000" dirty="0">
              <a:latin typeface="Monotype Corsiva" pitchFamily="66" charset="0"/>
              <a:cs typeface="Times New Roman" pitchFamily="18" charset="0"/>
            </a:endParaRPr>
          </a:p>
          <a:p>
            <a:pPr algn="ctr"/>
            <a:endParaRPr lang="ru-RU" sz="2000" dirty="0">
              <a:latin typeface="Monotype Corsiva" pitchFamily="66" charset="0"/>
              <a:cs typeface="Times New Roman" pitchFamily="18" charset="0"/>
            </a:endParaRPr>
          </a:p>
          <a:p>
            <a:pPr algn="ctr"/>
            <a:endParaRPr lang="ru-RU" sz="2000" dirty="0">
              <a:latin typeface="Monotype Corsiva" pitchFamily="66" charset="0"/>
              <a:cs typeface="Times New Roman" pitchFamily="18" charset="0"/>
            </a:endParaRPr>
          </a:p>
          <a:p>
            <a:pPr algn="ctr"/>
            <a:r>
              <a:rPr lang="ru-RU" sz="2000" dirty="0" err="1">
                <a:latin typeface="Monotype Corsiva" pitchFamily="66" charset="0"/>
                <a:cs typeface="Times New Roman" pitchFamily="18" charset="0"/>
              </a:rPr>
              <a:t>Эээ</a:t>
            </a:r>
            <a:endParaRPr lang="ru-RU" sz="2000" dirty="0">
              <a:latin typeface="Monotype Corsiva" pitchFamily="66" charset="0"/>
              <a:cs typeface="Times New Roman" pitchFamily="18" charset="0"/>
            </a:endParaRPr>
          </a:p>
        </p:txBody>
      </p:sp>
      <p:sp>
        <p:nvSpPr>
          <p:cNvPr id="6" name="Прямоугольник 5"/>
          <p:cNvSpPr/>
          <p:nvPr/>
        </p:nvSpPr>
        <p:spPr>
          <a:xfrm>
            <a:off x="1571572" y="5500702"/>
            <a:ext cx="7572428" cy="584775"/>
          </a:xfrm>
          <a:prstGeom prst="rect">
            <a:avLst/>
          </a:prstGeom>
        </p:spPr>
        <p:txBody>
          <a:bodyPr wrap="square">
            <a:spAutoFit/>
          </a:bodyPr>
          <a:lstStyle/>
          <a:p>
            <a:pPr algn="ctr"/>
            <a:r>
              <a:rPr lang="ru-RU" sz="3200" dirty="0">
                <a:solidFill>
                  <a:schemeClr val="accent6">
                    <a:lumMod val="75000"/>
                  </a:schemeClr>
                </a:solidFill>
              </a:rPr>
              <a:t> </a:t>
            </a:r>
          </a:p>
        </p:txBody>
      </p:sp>
      <p:sp>
        <p:nvSpPr>
          <p:cNvPr id="7" name="Прямоугольник 6"/>
          <p:cNvSpPr/>
          <p:nvPr/>
        </p:nvSpPr>
        <p:spPr>
          <a:xfrm>
            <a:off x="2286000" y="5500701"/>
            <a:ext cx="4572000" cy="4678204"/>
          </a:xfrm>
          <a:prstGeom prst="rect">
            <a:avLst/>
          </a:prstGeom>
        </p:spPr>
        <p:txBody>
          <a:bodyPr wrap="square">
            <a:spAutoFit/>
          </a:bodyPr>
          <a:lstStyle/>
          <a:p>
            <a:pPr algn="ctr"/>
            <a:endParaRPr lang="ru-RU" dirty="0">
              <a:solidFill>
                <a:schemeClr val="accent4">
                  <a:lumMod val="50000"/>
                </a:schemeClr>
              </a:solidFill>
              <a:latin typeface="Monotype Corsiva" pitchFamily="66" charset="0"/>
              <a:cs typeface="Times New Roman" pitchFamily="18" charset="0"/>
            </a:endParaRPr>
          </a:p>
          <a:p>
            <a:pPr algn="r"/>
            <a:endParaRPr lang="ru-RU" sz="800" dirty="0">
              <a:solidFill>
                <a:schemeClr val="accent4">
                  <a:lumMod val="50000"/>
                </a:schemeClr>
              </a:solidFill>
              <a:latin typeface="Monotype Corsiva" pitchFamily="66" charset="0"/>
              <a:cs typeface="Times New Roman" pitchFamily="18" charset="0"/>
            </a:endParaRPr>
          </a:p>
          <a:p>
            <a:pPr algn="r"/>
            <a:endParaRPr lang="ru-RU" sz="800" dirty="0">
              <a:solidFill>
                <a:schemeClr val="accent4">
                  <a:lumMod val="50000"/>
                </a:schemeClr>
              </a:solidFill>
              <a:latin typeface="Monotype Corsiva" pitchFamily="66" charset="0"/>
              <a:cs typeface="Times New Roman" pitchFamily="18" charset="0"/>
            </a:endParaRPr>
          </a:p>
          <a:p>
            <a:pPr algn="r"/>
            <a:endParaRPr lang="ru-RU" sz="800" dirty="0">
              <a:solidFill>
                <a:schemeClr val="accent4">
                  <a:lumMod val="50000"/>
                </a:schemeClr>
              </a:solidFill>
              <a:latin typeface="Monotype Corsiva" pitchFamily="66" charset="0"/>
              <a:cs typeface="Times New Roman" pitchFamily="18" charset="0"/>
            </a:endParaRPr>
          </a:p>
          <a:p>
            <a:pPr algn="r"/>
            <a:endParaRPr lang="ru-RU" sz="800" dirty="0">
              <a:solidFill>
                <a:schemeClr val="accent4">
                  <a:lumMod val="50000"/>
                </a:schemeClr>
              </a:solidFill>
              <a:latin typeface="Monotype Corsiva" pitchFamily="66" charset="0"/>
              <a:cs typeface="Times New Roman" pitchFamily="18" charset="0"/>
            </a:endParaRPr>
          </a:p>
          <a:p>
            <a:pPr algn="r"/>
            <a:endParaRPr lang="ru-RU" sz="800" dirty="0">
              <a:solidFill>
                <a:schemeClr val="accent4">
                  <a:lumMod val="50000"/>
                </a:schemeClr>
              </a:solidFill>
              <a:latin typeface="Monotype Corsiva" pitchFamily="66" charset="0"/>
              <a:cs typeface="Times New Roman" pitchFamily="18" charset="0"/>
            </a:endParaRPr>
          </a:p>
          <a:p>
            <a:pPr algn="r"/>
            <a:endParaRPr lang="ru-RU" sz="800" dirty="0">
              <a:solidFill>
                <a:schemeClr val="accent4">
                  <a:lumMod val="50000"/>
                </a:schemeClr>
              </a:solidFill>
              <a:latin typeface="Monotype Corsiva" pitchFamily="66" charset="0"/>
              <a:cs typeface="Times New Roman" pitchFamily="18" charset="0"/>
            </a:endParaRPr>
          </a:p>
          <a:p>
            <a:pPr algn="r"/>
            <a:endParaRPr lang="ru-RU" sz="800" dirty="0">
              <a:solidFill>
                <a:schemeClr val="accent4">
                  <a:lumMod val="50000"/>
                </a:schemeClr>
              </a:solidFill>
              <a:latin typeface="Monotype Corsiva" pitchFamily="66" charset="0"/>
              <a:cs typeface="Times New Roman" pitchFamily="18" charset="0"/>
            </a:endParaRPr>
          </a:p>
          <a:p>
            <a:pPr algn="r"/>
            <a:endParaRPr lang="ru-RU" sz="800" dirty="0">
              <a:solidFill>
                <a:schemeClr val="accent4">
                  <a:lumMod val="50000"/>
                </a:schemeClr>
              </a:solidFill>
              <a:latin typeface="Monotype Corsiva" pitchFamily="66" charset="0"/>
              <a:cs typeface="Times New Roman" pitchFamily="18" charset="0"/>
            </a:endParaRPr>
          </a:p>
          <a:p>
            <a:pPr algn="r"/>
            <a:endParaRPr lang="ru-RU" sz="800" dirty="0">
              <a:solidFill>
                <a:schemeClr val="accent4">
                  <a:lumMod val="50000"/>
                </a:schemeClr>
              </a:solidFill>
              <a:latin typeface="Monotype Corsiva" pitchFamily="66" charset="0"/>
              <a:cs typeface="Times New Roman" pitchFamily="18" charset="0"/>
            </a:endParaRPr>
          </a:p>
          <a:p>
            <a:pPr algn="r"/>
            <a:endParaRPr lang="ru-RU" sz="800" dirty="0">
              <a:solidFill>
                <a:schemeClr val="accent4">
                  <a:lumMod val="50000"/>
                </a:schemeClr>
              </a:solidFill>
              <a:latin typeface="Monotype Corsiva" pitchFamily="66" charset="0"/>
              <a:cs typeface="Times New Roman" pitchFamily="18" charset="0"/>
            </a:endParaRPr>
          </a:p>
          <a:p>
            <a:pPr algn="r"/>
            <a:endParaRPr lang="ru-RU" sz="800" dirty="0">
              <a:solidFill>
                <a:schemeClr val="accent4">
                  <a:lumMod val="50000"/>
                </a:schemeClr>
              </a:solidFill>
              <a:latin typeface="Monotype Corsiva" pitchFamily="66" charset="0"/>
              <a:cs typeface="Times New Roman" pitchFamily="18" charset="0"/>
            </a:endParaRPr>
          </a:p>
          <a:p>
            <a:pPr algn="r"/>
            <a:endParaRPr lang="ru-RU" sz="800" dirty="0">
              <a:solidFill>
                <a:schemeClr val="accent4">
                  <a:lumMod val="50000"/>
                </a:schemeClr>
              </a:solidFill>
              <a:latin typeface="Monotype Corsiva" pitchFamily="66" charset="0"/>
              <a:cs typeface="Times New Roman" pitchFamily="18" charset="0"/>
            </a:endParaRPr>
          </a:p>
          <a:p>
            <a:pPr algn="r"/>
            <a:endParaRPr lang="ru-RU" sz="800" dirty="0">
              <a:solidFill>
                <a:schemeClr val="accent4">
                  <a:lumMod val="50000"/>
                </a:schemeClr>
              </a:solidFill>
              <a:latin typeface="Monotype Corsiva" pitchFamily="66" charset="0"/>
              <a:cs typeface="Times New Roman" pitchFamily="18" charset="0"/>
            </a:endParaRPr>
          </a:p>
          <a:p>
            <a:pPr algn="r"/>
            <a:endParaRPr lang="ru-RU" sz="800" dirty="0">
              <a:solidFill>
                <a:schemeClr val="accent4">
                  <a:lumMod val="50000"/>
                </a:schemeClr>
              </a:solidFill>
              <a:latin typeface="Monotype Corsiva" pitchFamily="66" charset="0"/>
              <a:cs typeface="Times New Roman" pitchFamily="18" charset="0"/>
            </a:endParaRPr>
          </a:p>
          <a:p>
            <a:pPr algn="r"/>
            <a:endParaRPr lang="ru-RU" sz="800" dirty="0">
              <a:solidFill>
                <a:schemeClr val="accent4">
                  <a:lumMod val="50000"/>
                </a:schemeClr>
              </a:solidFill>
              <a:latin typeface="Monotype Corsiva" pitchFamily="66" charset="0"/>
              <a:cs typeface="Times New Roman" pitchFamily="18" charset="0"/>
            </a:endParaRPr>
          </a:p>
          <a:p>
            <a:pPr algn="r"/>
            <a:endParaRPr lang="ru-RU" sz="800" dirty="0">
              <a:solidFill>
                <a:schemeClr val="accent4">
                  <a:lumMod val="50000"/>
                </a:schemeClr>
              </a:solidFill>
              <a:latin typeface="Monotype Corsiva" pitchFamily="66" charset="0"/>
              <a:cs typeface="Times New Roman" pitchFamily="18" charset="0"/>
            </a:endParaRPr>
          </a:p>
          <a:p>
            <a:pPr algn="r"/>
            <a:endParaRPr lang="ru-RU" sz="800" dirty="0">
              <a:solidFill>
                <a:schemeClr val="accent4">
                  <a:lumMod val="50000"/>
                </a:schemeClr>
              </a:solidFill>
              <a:latin typeface="Monotype Corsiva" pitchFamily="66" charset="0"/>
              <a:cs typeface="Times New Roman" pitchFamily="18" charset="0"/>
            </a:endParaRPr>
          </a:p>
          <a:p>
            <a:pPr algn="r"/>
            <a:endParaRPr lang="ru-RU" sz="800" dirty="0">
              <a:solidFill>
                <a:schemeClr val="accent4">
                  <a:lumMod val="50000"/>
                </a:schemeClr>
              </a:solidFill>
              <a:latin typeface="Monotype Corsiva" pitchFamily="66" charset="0"/>
              <a:cs typeface="Times New Roman" pitchFamily="18" charset="0"/>
            </a:endParaRPr>
          </a:p>
          <a:p>
            <a:pPr algn="r"/>
            <a:endParaRPr lang="ru-RU" sz="800" dirty="0">
              <a:solidFill>
                <a:schemeClr val="accent4">
                  <a:lumMod val="50000"/>
                </a:schemeClr>
              </a:solidFill>
              <a:latin typeface="Monotype Corsiva" pitchFamily="66" charset="0"/>
              <a:cs typeface="Times New Roman" pitchFamily="18" charset="0"/>
            </a:endParaRPr>
          </a:p>
          <a:p>
            <a:pPr algn="r"/>
            <a:endParaRPr lang="ru-RU" sz="800" dirty="0">
              <a:solidFill>
                <a:schemeClr val="accent4">
                  <a:lumMod val="50000"/>
                </a:schemeClr>
              </a:solidFill>
              <a:latin typeface="Monotype Corsiva" pitchFamily="66" charset="0"/>
              <a:cs typeface="Times New Roman" pitchFamily="18" charset="0"/>
            </a:endParaRPr>
          </a:p>
          <a:p>
            <a:pPr algn="r"/>
            <a:endParaRPr lang="ru-RU" sz="800" dirty="0">
              <a:solidFill>
                <a:schemeClr val="accent4">
                  <a:lumMod val="50000"/>
                </a:schemeClr>
              </a:solidFill>
              <a:latin typeface="Monotype Corsiva" pitchFamily="66" charset="0"/>
              <a:cs typeface="Times New Roman" pitchFamily="18" charset="0"/>
            </a:endParaRPr>
          </a:p>
          <a:p>
            <a:pPr algn="r"/>
            <a:endParaRPr lang="ru-RU" sz="800" dirty="0">
              <a:solidFill>
                <a:schemeClr val="accent4">
                  <a:lumMod val="50000"/>
                </a:schemeClr>
              </a:solidFill>
              <a:latin typeface="Monotype Corsiva" pitchFamily="66" charset="0"/>
              <a:cs typeface="Times New Roman" pitchFamily="18" charset="0"/>
            </a:endParaRPr>
          </a:p>
          <a:p>
            <a:pPr algn="r"/>
            <a:endParaRPr lang="ru-RU" sz="800" dirty="0">
              <a:solidFill>
                <a:schemeClr val="accent4">
                  <a:lumMod val="50000"/>
                </a:schemeClr>
              </a:solidFill>
              <a:latin typeface="Monotype Corsiva" pitchFamily="66" charset="0"/>
              <a:cs typeface="Times New Roman" pitchFamily="18" charset="0"/>
            </a:endParaRPr>
          </a:p>
          <a:p>
            <a:pPr algn="r"/>
            <a:endParaRPr lang="ru-RU" sz="800" dirty="0">
              <a:solidFill>
                <a:schemeClr val="accent4">
                  <a:lumMod val="50000"/>
                </a:schemeClr>
              </a:solidFill>
              <a:latin typeface="Monotype Corsiva" pitchFamily="66" charset="0"/>
              <a:cs typeface="Times New Roman" pitchFamily="18" charset="0"/>
            </a:endParaRPr>
          </a:p>
          <a:p>
            <a:pPr algn="r"/>
            <a:endParaRPr lang="ru-RU" sz="800" dirty="0">
              <a:solidFill>
                <a:schemeClr val="accent4">
                  <a:lumMod val="50000"/>
                </a:schemeClr>
              </a:solidFill>
              <a:latin typeface="Monotype Corsiva" pitchFamily="66" charset="0"/>
              <a:cs typeface="Times New Roman" pitchFamily="18" charset="0"/>
            </a:endParaRPr>
          </a:p>
          <a:p>
            <a:pPr algn="r"/>
            <a:endParaRPr lang="ru-RU" sz="800" dirty="0">
              <a:solidFill>
                <a:schemeClr val="accent4">
                  <a:lumMod val="50000"/>
                </a:schemeClr>
              </a:solidFill>
              <a:latin typeface="Monotype Corsiva" pitchFamily="66" charset="0"/>
              <a:cs typeface="Times New Roman" pitchFamily="18" charset="0"/>
            </a:endParaRPr>
          </a:p>
          <a:p>
            <a:pPr algn="r"/>
            <a:endParaRPr lang="ru-RU" sz="800" dirty="0">
              <a:solidFill>
                <a:schemeClr val="accent4">
                  <a:lumMod val="50000"/>
                </a:schemeClr>
              </a:solidFill>
              <a:latin typeface="Monotype Corsiva" pitchFamily="66" charset="0"/>
              <a:cs typeface="Times New Roman" pitchFamily="18" charset="0"/>
            </a:endParaRPr>
          </a:p>
          <a:p>
            <a:pPr algn="r"/>
            <a:endParaRPr lang="ru-RU" sz="800" dirty="0">
              <a:solidFill>
                <a:schemeClr val="accent4">
                  <a:lumMod val="50000"/>
                </a:schemeClr>
              </a:solidFill>
              <a:latin typeface="Monotype Corsiva" pitchFamily="66" charset="0"/>
              <a:cs typeface="Times New Roman" pitchFamily="18" charset="0"/>
            </a:endParaRPr>
          </a:p>
          <a:p>
            <a:pPr algn="r"/>
            <a:endParaRPr lang="ru-RU" sz="800" dirty="0">
              <a:solidFill>
                <a:schemeClr val="accent4">
                  <a:lumMod val="50000"/>
                </a:schemeClr>
              </a:solidFill>
              <a:latin typeface="Monotype Corsiva" pitchFamily="66" charset="0"/>
              <a:cs typeface="Times New Roman" pitchFamily="18" charset="0"/>
            </a:endParaRPr>
          </a:p>
          <a:p>
            <a:pPr algn="r"/>
            <a:endParaRPr lang="ru-RU" sz="800" dirty="0">
              <a:solidFill>
                <a:schemeClr val="accent4">
                  <a:lumMod val="50000"/>
                </a:schemeClr>
              </a:solidFill>
              <a:latin typeface="Monotype Corsiva" pitchFamily="66" charset="0"/>
              <a:cs typeface="Times New Roman" pitchFamily="18" charset="0"/>
            </a:endParaRPr>
          </a:p>
          <a:p>
            <a:pPr algn="r"/>
            <a:endParaRPr lang="ru-RU" sz="800" dirty="0">
              <a:latin typeface="Monotype Corsiva" pitchFamily="66" charset="0"/>
              <a:cs typeface="Times New Roman" pitchFamily="18" charset="0"/>
            </a:endParaRPr>
          </a:p>
          <a:p>
            <a:pPr algn="r"/>
            <a:endParaRPr lang="ru-RU" sz="800" dirty="0">
              <a:latin typeface="Monotype Corsiva" pitchFamily="66" charset="0"/>
              <a:cs typeface="Times New Roman" pitchFamily="18" charset="0"/>
            </a:endParaRPr>
          </a:p>
          <a:p>
            <a:pPr algn="r"/>
            <a:endParaRPr lang="ru-RU" sz="800" dirty="0">
              <a:latin typeface="Monotype Corsiva" pitchFamily="66" charset="0"/>
              <a:cs typeface="Times New Roman" pitchFamily="18" charset="0"/>
            </a:endParaRPr>
          </a:p>
          <a:p>
            <a:pPr algn="r"/>
            <a:endParaRPr lang="ru-RU" sz="800" dirty="0">
              <a:latin typeface="Monotype Corsiva" pitchFamily="66" charset="0"/>
              <a:cs typeface="Times New Roman" pitchFamily="18" charset="0"/>
            </a:endParaRPr>
          </a:p>
          <a:p>
            <a:pPr algn="r"/>
            <a:endParaRPr lang="ru-RU" sz="800" dirty="0">
              <a:latin typeface="Monotype Corsiva" pitchFamily="66" charset="0"/>
              <a:cs typeface="Times New Roman" pitchFamily="18" charset="0"/>
            </a:endParaRPr>
          </a:p>
        </p:txBody>
      </p:sp>
      <p:sp>
        <p:nvSpPr>
          <p:cNvPr id="8" name="Прямоугольник 7"/>
          <p:cNvSpPr/>
          <p:nvPr/>
        </p:nvSpPr>
        <p:spPr>
          <a:xfrm>
            <a:off x="2071670" y="2357430"/>
            <a:ext cx="4786330" cy="584775"/>
          </a:xfrm>
          <a:prstGeom prst="rect">
            <a:avLst/>
          </a:prstGeom>
        </p:spPr>
        <p:txBody>
          <a:bodyPr wrap="square">
            <a:spAutoFit/>
          </a:bodyPr>
          <a:lstStyle/>
          <a:p>
            <a:pPr algn="r"/>
            <a:endParaRPr lang="ru-RU" sz="800" dirty="0">
              <a:latin typeface="Monotype Corsiva" pitchFamily="66" charset="0"/>
              <a:cs typeface="Times New Roman" pitchFamily="18" charset="0"/>
            </a:endParaRPr>
          </a:p>
          <a:p>
            <a:pPr algn="r"/>
            <a:endParaRPr lang="ru-RU" sz="800" dirty="0">
              <a:latin typeface="Monotype Corsiva" pitchFamily="66" charset="0"/>
              <a:cs typeface="Times New Roman" pitchFamily="18" charset="0"/>
            </a:endParaRPr>
          </a:p>
          <a:p>
            <a:pPr algn="r"/>
            <a:endParaRPr lang="ru-RU" sz="800" dirty="0">
              <a:latin typeface="Monotype Corsiva" pitchFamily="66" charset="0"/>
              <a:cs typeface="Times New Roman" pitchFamily="18" charset="0"/>
            </a:endParaRPr>
          </a:p>
          <a:p>
            <a:pPr algn="r"/>
            <a:endParaRPr lang="ru-RU" sz="800" dirty="0">
              <a:latin typeface="Monotype Corsiva" pitchFamily="66" charset="0"/>
              <a:cs typeface="Times New Roman" pitchFamily="18" charset="0"/>
            </a:endParaRPr>
          </a:p>
        </p:txBody>
      </p:sp>
      <p:sp>
        <p:nvSpPr>
          <p:cNvPr id="9" name="Прямоугольник 8"/>
          <p:cNvSpPr/>
          <p:nvPr/>
        </p:nvSpPr>
        <p:spPr>
          <a:xfrm>
            <a:off x="1357290" y="5357826"/>
            <a:ext cx="6143668" cy="646331"/>
          </a:xfrm>
          <a:prstGeom prst="rect">
            <a:avLst/>
          </a:prstGeom>
        </p:spPr>
        <p:txBody>
          <a:bodyPr wrap="square">
            <a:spAutoFit/>
          </a:bodyPr>
          <a:lstStyle/>
          <a:p>
            <a:pPr algn="ctr"/>
            <a:r>
              <a:rPr lang="ru-RU" dirty="0">
                <a:solidFill>
                  <a:srgbClr val="FF0000"/>
                </a:solidFill>
                <a:latin typeface="Times New Roman" panose="02020603050405020304" pitchFamily="18" charset="0"/>
                <a:cs typeface="Times New Roman" panose="02020603050405020304" pitchFamily="18" charset="0"/>
              </a:rPr>
              <a:t>Подготовила  учитель географии </a:t>
            </a:r>
            <a:r>
              <a:rPr lang="ru-RU" dirty="0" err="1">
                <a:solidFill>
                  <a:srgbClr val="FF0000"/>
                </a:solidFill>
                <a:latin typeface="Times New Roman" panose="02020603050405020304" pitchFamily="18" charset="0"/>
                <a:cs typeface="Times New Roman" panose="02020603050405020304" pitchFamily="18" charset="0"/>
              </a:rPr>
              <a:t>Поляничко</a:t>
            </a:r>
            <a:r>
              <a:rPr lang="ru-RU" dirty="0">
                <a:solidFill>
                  <a:srgbClr val="FF0000"/>
                </a:solidFill>
                <a:latin typeface="Times New Roman" panose="02020603050405020304" pitchFamily="18" charset="0"/>
                <a:cs typeface="Times New Roman" panose="02020603050405020304" pitchFamily="18" charset="0"/>
              </a:rPr>
              <a:t> Е.Г., Пивоварова О.Н.</a:t>
            </a:r>
          </a:p>
        </p:txBody>
      </p:sp>
      <p:pic>
        <p:nvPicPr>
          <p:cNvPr id="4098" name="Picture 2">
            <a:extLst>
              <a:ext uri="{FF2B5EF4-FFF2-40B4-BE49-F238E27FC236}">
                <a16:creationId xmlns:a16="http://schemas.microsoft.com/office/drawing/2014/main" id="{6C4391E1-85E0-3E4C-9B25-4BCF070D80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1" y="1556792"/>
            <a:ext cx="6601367" cy="38010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3000">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B5B6CD6-1C69-274B-56FC-24C9B52B08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540" y="548680"/>
            <a:ext cx="8412427"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004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500042"/>
            <a:ext cx="8010550" cy="914400"/>
          </a:xfrm>
        </p:spPr>
        <p:txBody>
          <a:bodyPr/>
          <a:lstStyle/>
          <a:p>
            <a:pPr algn="ctr"/>
            <a:r>
              <a:rPr lang="ru-RU" dirty="0">
                <a:solidFill>
                  <a:srgbClr val="C00000"/>
                </a:solidFill>
                <a:latin typeface="Times New Roman" pitchFamily="18" charset="0"/>
                <a:cs typeface="Times New Roman" pitchFamily="18" charset="0"/>
              </a:rPr>
              <a:t>Группа 3 «Свалка»</a:t>
            </a:r>
          </a:p>
        </p:txBody>
      </p:sp>
      <p:graphicFrame>
        <p:nvGraphicFramePr>
          <p:cNvPr id="5" name="Содержимое 4"/>
          <p:cNvGraphicFramePr>
            <a:graphicFrameLocks noGrp="1"/>
          </p:cNvGraphicFramePr>
          <p:nvPr>
            <p:ph idx="1"/>
          </p:nvPr>
        </p:nvGraphicFramePr>
        <p:xfrm>
          <a:off x="762000" y="1500189"/>
          <a:ext cx="7881940" cy="4286265"/>
        </p:xfrm>
        <a:graphic>
          <a:graphicData uri="http://schemas.openxmlformats.org/drawingml/2006/table">
            <a:tbl>
              <a:tblPr firstRow="1" bandRow="1">
                <a:tableStyleId>{5C22544A-7EE6-4342-B048-85BDC9FD1C3A}</a:tableStyleId>
              </a:tblPr>
              <a:tblGrid>
                <a:gridCol w="2381240">
                  <a:extLst>
                    <a:ext uri="{9D8B030D-6E8A-4147-A177-3AD203B41FA5}">
                      <a16:colId xmlns:a16="http://schemas.microsoft.com/office/drawing/2014/main" val="20000"/>
                    </a:ext>
                  </a:extLst>
                </a:gridCol>
                <a:gridCol w="1500198">
                  <a:extLst>
                    <a:ext uri="{9D8B030D-6E8A-4147-A177-3AD203B41FA5}">
                      <a16:colId xmlns:a16="http://schemas.microsoft.com/office/drawing/2014/main" val="20001"/>
                    </a:ext>
                  </a:extLst>
                </a:gridCol>
                <a:gridCol w="1643074">
                  <a:extLst>
                    <a:ext uri="{9D8B030D-6E8A-4147-A177-3AD203B41FA5}">
                      <a16:colId xmlns:a16="http://schemas.microsoft.com/office/drawing/2014/main" val="20002"/>
                    </a:ext>
                  </a:extLst>
                </a:gridCol>
                <a:gridCol w="2357428">
                  <a:extLst>
                    <a:ext uri="{9D8B030D-6E8A-4147-A177-3AD203B41FA5}">
                      <a16:colId xmlns:a16="http://schemas.microsoft.com/office/drawing/2014/main" val="20003"/>
                    </a:ext>
                  </a:extLst>
                </a:gridCol>
              </a:tblGrid>
              <a:tr h="1428755">
                <a:tc>
                  <a:txBody>
                    <a:bodyPr/>
                    <a:lstStyle/>
                    <a:p>
                      <a:r>
                        <a:rPr lang="ru-RU" dirty="0">
                          <a:latin typeface="Times New Roman" pitchFamily="18" charset="0"/>
                          <a:cs typeface="Times New Roman" pitchFamily="18" charset="0"/>
                        </a:rPr>
                        <a:t>Виды</a:t>
                      </a:r>
                    </a:p>
                  </a:txBody>
                  <a:tcPr/>
                </a:tc>
                <a:tc>
                  <a:txBody>
                    <a:bodyPr/>
                    <a:lstStyle/>
                    <a:p>
                      <a:r>
                        <a:rPr lang="ru-RU" dirty="0">
                          <a:latin typeface="Times New Roman" pitchFamily="18" charset="0"/>
                          <a:cs typeface="Times New Roman" pitchFamily="18" charset="0"/>
                        </a:rPr>
                        <a:t>Бытовые</a:t>
                      </a:r>
                    </a:p>
                  </a:txBody>
                  <a:tcPr/>
                </a:tc>
                <a:tc>
                  <a:txBody>
                    <a:bodyPr/>
                    <a:lstStyle/>
                    <a:p>
                      <a:r>
                        <a:rPr lang="ru-RU" dirty="0">
                          <a:latin typeface="Times New Roman" pitchFamily="18" charset="0"/>
                          <a:cs typeface="Times New Roman" pitchFamily="18" charset="0"/>
                        </a:rPr>
                        <a:t>Пищевые</a:t>
                      </a:r>
                    </a:p>
                  </a:txBody>
                  <a:tcPr/>
                </a:tc>
                <a:tc>
                  <a:txBody>
                    <a:bodyPr/>
                    <a:lstStyle/>
                    <a:p>
                      <a:r>
                        <a:rPr lang="ru-RU" dirty="0">
                          <a:latin typeface="Times New Roman" pitchFamily="18" charset="0"/>
                          <a:cs typeface="Times New Roman" pitchFamily="18" charset="0"/>
                        </a:rPr>
                        <a:t>Строительные</a:t>
                      </a:r>
                    </a:p>
                  </a:txBody>
                  <a:tcPr/>
                </a:tc>
                <a:extLst>
                  <a:ext uri="{0D108BD9-81ED-4DB2-BD59-A6C34878D82A}">
                    <a16:rowId xmlns:a16="http://schemas.microsoft.com/office/drawing/2014/main" val="10000"/>
                  </a:ext>
                </a:extLst>
              </a:tr>
              <a:tr h="1428755">
                <a:tc>
                  <a:txBody>
                    <a:bodyPr/>
                    <a:lstStyle/>
                    <a:p>
                      <a:r>
                        <a:rPr lang="ru-RU" sz="1100" dirty="0">
                          <a:latin typeface="Times New Roman" pitchFamily="18" charset="0"/>
                          <a:cs typeface="Times New Roman" pitchFamily="18" charset="0"/>
                        </a:rPr>
                        <a:t>Быстроразлагающиеся отходы</a:t>
                      </a: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1428755">
                <a:tc>
                  <a:txBody>
                    <a:bodyPr/>
                    <a:lstStyle/>
                    <a:p>
                      <a:r>
                        <a:rPr lang="ru-RU" sz="1100" dirty="0">
                          <a:latin typeface="Times New Roman" pitchFamily="18" charset="0"/>
                          <a:cs typeface="Times New Roman" pitchFamily="18" charset="0"/>
                        </a:rPr>
                        <a:t>Долгоразлагающиеся </a:t>
                      </a:r>
                    </a:p>
                    <a:p>
                      <a:r>
                        <a:rPr lang="ru-RU" sz="1100" dirty="0">
                          <a:latin typeface="Times New Roman" pitchFamily="18" charset="0"/>
                          <a:cs typeface="Times New Roman" pitchFamily="18" charset="0"/>
                        </a:rPr>
                        <a:t>отходы</a:t>
                      </a: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B4DB0F6-9B07-900E-8A9B-53474467EC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908720"/>
            <a:ext cx="8352420" cy="5568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051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081988" cy="914400"/>
          </a:xfrm>
        </p:spPr>
        <p:txBody>
          <a:bodyPr/>
          <a:lstStyle/>
          <a:p>
            <a:pPr algn="ctr"/>
            <a:r>
              <a:rPr lang="ru-RU" dirty="0">
                <a:solidFill>
                  <a:srgbClr val="C00000"/>
                </a:solidFill>
              </a:rPr>
              <a:t>Результаты</a:t>
            </a:r>
          </a:p>
        </p:txBody>
      </p:sp>
      <p:graphicFrame>
        <p:nvGraphicFramePr>
          <p:cNvPr id="6" name="Содержимое 5"/>
          <p:cNvGraphicFramePr>
            <a:graphicFrameLocks noGrp="1"/>
          </p:cNvGraphicFramePr>
          <p:nvPr>
            <p:ph idx="1"/>
          </p:nvPr>
        </p:nvGraphicFramePr>
        <p:xfrm>
          <a:off x="762000" y="1643048"/>
          <a:ext cx="7810500" cy="4403433"/>
        </p:xfrm>
        <a:graphic>
          <a:graphicData uri="http://schemas.openxmlformats.org/drawingml/2006/table">
            <a:tbl>
              <a:tblPr firstRow="1" bandRow="1">
                <a:tableStyleId>{5C22544A-7EE6-4342-B048-85BDC9FD1C3A}</a:tableStyleId>
              </a:tblPr>
              <a:tblGrid>
                <a:gridCol w="3905250">
                  <a:extLst>
                    <a:ext uri="{9D8B030D-6E8A-4147-A177-3AD203B41FA5}">
                      <a16:colId xmlns:a16="http://schemas.microsoft.com/office/drawing/2014/main" val="20000"/>
                    </a:ext>
                  </a:extLst>
                </a:gridCol>
                <a:gridCol w="3905250">
                  <a:extLst>
                    <a:ext uri="{9D8B030D-6E8A-4147-A177-3AD203B41FA5}">
                      <a16:colId xmlns:a16="http://schemas.microsoft.com/office/drawing/2014/main" val="20001"/>
                    </a:ext>
                  </a:extLst>
                </a:gridCol>
              </a:tblGrid>
              <a:tr h="1071571">
                <a:tc>
                  <a:txBody>
                    <a:bodyPr/>
                    <a:lstStyle/>
                    <a:p>
                      <a:r>
                        <a:rPr lang="ru-RU" dirty="0">
                          <a:latin typeface="Times New Roman" pitchFamily="18" charset="0"/>
                          <a:cs typeface="Times New Roman" pitchFamily="18" charset="0"/>
                        </a:rPr>
                        <a:t>Станции</a:t>
                      </a:r>
                    </a:p>
                  </a:txBody>
                  <a:tcPr/>
                </a:tc>
                <a:tc>
                  <a:txBody>
                    <a:bodyPr/>
                    <a:lstStyle/>
                    <a:p>
                      <a:r>
                        <a:rPr lang="ru-RU" dirty="0">
                          <a:latin typeface="Times New Roman" pitchFamily="18" charset="0"/>
                          <a:cs typeface="Times New Roman" pitchFamily="18" charset="0"/>
                        </a:rPr>
                        <a:t>Результаты</a:t>
                      </a:r>
                    </a:p>
                  </a:txBody>
                  <a:tcPr/>
                </a:tc>
                <a:extLst>
                  <a:ext uri="{0D108BD9-81ED-4DB2-BD59-A6C34878D82A}">
                    <a16:rowId xmlns:a16="http://schemas.microsoft.com/office/drawing/2014/main" val="10000"/>
                  </a:ext>
                </a:extLst>
              </a:tr>
              <a:tr h="1071571">
                <a:tc>
                  <a:txBody>
                    <a:bodyPr/>
                    <a:lstStyle/>
                    <a:p>
                      <a:r>
                        <a:rPr lang="ru-RU" dirty="0">
                          <a:latin typeface="Times New Roman" pitchFamily="18" charset="0"/>
                          <a:cs typeface="Times New Roman" pitchFamily="18" charset="0"/>
                        </a:rPr>
                        <a:t>Группа</a:t>
                      </a:r>
                      <a:r>
                        <a:rPr lang="ru-RU" baseline="0" dirty="0">
                          <a:latin typeface="Times New Roman" pitchFamily="18" charset="0"/>
                          <a:cs typeface="Times New Roman" pitchFamily="18" charset="0"/>
                        </a:rPr>
                        <a:t> 1 «Родник»</a:t>
                      </a:r>
                      <a:endParaRPr lang="ru-RU" dirty="0">
                        <a:latin typeface="Times New Roman" pitchFamily="18" charset="0"/>
                        <a:cs typeface="Times New Roman" pitchFamily="18" charset="0"/>
                      </a:endParaRPr>
                    </a:p>
                  </a:txBody>
                  <a:tcPr/>
                </a:tc>
                <a:tc>
                  <a:txBody>
                    <a:bodyPr/>
                    <a:lstStyle/>
                    <a:p>
                      <a:r>
                        <a:rPr lang="ru-RU" dirty="0">
                          <a:latin typeface="Times New Roman" pitchFamily="18" charset="0"/>
                          <a:cs typeface="Times New Roman" pitchFamily="18" charset="0"/>
                        </a:rPr>
                        <a:t>Очистили русло, обложили родник, оформили записи наблюдений</a:t>
                      </a:r>
                    </a:p>
                  </a:txBody>
                  <a:tcPr/>
                </a:tc>
                <a:extLst>
                  <a:ext uri="{0D108BD9-81ED-4DB2-BD59-A6C34878D82A}">
                    <a16:rowId xmlns:a16="http://schemas.microsoft.com/office/drawing/2014/main" val="10001"/>
                  </a:ext>
                </a:extLst>
              </a:tr>
              <a:tr h="1071571">
                <a:tc>
                  <a:txBody>
                    <a:bodyPr/>
                    <a:lstStyle/>
                    <a:p>
                      <a:r>
                        <a:rPr lang="ru-RU" dirty="0">
                          <a:latin typeface="Times New Roman" pitchFamily="18" charset="0"/>
                          <a:cs typeface="Times New Roman" pitchFamily="18" charset="0"/>
                        </a:rPr>
                        <a:t>Группа 2 «Кострище»</a:t>
                      </a:r>
                    </a:p>
                  </a:txBody>
                  <a:tcPr/>
                </a:tc>
                <a:tc>
                  <a:txBody>
                    <a:bodyPr/>
                    <a:lstStyle/>
                    <a:p>
                      <a:r>
                        <a:rPr lang="ru-RU" dirty="0">
                          <a:latin typeface="Times New Roman" pitchFamily="18" charset="0"/>
                          <a:cs typeface="Times New Roman" pitchFamily="18" charset="0"/>
                        </a:rPr>
                        <a:t>Поставили предупреждающую</a:t>
                      </a:r>
                      <a:r>
                        <a:rPr lang="ru-RU" baseline="0" dirty="0">
                          <a:latin typeface="Times New Roman" pitchFamily="18" charset="0"/>
                          <a:cs typeface="Times New Roman" pitchFamily="18" charset="0"/>
                        </a:rPr>
                        <a:t> табличку, выпустили газету о вреде огня в лесу</a:t>
                      </a:r>
                      <a:endParaRPr lang="ru-RU"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1071571">
                <a:tc>
                  <a:txBody>
                    <a:bodyPr/>
                    <a:lstStyle/>
                    <a:p>
                      <a:r>
                        <a:rPr lang="ru-RU" dirty="0">
                          <a:latin typeface="Times New Roman" pitchFamily="18" charset="0"/>
                          <a:cs typeface="Times New Roman" pitchFamily="18" charset="0"/>
                        </a:rPr>
                        <a:t>Группа 3 «Свалка»</a:t>
                      </a:r>
                    </a:p>
                  </a:txBody>
                  <a:tcPr/>
                </a:tc>
                <a:tc>
                  <a:txBody>
                    <a:bodyPr/>
                    <a:lstStyle/>
                    <a:p>
                      <a:r>
                        <a:rPr lang="ru-RU" dirty="0">
                          <a:latin typeface="Times New Roman" pitchFamily="18" charset="0"/>
                          <a:cs typeface="Times New Roman" pitchFamily="18" charset="0"/>
                        </a:rPr>
                        <a:t>Привлекли общественность, сообщили в УК, провели субботник, выпустили</a:t>
                      </a:r>
                      <a:r>
                        <a:rPr lang="ru-RU" baseline="0" dirty="0">
                          <a:latin typeface="Times New Roman" pitchFamily="18" charset="0"/>
                          <a:cs typeface="Times New Roman" pitchFamily="18" charset="0"/>
                        </a:rPr>
                        <a:t> проспект – напоминание «Берегите природу!»</a:t>
                      </a:r>
                      <a:endParaRPr lang="ru-RU"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33400"/>
            <a:ext cx="7939112" cy="323832"/>
          </a:xfrm>
        </p:spPr>
        <p:txBody>
          <a:bodyPr>
            <a:normAutofit fontScale="90000"/>
          </a:bodyPr>
          <a:lstStyle/>
          <a:p>
            <a:endParaRPr lang="ru-RU" dirty="0"/>
          </a:p>
        </p:txBody>
      </p:sp>
      <p:graphicFrame>
        <p:nvGraphicFramePr>
          <p:cNvPr id="6" name="Содержимое 5"/>
          <p:cNvGraphicFramePr>
            <a:graphicFrameLocks noGrp="1"/>
          </p:cNvGraphicFramePr>
          <p:nvPr>
            <p:ph idx="1"/>
          </p:nvPr>
        </p:nvGraphicFramePr>
        <p:xfrm>
          <a:off x="357158" y="428604"/>
          <a:ext cx="8358245" cy="5856742"/>
        </p:xfrm>
        <a:graphic>
          <a:graphicData uri="http://schemas.openxmlformats.org/drawingml/2006/table">
            <a:tbl>
              <a:tblPr firstRow="1" bandRow="1">
                <a:tableStyleId>{5C22544A-7EE6-4342-B048-85BDC9FD1C3A}</a:tableStyleId>
              </a:tblPr>
              <a:tblGrid>
                <a:gridCol w="1671649">
                  <a:extLst>
                    <a:ext uri="{9D8B030D-6E8A-4147-A177-3AD203B41FA5}">
                      <a16:colId xmlns:a16="http://schemas.microsoft.com/office/drawing/2014/main" val="20000"/>
                    </a:ext>
                  </a:extLst>
                </a:gridCol>
                <a:gridCol w="1671649">
                  <a:extLst>
                    <a:ext uri="{9D8B030D-6E8A-4147-A177-3AD203B41FA5}">
                      <a16:colId xmlns:a16="http://schemas.microsoft.com/office/drawing/2014/main" val="20001"/>
                    </a:ext>
                  </a:extLst>
                </a:gridCol>
                <a:gridCol w="1671649">
                  <a:extLst>
                    <a:ext uri="{9D8B030D-6E8A-4147-A177-3AD203B41FA5}">
                      <a16:colId xmlns:a16="http://schemas.microsoft.com/office/drawing/2014/main" val="20002"/>
                    </a:ext>
                  </a:extLst>
                </a:gridCol>
                <a:gridCol w="1671649">
                  <a:extLst>
                    <a:ext uri="{9D8B030D-6E8A-4147-A177-3AD203B41FA5}">
                      <a16:colId xmlns:a16="http://schemas.microsoft.com/office/drawing/2014/main" val="20003"/>
                    </a:ext>
                  </a:extLst>
                </a:gridCol>
                <a:gridCol w="1671649">
                  <a:extLst>
                    <a:ext uri="{9D8B030D-6E8A-4147-A177-3AD203B41FA5}">
                      <a16:colId xmlns:a16="http://schemas.microsoft.com/office/drawing/2014/main" val="20004"/>
                    </a:ext>
                  </a:extLst>
                </a:gridCol>
              </a:tblGrid>
              <a:tr h="1057120">
                <a:tc>
                  <a:txBody>
                    <a:bodyPr/>
                    <a:lstStyle/>
                    <a:p>
                      <a:r>
                        <a:rPr kumimoji="0" lang="ru-RU" sz="1400" b="1" kern="1200" dirty="0">
                          <a:solidFill>
                            <a:srgbClr val="C00000"/>
                          </a:solidFill>
                          <a:latin typeface="Times New Roman" pitchFamily="18" charset="0"/>
                          <a:ea typeface="+mn-ea"/>
                          <a:cs typeface="Times New Roman" pitchFamily="18" charset="0"/>
                        </a:rPr>
                        <a:t>Блоки</a:t>
                      </a:r>
                      <a:endParaRPr lang="ru-RU" sz="1400" b="1" dirty="0">
                        <a:solidFill>
                          <a:srgbClr val="C00000"/>
                        </a:solidFill>
                        <a:latin typeface="Times New Roman" pitchFamily="18" charset="0"/>
                        <a:cs typeface="Times New Roman" pitchFamily="18" charset="0"/>
                      </a:endParaRPr>
                    </a:p>
                  </a:txBody>
                  <a:tcPr/>
                </a:tc>
                <a:tc>
                  <a:txBody>
                    <a:bodyPr/>
                    <a:lstStyle/>
                    <a:p>
                      <a:r>
                        <a:rPr lang="ru-RU" sz="1400" b="1" dirty="0">
                          <a:solidFill>
                            <a:srgbClr val="C00000"/>
                          </a:solidFill>
                          <a:latin typeface="Times New Roman" pitchFamily="18" charset="0"/>
                          <a:cs typeface="Times New Roman" pitchFamily="18" charset="0"/>
                        </a:rPr>
                        <a:t>Критерии</a:t>
                      </a:r>
                    </a:p>
                  </a:txBody>
                  <a:tcPr/>
                </a:tc>
                <a:tc>
                  <a:txBody>
                    <a:bodyPr/>
                    <a:lstStyle/>
                    <a:p>
                      <a:pPr algn="ctr">
                        <a:lnSpc>
                          <a:spcPct val="115000"/>
                        </a:lnSpc>
                        <a:spcAft>
                          <a:spcPts val="0"/>
                        </a:spcAft>
                      </a:pPr>
                      <a:r>
                        <a:rPr lang="ru-RU" sz="1400" b="1" dirty="0">
                          <a:solidFill>
                            <a:srgbClr val="C00000"/>
                          </a:solidFill>
                          <a:latin typeface="Times New Roman" pitchFamily="18" charset="0"/>
                          <a:ea typeface="Times New Roman"/>
                          <a:cs typeface="Times New Roman" pitchFamily="18" charset="0"/>
                        </a:rPr>
                        <a:t>Исходный</a:t>
                      </a:r>
                    </a:p>
                  </a:txBody>
                  <a:tcPr marL="28575" marR="28575" marT="28575" marB="28575"/>
                </a:tc>
                <a:tc>
                  <a:txBody>
                    <a:bodyPr/>
                    <a:lstStyle/>
                    <a:p>
                      <a:pPr algn="ctr">
                        <a:lnSpc>
                          <a:spcPct val="115000"/>
                        </a:lnSpc>
                        <a:spcAft>
                          <a:spcPts val="0"/>
                        </a:spcAft>
                      </a:pPr>
                      <a:r>
                        <a:rPr lang="ru-RU" sz="1400" b="1" dirty="0">
                          <a:solidFill>
                            <a:srgbClr val="C00000"/>
                          </a:solidFill>
                          <a:latin typeface="Times New Roman" pitchFamily="18" charset="0"/>
                          <a:ea typeface="Times New Roman"/>
                          <a:cs typeface="Times New Roman" pitchFamily="18" charset="0"/>
                        </a:rPr>
                        <a:t>Начальный</a:t>
                      </a:r>
                    </a:p>
                  </a:txBody>
                  <a:tcPr marL="28575" marR="28575" marT="28575" marB="28575"/>
                </a:tc>
                <a:tc>
                  <a:txBody>
                    <a:bodyPr/>
                    <a:lstStyle/>
                    <a:p>
                      <a:pPr algn="ctr">
                        <a:lnSpc>
                          <a:spcPct val="115000"/>
                        </a:lnSpc>
                        <a:spcAft>
                          <a:spcPts val="0"/>
                        </a:spcAft>
                      </a:pPr>
                      <a:r>
                        <a:rPr lang="ru-RU" sz="1400" b="1" dirty="0">
                          <a:solidFill>
                            <a:srgbClr val="C00000"/>
                          </a:solidFill>
                          <a:latin typeface="Times New Roman" pitchFamily="18" charset="0"/>
                          <a:ea typeface="Times New Roman"/>
                          <a:cs typeface="Times New Roman" pitchFamily="18" charset="0"/>
                        </a:rPr>
                        <a:t>Продуктивный</a:t>
                      </a:r>
                    </a:p>
                  </a:txBody>
                  <a:tcPr marL="28575" marR="28575" marT="28575" marB="28575"/>
                </a:tc>
                <a:extLst>
                  <a:ext uri="{0D108BD9-81ED-4DB2-BD59-A6C34878D82A}">
                    <a16:rowId xmlns:a16="http://schemas.microsoft.com/office/drawing/2014/main" val="10000"/>
                  </a:ext>
                </a:extLst>
              </a:tr>
              <a:tr h="1104936">
                <a:tc>
                  <a:txBody>
                    <a:bodyPr/>
                    <a:lstStyle/>
                    <a:p>
                      <a:pPr algn="ctr">
                        <a:lnSpc>
                          <a:spcPct val="115000"/>
                        </a:lnSpc>
                        <a:spcAft>
                          <a:spcPts val="755"/>
                        </a:spcAft>
                      </a:pPr>
                      <a:r>
                        <a:rPr lang="ru-RU" sz="1400" b="1" dirty="0">
                          <a:latin typeface="Times New Roman" pitchFamily="18" charset="0"/>
                          <a:ea typeface="Times New Roman"/>
                          <a:cs typeface="Times New Roman" pitchFamily="18" charset="0"/>
                        </a:rPr>
                        <a:t>1</a:t>
                      </a:r>
                    </a:p>
                  </a:txBody>
                  <a:tcPr marL="28575" marR="28575" marT="28575" marB="28575"/>
                </a:tc>
                <a:tc>
                  <a:txBody>
                    <a:bodyPr/>
                    <a:lstStyle/>
                    <a:p>
                      <a:pPr>
                        <a:lnSpc>
                          <a:spcPct val="115000"/>
                        </a:lnSpc>
                        <a:spcAft>
                          <a:spcPts val="0"/>
                        </a:spcAft>
                      </a:pPr>
                      <a:r>
                        <a:rPr lang="ru-RU" sz="1400" b="1" dirty="0">
                          <a:latin typeface="Times New Roman" pitchFamily="18" charset="0"/>
                          <a:ea typeface="Times New Roman"/>
                          <a:cs typeface="Times New Roman" pitchFamily="18" charset="0"/>
                        </a:rPr>
                        <a:t>Умения, связанные с осуществлением исследования (поисковые)</a:t>
                      </a:r>
                    </a:p>
                  </a:txBody>
                  <a:tcPr marL="28575" marR="28575" marT="28575" marB="28575"/>
                </a:tc>
                <a:tc>
                  <a:txBody>
                    <a:bodyPr/>
                    <a:lstStyle/>
                    <a:p>
                      <a:pPr>
                        <a:lnSpc>
                          <a:spcPct val="115000"/>
                        </a:lnSpc>
                        <a:spcAft>
                          <a:spcPts val="0"/>
                        </a:spcAft>
                      </a:pPr>
                      <a:r>
                        <a:rPr lang="ru-RU" sz="1400" b="1">
                          <a:latin typeface="Times New Roman" pitchFamily="18" charset="0"/>
                          <a:ea typeface="Times New Roman"/>
                          <a:cs typeface="Times New Roman" pitchFamily="18" charset="0"/>
                        </a:rPr>
                        <a:t> 10%</a:t>
                      </a:r>
                    </a:p>
                  </a:txBody>
                  <a:tcPr marL="28575" marR="28575" marT="28575" marB="28575"/>
                </a:tc>
                <a:tc>
                  <a:txBody>
                    <a:bodyPr/>
                    <a:lstStyle/>
                    <a:p>
                      <a:pPr>
                        <a:lnSpc>
                          <a:spcPct val="115000"/>
                        </a:lnSpc>
                        <a:spcAft>
                          <a:spcPts val="0"/>
                        </a:spcAft>
                      </a:pPr>
                      <a:r>
                        <a:rPr lang="ru-RU" sz="1400" b="1" dirty="0">
                          <a:latin typeface="Times New Roman" pitchFamily="18" charset="0"/>
                          <a:ea typeface="Times New Roman"/>
                          <a:cs typeface="Times New Roman" pitchFamily="18" charset="0"/>
                        </a:rPr>
                        <a:t> 60%</a:t>
                      </a:r>
                    </a:p>
                  </a:txBody>
                  <a:tcPr marL="28575" marR="28575" marT="28575" marB="28575"/>
                </a:tc>
                <a:tc>
                  <a:txBody>
                    <a:bodyPr/>
                    <a:lstStyle/>
                    <a:p>
                      <a:pPr>
                        <a:lnSpc>
                          <a:spcPct val="115000"/>
                        </a:lnSpc>
                        <a:spcAft>
                          <a:spcPts val="0"/>
                        </a:spcAft>
                      </a:pPr>
                      <a:r>
                        <a:rPr lang="ru-RU" sz="1400" b="1" dirty="0">
                          <a:latin typeface="Times New Roman" pitchFamily="18" charset="0"/>
                          <a:ea typeface="Times New Roman"/>
                          <a:cs typeface="Times New Roman" pitchFamily="18" charset="0"/>
                        </a:rPr>
                        <a:t> 90%</a:t>
                      </a:r>
                    </a:p>
                    <a:p>
                      <a:pPr>
                        <a:lnSpc>
                          <a:spcPct val="115000"/>
                        </a:lnSpc>
                        <a:spcAft>
                          <a:spcPts val="0"/>
                        </a:spcAft>
                      </a:pPr>
                      <a:r>
                        <a:rPr lang="ru-RU" sz="1400" b="1" dirty="0">
                          <a:latin typeface="Times New Roman" pitchFamily="18" charset="0"/>
                          <a:ea typeface="Times New Roman"/>
                          <a:cs typeface="Times New Roman" pitchFamily="18" charset="0"/>
                        </a:rPr>
                        <a:t> </a:t>
                      </a:r>
                    </a:p>
                  </a:txBody>
                  <a:tcPr marL="28575" marR="28575" marT="28575" marB="28575"/>
                </a:tc>
                <a:extLst>
                  <a:ext uri="{0D108BD9-81ED-4DB2-BD59-A6C34878D82A}">
                    <a16:rowId xmlns:a16="http://schemas.microsoft.com/office/drawing/2014/main" val="10001"/>
                  </a:ext>
                </a:extLst>
              </a:tr>
              <a:tr h="1218754">
                <a:tc>
                  <a:txBody>
                    <a:bodyPr/>
                    <a:lstStyle/>
                    <a:p>
                      <a:pPr algn="ctr">
                        <a:lnSpc>
                          <a:spcPct val="115000"/>
                        </a:lnSpc>
                        <a:spcAft>
                          <a:spcPts val="755"/>
                        </a:spcAft>
                      </a:pPr>
                      <a:r>
                        <a:rPr lang="ru-RU" sz="1400" b="1">
                          <a:latin typeface="Times New Roman" pitchFamily="18" charset="0"/>
                          <a:ea typeface="Times New Roman"/>
                          <a:cs typeface="Times New Roman" pitchFamily="18" charset="0"/>
                        </a:rPr>
                        <a:t>2.</a:t>
                      </a:r>
                    </a:p>
                  </a:txBody>
                  <a:tcPr marL="28575" marR="28575" marT="28575" marB="2857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400" b="1" kern="1200" dirty="0">
                          <a:solidFill>
                            <a:schemeClr val="dk1"/>
                          </a:solidFill>
                          <a:latin typeface="Times New Roman" pitchFamily="18" charset="0"/>
                          <a:ea typeface="+mn-ea"/>
                          <a:cs typeface="Times New Roman" pitchFamily="18" charset="0"/>
                        </a:rPr>
                        <a:t>Умения работать с информацией (информационные):</a:t>
                      </a:r>
                    </a:p>
                    <a:p>
                      <a:endParaRPr lang="ru-RU" sz="1400" b="1" dirty="0">
                        <a:latin typeface="Times New Roman" pitchFamily="18" charset="0"/>
                        <a:cs typeface="Times New Roman" pitchFamily="18" charset="0"/>
                      </a:endParaRPr>
                    </a:p>
                  </a:txBody>
                  <a:tcPr marL="28575" marR="28575" marT="28575" marB="28575"/>
                </a:tc>
                <a:tc>
                  <a:txBody>
                    <a:bodyPr/>
                    <a:lstStyle/>
                    <a:p>
                      <a:pPr>
                        <a:lnSpc>
                          <a:spcPct val="115000"/>
                        </a:lnSpc>
                        <a:spcAft>
                          <a:spcPts val="0"/>
                        </a:spcAft>
                      </a:pPr>
                      <a:r>
                        <a:rPr lang="ru-RU" sz="1400" b="1">
                          <a:latin typeface="Times New Roman" pitchFamily="18" charset="0"/>
                          <a:ea typeface="Times New Roman"/>
                          <a:cs typeface="Times New Roman" pitchFamily="18" charset="0"/>
                        </a:rPr>
                        <a:t> 50%</a:t>
                      </a:r>
                    </a:p>
                  </a:txBody>
                  <a:tcPr marL="28575" marR="28575" marT="28575" marB="28575"/>
                </a:tc>
                <a:tc>
                  <a:txBody>
                    <a:bodyPr/>
                    <a:lstStyle/>
                    <a:p>
                      <a:pPr>
                        <a:lnSpc>
                          <a:spcPct val="115000"/>
                        </a:lnSpc>
                        <a:spcAft>
                          <a:spcPts val="0"/>
                        </a:spcAft>
                      </a:pPr>
                      <a:r>
                        <a:rPr lang="ru-RU" sz="1400" b="1" dirty="0">
                          <a:latin typeface="Times New Roman" pitchFamily="18" charset="0"/>
                          <a:ea typeface="Times New Roman"/>
                          <a:cs typeface="Times New Roman" pitchFamily="18" charset="0"/>
                        </a:rPr>
                        <a:t> 80%</a:t>
                      </a:r>
                    </a:p>
                  </a:txBody>
                  <a:tcPr marL="28575" marR="28575" marT="28575" marB="28575"/>
                </a:tc>
                <a:tc>
                  <a:txBody>
                    <a:bodyPr/>
                    <a:lstStyle/>
                    <a:p>
                      <a:pPr>
                        <a:lnSpc>
                          <a:spcPct val="115000"/>
                        </a:lnSpc>
                        <a:spcAft>
                          <a:spcPts val="0"/>
                        </a:spcAft>
                      </a:pPr>
                      <a:r>
                        <a:rPr lang="ru-RU" sz="1400" b="1" dirty="0">
                          <a:latin typeface="Times New Roman" pitchFamily="18" charset="0"/>
                          <a:ea typeface="Times New Roman"/>
                          <a:cs typeface="Times New Roman" pitchFamily="18" charset="0"/>
                        </a:rPr>
                        <a:t> 95%</a:t>
                      </a:r>
                    </a:p>
                    <a:p>
                      <a:pPr>
                        <a:lnSpc>
                          <a:spcPct val="115000"/>
                        </a:lnSpc>
                        <a:spcAft>
                          <a:spcPts val="0"/>
                        </a:spcAft>
                      </a:pPr>
                      <a:r>
                        <a:rPr lang="ru-RU" sz="1400" b="1" dirty="0">
                          <a:latin typeface="Times New Roman" pitchFamily="18" charset="0"/>
                          <a:ea typeface="Times New Roman"/>
                          <a:cs typeface="Times New Roman" pitchFamily="18" charset="0"/>
                        </a:rPr>
                        <a:t> </a:t>
                      </a:r>
                    </a:p>
                  </a:txBody>
                  <a:tcPr marL="28575" marR="28575" marT="28575" marB="28575"/>
                </a:tc>
                <a:extLst>
                  <a:ext uri="{0D108BD9-81ED-4DB2-BD59-A6C34878D82A}">
                    <a16:rowId xmlns:a16="http://schemas.microsoft.com/office/drawing/2014/main" val="10002"/>
                  </a:ext>
                </a:extLst>
              </a:tr>
              <a:tr h="1370996">
                <a:tc>
                  <a:txBody>
                    <a:bodyPr/>
                    <a:lstStyle/>
                    <a:p>
                      <a:pPr algn="ctr">
                        <a:lnSpc>
                          <a:spcPct val="115000"/>
                        </a:lnSpc>
                        <a:spcAft>
                          <a:spcPts val="755"/>
                        </a:spcAft>
                      </a:pPr>
                      <a:r>
                        <a:rPr lang="ru-RU" sz="1400" b="1">
                          <a:latin typeface="Times New Roman" pitchFamily="18" charset="0"/>
                          <a:ea typeface="Times New Roman"/>
                          <a:cs typeface="Times New Roman" pitchFamily="18" charset="0"/>
                        </a:rPr>
                        <a:t>3.</a:t>
                      </a:r>
                    </a:p>
                  </a:txBody>
                  <a:tcPr marL="28575" marR="28575" marT="28575" marB="28575"/>
                </a:tc>
                <a:tc>
                  <a:txBody>
                    <a:bodyPr/>
                    <a:lstStyle/>
                    <a:p>
                      <a:pPr>
                        <a:lnSpc>
                          <a:spcPct val="115000"/>
                        </a:lnSpc>
                        <a:spcAft>
                          <a:spcPts val="0"/>
                        </a:spcAft>
                      </a:pPr>
                      <a:r>
                        <a:rPr lang="ru-RU" sz="1400" b="1" dirty="0">
                          <a:latin typeface="Times New Roman" pitchFamily="18" charset="0"/>
                          <a:ea typeface="Times New Roman"/>
                          <a:cs typeface="Times New Roman" pitchFamily="18" charset="0"/>
                        </a:rPr>
                        <a:t>Умения организовать свою работу (организационные)</a:t>
                      </a:r>
                    </a:p>
                    <a:p>
                      <a:pPr>
                        <a:lnSpc>
                          <a:spcPct val="115000"/>
                        </a:lnSpc>
                        <a:spcAft>
                          <a:spcPts val="755"/>
                        </a:spcAft>
                      </a:pPr>
                      <a:endParaRPr lang="ru-RU" sz="1400" b="1" dirty="0">
                        <a:latin typeface="Times New Roman" pitchFamily="18" charset="0"/>
                        <a:ea typeface="Times New Roman"/>
                        <a:cs typeface="Times New Roman" pitchFamily="18" charset="0"/>
                      </a:endParaRPr>
                    </a:p>
                  </a:txBody>
                  <a:tcPr marL="28575" marR="28575" marT="28575" marB="28575"/>
                </a:tc>
                <a:tc>
                  <a:txBody>
                    <a:bodyPr/>
                    <a:lstStyle/>
                    <a:p>
                      <a:pPr>
                        <a:lnSpc>
                          <a:spcPct val="115000"/>
                        </a:lnSpc>
                        <a:spcAft>
                          <a:spcPts val="0"/>
                        </a:spcAft>
                      </a:pPr>
                      <a:r>
                        <a:rPr lang="ru-RU" sz="1400" b="1">
                          <a:latin typeface="Times New Roman" pitchFamily="18" charset="0"/>
                          <a:ea typeface="Times New Roman"/>
                          <a:cs typeface="Times New Roman" pitchFamily="18" charset="0"/>
                        </a:rPr>
                        <a:t> 50%</a:t>
                      </a:r>
                    </a:p>
                  </a:txBody>
                  <a:tcPr marL="28575" marR="28575" marT="28575" marB="28575"/>
                </a:tc>
                <a:tc>
                  <a:txBody>
                    <a:bodyPr/>
                    <a:lstStyle/>
                    <a:p>
                      <a:pPr>
                        <a:lnSpc>
                          <a:spcPct val="115000"/>
                        </a:lnSpc>
                        <a:spcAft>
                          <a:spcPts val="0"/>
                        </a:spcAft>
                      </a:pPr>
                      <a:r>
                        <a:rPr lang="ru-RU" sz="1400" b="1">
                          <a:latin typeface="Times New Roman" pitchFamily="18" charset="0"/>
                          <a:ea typeface="Times New Roman"/>
                          <a:cs typeface="Times New Roman" pitchFamily="18" charset="0"/>
                        </a:rPr>
                        <a:t> 70%</a:t>
                      </a:r>
                    </a:p>
                  </a:txBody>
                  <a:tcPr marL="28575" marR="28575" marT="28575" marB="28575"/>
                </a:tc>
                <a:tc>
                  <a:txBody>
                    <a:bodyPr/>
                    <a:lstStyle/>
                    <a:p>
                      <a:pPr>
                        <a:lnSpc>
                          <a:spcPct val="115000"/>
                        </a:lnSpc>
                        <a:spcAft>
                          <a:spcPts val="0"/>
                        </a:spcAft>
                      </a:pPr>
                      <a:r>
                        <a:rPr lang="ru-RU" sz="1400" b="1" dirty="0">
                          <a:latin typeface="Times New Roman" pitchFamily="18" charset="0"/>
                          <a:ea typeface="Times New Roman"/>
                          <a:cs typeface="Times New Roman" pitchFamily="18" charset="0"/>
                        </a:rPr>
                        <a:t> 100%</a:t>
                      </a:r>
                    </a:p>
                    <a:p>
                      <a:pPr>
                        <a:lnSpc>
                          <a:spcPct val="115000"/>
                        </a:lnSpc>
                        <a:spcAft>
                          <a:spcPts val="0"/>
                        </a:spcAft>
                      </a:pPr>
                      <a:r>
                        <a:rPr lang="ru-RU" sz="1400" b="1" dirty="0">
                          <a:latin typeface="Times New Roman" pitchFamily="18" charset="0"/>
                          <a:ea typeface="Times New Roman"/>
                          <a:cs typeface="Times New Roman" pitchFamily="18" charset="0"/>
                        </a:rPr>
                        <a:t> </a:t>
                      </a:r>
                    </a:p>
                  </a:txBody>
                  <a:tcPr marL="28575" marR="28575" marT="28575" marB="28575"/>
                </a:tc>
                <a:extLst>
                  <a:ext uri="{0D108BD9-81ED-4DB2-BD59-A6C34878D82A}">
                    <a16:rowId xmlns:a16="http://schemas.microsoft.com/office/drawing/2014/main" val="10003"/>
                  </a:ext>
                </a:extLst>
              </a:tr>
              <a:tr h="1104936">
                <a:tc>
                  <a:txBody>
                    <a:bodyPr/>
                    <a:lstStyle/>
                    <a:p>
                      <a:pPr algn="ctr">
                        <a:lnSpc>
                          <a:spcPct val="115000"/>
                        </a:lnSpc>
                        <a:spcAft>
                          <a:spcPts val="755"/>
                        </a:spcAft>
                      </a:pPr>
                      <a:r>
                        <a:rPr lang="ru-RU" sz="1400" b="1">
                          <a:latin typeface="Times New Roman" pitchFamily="18" charset="0"/>
                          <a:ea typeface="Times New Roman"/>
                          <a:cs typeface="Times New Roman" pitchFamily="18" charset="0"/>
                        </a:rPr>
                        <a:t>4.</a:t>
                      </a:r>
                    </a:p>
                  </a:txBody>
                  <a:tcPr marL="28575" marR="28575" marT="28575" marB="28575"/>
                </a:tc>
                <a:tc>
                  <a:txBody>
                    <a:bodyPr/>
                    <a:lstStyle/>
                    <a:p>
                      <a:pPr>
                        <a:lnSpc>
                          <a:spcPct val="115000"/>
                        </a:lnSpc>
                        <a:spcAft>
                          <a:spcPts val="0"/>
                        </a:spcAft>
                      </a:pPr>
                      <a:r>
                        <a:rPr lang="ru-RU" sz="1400" b="1" dirty="0">
                          <a:latin typeface="Times New Roman" pitchFamily="18" charset="0"/>
                          <a:ea typeface="Times New Roman"/>
                          <a:cs typeface="Times New Roman" pitchFamily="18" charset="0"/>
                        </a:rPr>
                        <a:t>Умения представить результаты своей работы</a:t>
                      </a:r>
                    </a:p>
                  </a:txBody>
                  <a:tcPr marL="28575" marR="28575" marT="28575" marB="28575"/>
                </a:tc>
                <a:tc>
                  <a:txBody>
                    <a:bodyPr/>
                    <a:lstStyle/>
                    <a:p>
                      <a:pPr>
                        <a:lnSpc>
                          <a:spcPct val="115000"/>
                        </a:lnSpc>
                        <a:spcAft>
                          <a:spcPts val="0"/>
                        </a:spcAft>
                      </a:pPr>
                      <a:r>
                        <a:rPr lang="ru-RU" sz="1400" b="1">
                          <a:latin typeface="Times New Roman" pitchFamily="18" charset="0"/>
                          <a:ea typeface="Times New Roman"/>
                          <a:cs typeface="Times New Roman" pitchFamily="18" charset="0"/>
                        </a:rPr>
                        <a:t> 40%</a:t>
                      </a:r>
                    </a:p>
                  </a:txBody>
                  <a:tcPr marL="28575" marR="28575" marT="28575" marB="28575"/>
                </a:tc>
                <a:tc>
                  <a:txBody>
                    <a:bodyPr/>
                    <a:lstStyle/>
                    <a:p>
                      <a:pPr>
                        <a:lnSpc>
                          <a:spcPct val="115000"/>
                        </a:lnSpc>
                        <a:spcAft>
                          <a:spcPts val="0"/>
                        </a:spcAft>
                      </a:pPr>
                      <a:r>
                        <a:rPr lang="ru-RU" sz="1400" b="1">
                          <a:latin typeface="Times New Roman" pitchFamily="18" charset="0"/>
                          <a:ea typeface="Times New Roman"/>
                          <a:cs typeface="Times New Roman" pitchFamily="18" charset="0"/>
                        </a:rPr>
                        <a:t> 60%</a:t>
                      </a:r>
                    </a:p>
                  </a:txBody>
                  <a:tcPr marL="28575" marR="28575" marT="28575" marB="28575"/>
                </a:tc>
                <a:tc>
                  <a:txBody>
                    <a:bodyPr/>
                    <a:lstStyle/>
                    <a:p>
                      <a:pPr>
                        <a:lnSpc>
                          <a:spcPct val="115000"/>
                        </a:lnSpc>
                        <a:spcAft>
                          <a:spcPts val="0"/>
                        </a:spcAft>
                      </a:pPr>
                      <a:r>
                        <a:rPr lang="ru-RU" sz="1400" b="1" dirty="0">
                          <a:latin typeface="Times New Roman" pitchFamily="18" charset="0"/>
                          <a:ea typeface="Times New Roman"/>
                          <a:cs typeface="Times New Roman" pitchFamily="18" charset="0"/>
                        </a:rPr>
                        <a:t> 70%</a:t>
                      </a:r>
                    </a:p>
                    <a:p>
                      <a:pPr>
                        <a:lnSpc>
                          <a:spcPct val="115000"/>
                        </a:lnSpc>
                        <a:spcAft>
                          <a:spcPts val="0"/>
                        </a:spcAft>
                      </a:pPr>
                      <a:r>
                        <a:rPr lang="ru-RU" sz="1400" b="1" dirty="0">
                          <a:latin typeface="Times New Roman" pitchFamily="18" charset="0"/>
                          <a:ea typeface="Times New Roman"/>
                          <a:cs typeface="Times New Roman" pitchFamily="18" charset="0"/>
                        </a:rPr>
                        <a:t> </a:t>
                      </a:r>
                    </a:p>
                    <a:p>
                      <a:pPr>
                        <a:lnSpc>
                          <a:spcPct val="115000"/>
                        </a:lnSpc>
                        <a:spcAft>
                          <a:spcPts val="0"/>
                        </a:spcAft>
                      </a:pPr>
                      <a:endParaRPr lang="ru-RU" sz="1400" b="1" dirty="0">
                        <a:latin typeface="Times New Roman" pitchFamily="18" charset="0"/>
                        <a:ea typeface="Times New Roman"/>
                        <a:cs typeface="Times New Roman" pitchFamily="18" charset="0"/>
                      </a:endParaRPr>
                    </a:p>
                    <a:p>
                      <a:pPr>
                        <a:lnSpc>
                          <a:spcPct val="115000"/>
                        </a:lnSpc>
                        <a:spcAft>
                          <a:spcPts val="0"/>
                        </a:spcAft>
                      </a:pPr>
                      <a:endParaRPr lang="ru-RU" sz="1400" b="1" dirty="0">
                        <a:latin typeface="Times New Roman" pitchFamily="18" charset="0"/>
                        <a:ea typeface="Times New Roman"/>
                        <a:cs typeface="Times New Roman" pitchFamily="18" charset="0"/>
                      </a:endParaRPr>
                    </a:p>
                  </a:txBody>
                  <a:tcPr marL="28575" marR="28575" marT="28575" marB="28575"/>
                </a:tc>
                <a:extLst>
                  <a:ext uri="{0D108BD9-81ED-4DB2-BD59-A6C34878D82A}">
                    <a16:rowId xmlns:a16="http://schemas.microsoft.com/office/drawing/2014/main" val="10004"/>
                  </a:ext>
                </a:extLst>
              </a:tr>
            </a:tbl>
          </a:graphicData>
        </a:graphic>
      </p:graphicFrame>
      <p:sp>
        <p:nvSpPr>
          <p:cNvPr id="3" name="Текст 2"/>
          <p:cNvSpPr>
            <a:spLocks noGrp="1"/>
          </p:cNvSpPr>
          <p:nvPr>
            <p:ph type="body" sz="half" idx="2"/>
          </p:nvPr>
        </p:nvSpPr>
        <p:spPr/>
        <p:txBody>
          <a:bodyPr/>
          <a:lstStyle/>
          <a:p>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33400"/>
            <a:ext cx="8010550" cy="914400"/>
          </a:xfrm>
        </p:spPr>
        <p:txBody>
          <a:bodyPr/>
          <a:lstStyle/>
          <a:p>
            <a:r>
              <a:rPr lang="ru-RU" dirty="0">
                <a:solidFill>
                  <a:srgbClr val="C00000"/>
                </a:solidFill>
              </a:rPr>
              <a:t>Вывод</a:t>
            </a:r>
          </a:p>
        </p:txBody>
      </p:sp>
      <p:sp>
        <p:nvSpPr>
          <p:cNvPr id="4" name="Содержимое 3"/>
          <p:cNvSpPr>
            <a:spLocks noGrp="1"/>
          </p:cNvSpPr>
          <p:nvPr>
            <p:ph idx="1"/>
          </p:nvPr>
        </p:nvSpPr>
        <p:spPr>
          <a:xfrm>
            <a:off x="761372" y="1571612"/>
            <a:ext cx="7811156" cy="4082934"/>
          </a:xfrm>
        </p:spPr>
        <p:txBody>
          <a:bodyPr>
            <a:normAutofit/>
          </a:bodyPr>
          <a:lstStyle/>
          <a:p>
            <a:r>
              <a:rPr lang="ru-RU" dirty="0">
                <a:latin typeface="Times New Roman" pitchFamily="18" charset="0"/>
                <a:ea typeface="Times New Roman" pitchFamily="18" charset="0"/>
                <a:cs typeface="Times New Roman" pitchFamily="18" charset="0"/>
              </a:rPr>
              <a:t>Таким образом, мы сделали вывод, что формирование исследовательских умений у обучающихся происходит в процессе систематических исследований окружающего мира. Экскурсии в природу являются необходимым компонентом обучения в основной школе, так как они эффективны в познавательном плане, являются эффективным средством воспитания и обучения. С помощью экскурсии реализуется принцип наглядности обучения, так как в процессе учащиеся непосредственно знакомились с изучаемыми предметами и явлениями. Посредством экскурсий в природу формируются исследовательские умения школьников.</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5992"/>
            <a:ext cx="8305800" cy="1643074"/>
          </a:xfrm>
        </p:spPr>
        <p:txBody>
          <a:bodyPr/>
          <a:lstStyle/>
          <a:p>
            <a:pPr algn="ctr"/>
            <a:r>
              <a:rPr lang="ru-RU" dirty="0">
                <a:solidFill>
                  <a:schemeClr val="tx1"/>
                </a:solidFill>
                <a:latin typeface="Times New Roman" pitchFamily="18" charset="0"/>
                <a:cs typeface="Times New Roman" pitchFamily="18" charset="0"/>
              </a:rPr>
              <a:t>Спасибо за внимание!</a:t>
            </a:r>
          </a:p>
        </p:txBody>
      </p:sp>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686800" cy="5357850"/>
          </a:xfrm>
        </p:spPr>
        <p:txBody>
          <a:bodyPr>
            <a:normAutofit/>
          </a:bodyPr>
          <a:lstStyle/>
          <a:p>
            <a:r>
              <a:rPr lang="ru-RU" sz="1800" dirty="0">
                <a:solidFill>
                  <a:schemeClr val="tx1"/>
                </a:solidFill>
                <a:latin typeface="Times New Roman" pitchFamily="18" charset="0"/>
                <a:cs typeface="Times New Roman" pitchFamily="18" charset="0"/>
              </a:rPr>
              <a:t>Цель: </a:t>
            </a:r>
            <a:r>
              <a:rPr lang="ru-RU" sz="1800" b="0" dirty="0">
                <a:solidFill>
                  <a:schemeClr val="tx1"/>
                </a:solidFill>
                <a:latin typeface="Times New Roman" pitchFamily="18" charset="0"/>
                <a:cs typeface="Times New Roman" pitchFamily="18" charset="0"/>
              </a:rPr>
              <a:t>изучение экскурсии в природу как средство формирования у обучающихся основ исследовательской деятельности</a:t>
            </a:r>
            <a:br>
              <a:rPr lang="ru-RU" sz="1800" b="0" dirty="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Задачи:</a:t>
            </a:r>
            <a:br>
              <a:rPr lang="ru-RU" sz="1800" b="0" dirty="0">
                <a:solidFill>
                  <a:schemeClr val="tx1"/>
                </a:solidFill>
                <a:latin typeface="Times New Roman" pitchFamily="18" charset="0"/>
                <a:cs typeface="Times New Roman" pitchFamily="18" charset="0"/>
              </a:rPr>
            </a:br>
            <a:r>
              <a:rPr lang="ru-RU" sz="1800" b="0" dirty="0">
                <a:solidFill>
                  <a:schemeClr val="tx1"/>
                </a:solidFill>
                <a:latin typeface="Times New Roman" pitchFamily="18" charset="0"/>
                <a:cs typeface="Times New Roman" pitchFamily="18" charset="0"/>
              </a:rPr>
              <a:t>1) Изучить литературу по проблеме формирования у обучающихся основ исследовательской деятельности;</a:t>
            </a:r>
            <a:br>
              <a:rPr lang="ru-RU" sz="1800" b="0" dirty="0">
                <a:solidFill>
                  <a:schemeClr val="tx1"/>
                </a:solidFill>
                <a:latin typeface="Times New Roman" pitchFamily="18" charset="0"/>
                <a:cs typeface="Times New Roman" pitchFamily="18" charset="0"/>
              </a:rPr>
            </a:br>
            <a:r>
              <a:rPr lang="ru-RU" sz="1800" b="0" dirty="0">
                <a:solidFill>
                  <a:schemeClr val="tx1"/>
                </a:solidFill>
                <a:latin typeface="Times New Roman" pitchFamily="18" charset="0"/>
                <a:cs typeface="Times New Roman" pitchFamily="18" charset="0"/>
              </a:rPr>
              <a:t>2) Охарактеризовать предпосылки экскурсии для формирования у обучающихся основ исследовательской деятельности;</a:t>
            </a:r>
            <a:br>
              <a:rPr lang="ru-RU" sz="1800" b="0" dirty="0">
                <a:solidFill>
                  <a:schemeClr val="tx1"/>
                </a:solidFill>
                <a:latin typeface="Times New Roman" pitchFamily="18" charset="0"/>
                <a:cs typeface="Times New Roman" pitchFamily="18" charset="0"/>
              </a:rPr>
            </a:br>
            <a:r>
              <a:rPr lang="ru-RU" sz="1800" b="0" dirty="0">
                <a:solidFill>
                  <a:schemeClr val="tx1"/>
                </a:solidFill>
                <a:latin typeface="Times New Roman" pitchFamily="18" charset="0"/>
                <a:cs typeface="Times New Roman" pitchFamily="18" charset="0"/>
              </a:rPr>
              <a:t>4) Подобрать и систематизировать задания для экскурсии исследовательского характера с критериями их оценивания</a:t>
            </a:r>
            <a:br>
              <a:rPr lang="ru-RU" sz="1800" b="0" dirty="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Объект: </a:t>
            </a:r>
            <a:r>
              <a:rPr lang="ru-RU" sz="1800" b="0" dirty="0">
                <a:solidFill>
                  <a:schemeClr val="tx1"/>
                </a:solidFill>
                <a:latin typeface="Times New Roman" pitchFamily="18" charset="0"/>
                <a:cs typeface="Times New Roman" pitchFamily="18" charset="0"/>
              </a:rPr>
              <a:t>формирование основ исследовательской деятельности при помощи экскурсии</a:t>
            </a:r>
            <a:br>
              <a:rPr lang="ru-RU" sz="1800" b="0" dirty="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Предмет: </a:t>
            </a:r>
            <a:r>
              <a:rPr lang="ru-RU" sz="1800" b="0" dirty="0">
                <a:solidFill>
                  <a:schemeClr val="tx1"/>
                </a:solidFill>
                <a:latin typeface="Times New Roman" pitchFamily="18" charset="0"/>
                <a:cs typeface="Times New Roman" pitchFamily="18" charset="0"/>
              </a:rPr>
              <a:t>экскурсия в природу как средство формирования у обучающихся основ исследовательской деятельности</a:t>
            </a:r>
            <a:br>
              <a:rPr lang="ru-RU" sz="1800" b="0" dirty="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Гипотеза: </a:t>
            </a:r>
            <a:r>
              <a:rPr lang="ru-RU" sz="1800" b="0" dirty="0">
                <a:solidFill>
                  <a:schemeClr val="tx1"/>
                </a:solidFill>
                <a:latin typeface="Times New Roman" pitchFamily="18" charset="0"/>
                <a:cs typeface="Times New Roman" pitchFamily="18" charset="0"/>
              </a:rPr>
              <a:t>формирование у обучающихся основ исследования будет более эффективным, если в процессе обучения применять экскурсии в природу, содержащие задания исследовательского характера, разработаны критерии их оценивания</a:t>
            </a:r>
            <a:br>
              <a:rPr lang="ru-RU" sz="1800" b="0" dirty="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Методы исследования: </a:t>
            </a:r>
            <a:r>
              <a:rPr lang="ru-RU" sz="1800" b="0" dirty="0">
                <a:solidFill>
                  <a:schemeClr val="tx1"/>
                </a:solidFill>
                <a:latin typeface="Times New Roman" pitchFamily="18" charset="0"/>
                <a:cs typeface="Times New Roman" pitchFamily="18" charset="0"/>
              </a:rPr>
              <a:t>анализ методической литературы, сравнение, обобщение, педагогический эксперимент</a:t>
            </a:r>
            <a:br>
              <a:rPr lang="ru-RU" sz="1800" b="0" dirty="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Структура работы: </a:t>
            </a:r>
            <a:r>
              <a:rPr lang="ru-RU" sz="1800" b="0" dirty="0">
                <a:solidFill>
                  <a:schemeClr val="tx1"/>
                </a:solidFill>
                <a:latin typeface="Times New Roman" pitchFamily="18" charset="0"/>
                <a:cs typeface="Times New Roman" pitchFamily="18" charset="0"/>
              </a:rPr>
              <a:t>работа состоит из введения, двух глав </a:t>
            </a:r>
            <a:br>
              <a:rPr lang="ru-RU" sz="1800" b="0" dirty="0">
                <a:solidFill>
                  <a:schemeClr val="tx1"/>
                </a:solidFill>
                <a:latin typeface="Times New Roman" pitchFamily="18" charset="0"/>
                <a:cs typeface="Times New Roman" pitchFamily="18" charset="0"/>
              </a:rPr>
            </a:br>
            <a:endParaRPr lang="ru-RU" sz="1800" b="0" i="1" dirty="0">
              <a:solidFill>
                <a:schemeClr val="tx1"/>
              </a:solidFill>
              <a:latin typeface="Times New Roman" pitchFamily="18" charset="0"/>
              <a:cs typeface="Times New Roman" pitchFamily="18" charset="0"/>
            </a:endParaRPr>
          </a:p>
        </p:txBody>
      </p:sp>
    </p:spTree>
  </p:cSld>
  <p:clrMapOvr>
    <a:masterClrMapping/>
  </p:clrMapOvr>
  <p:transition>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br>
              <a:rPr lang="ru-RU" sz="1600" dirty="0">
                <a:solidFill>
                  <a:schemeClr val="tx1"/>
                </a:solidFill>
                <a:latin typeface="Times New Roman" pitchFamily="18" charset="0"/>
                <a:cs typeface="Times New Roman" pitchFamily="18" charset="0"/>
              </a:rPr>
            </a:br>
            <a:endParaRPr lang="ru-RU" sz="1600" b="1" dirty="0">
              <a:solidFill>
                <a:schemeClr val="tx1"/>
              </a:solidFill>
              <a:latin typeface="Monotype Corsiva" pitchFamily="66" charset="0"/>
            </a:endParaRPr>
          </a:p>
        </p:txBody>
      </p:sp>
      <p:sp>
        <p:nvSpPr>
          <p:cNvPr id="6" name="Содержимое 5"/>
          <p:cNvSpPr>
            <a:spLocks noGrp="1"/>
          </p:cNvSpPr>
          <p:nvPr>
            <p:ph idx="1"/>
          </p:nvPr>
        </p:nvSpPr>
        <p:spPr>
          <a:xfrm>
            <a:off x="500034" y="500042"/>
            <a:ext cx="8215370" cy="5572164"/>
          </a:xfrm>
        </p:spPr>
        <p:txBody>
          <a:bodyPr>
            <a:normAutofit/>
          </a:bodyPr>
          <a:lstStyle/>
          <a:p>
            <a:pPr>
              <a:buNone/>
            </a:pPr>
            <a:r>
              <a:rPr lang="ru-RU" sz="2000" dirty="0">
                <a:latin typeface="Times New Roman" pitchFamily="18" charset="0"/>
                <a:cs typeface="Times New Roman" pitchFamily="18" charset="0"/>
              </a:rPr>
              <a:t>Актуальность темы исследования обусловлена необходимостью включения обучающихся в исследовательскую деятельность, что определяется существующей в настоящее время общественной потребностью в создании новой практики образования, для которой необходим ученик, способный самостоятельно строить свою деятельность. Курс «География» обладает широкими возможностями для формирования исследовательских умений, так как его специфика носит исследовательский характер содержания, посредством экскурсий происходит формирование познавательных мотивов, новых знаний, исследовательских умений.</a:t>
            </a:r>
          </a:p>
        </p:txBody>
      </p:sp>
      <p:sp>
        <p:nvSpPr>
          <p:cNvPr id="3" name="Содержимое 2"/>
          <p:cNvSpPr>
            <a:spLocks noGrp="1"/>
          </p:cNvSpPr>
          <p:nvPr>
            <p:ph type="body" sz="half" idx="2"/>
          </p:nvPr>
        </p:nvSpPr>
        <p:spPr/>
        <p:txBody>
          <a:bodyPr>
            <a:noAutofit/>
          </a:bodyPr>
          <a:lstStyle/>
          <a:p>
            <a:pPr algn="ctr"/>
            <a:endParaRPr lang="ru-RU" sz="2000" dirty="0">
              <a:latin typeface="Times New Roman" pitchFamily="18" charset="0"/>
              <a:cs typeface="Times New Roman" pitchFamily="18" charset="0"/>
            </a:endParaRP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533400"/>
            <a:ext cx="7796236" cy="681022"/>
          </a:xfrm>
        </p:spPr>
        <p:txBody>
          <a:bodyPr>
            <a:normAutofit/>
          </a:bodyPr>
          <a:lstStyle/>
          <a:p>
            <a:r>
              <a:rPr lang="ru-RU" dirty="0">
                <a:solidFill>
                  <a:srgbClr val="C00000"/>
                </a:solidFill>
              </a:rPr>
              <a:t>Характеристика исследовательской деятельности.</a:t>
            </a:r>
          </a:p>
        </p:txBody>
      </p:sp>
      <p:sp>
        <p:nvSpPr>
          <p:cNvPr id="4" name="Содержимое 3"/>
          <p:cNvSpPr>
            <a:spLocks noGrp="1"/>
          </p:cNvSpPr>
          <p:nvPr>
            <p:ph idx="1"/>
          </p:nvPr>
        </p:nvSpPr>
        <p:spPr>
          <a:xfrm>
            <a:off x="642910" y="1142984"/>
            <a:ext cx="7786742" cy="4724402"/>
          </a:xfrm>
        </p:spPr>
        <p:txBody>
          <a:bodyPr>
            <a:normAutofit/>
          </a:bodyPr>
          <a:lstStyle/>
          <a:p>
            <a:r>
              <a:rPr lang="ru-RU" dirty="0">
                <a:latin typeface="Times New Roman" pitchFamily="18" charset="0"/>
                <a:cs typeface="Times New Roman" pitchFamily="18" charset="0"/>
              </a:rPr>
              <a:t>Целью исследовательской деятельности всегда является получение нового знания о нашем мире – исследование всегда предполагает обнаружение некой проблемы, противоречия, которые нуждаются в изучении и объяснении, поэтому она начинается с познавательной потребности, мотивации поиска. Новое знание может иметь как частный, так и обобщающий характер. Это либо закономерность, либо знание о детали, о ее месте в той или иной закономерности.</a:t>
            </a:r>
          </a:p>
          <a:p>
            <a:r>
              <a:rPr lang="ru-RU" dirty="0">
                <a:latin typeface="Times New Roman" pitchFamily="18" charset="0"/>
                <a:cs typeface="Times New Roman" pitchFamily="18" charset="0"/>
              </a:rPr>
              <a:t>В Федеральном Государственном Образовательном Стандарте основного общего образования говорится о том, что в основе системно- </a:t>
            </a:r>
            <a:r>
              <a:rPr lang="ru-RU" dirty="0" err="1">
                <a:latin typeface="Times New Roman" pitchFamily="18" charset="0"/>
                <a:cs typeface="Times New Roman" pitchFamily="18" charset="0"/>
              </a:rPr>
              <a:t>деятельностного</a:t>
            </a:r>
            <a:r>
              <a:rPr lang="ru-RU" dirty="0">
                <a:latin typeface="Times New Roman" pitchFamily="18" charset="0"/>
                <a:cs typeface="Times New Roman" pitchFamily="18" charset="0"/>
              </a:rPr>
              <a:t> подхода лежит разнообразие организационных форм и учёт индивидуальных особенностей каждого обучающегося, обеспечивающих рост познавательных мотивов, обогащение форм взаимодействия со сверстниками и взрослыми в познавательной деятельности.</a:t>
            </a:r>
          </a:p>
          <a:p>
            <a:endParaRPr lang="ru-RU" dirty="0"/>
          </a:p>
        </p:txBody>
      </p:sp>
      <p:sp>
        <p:nvSpPr>
          <p:cNvPr id="3" name="Текст 2"/>
          <p:cNvSpPr>
            <a:spLocks noGrp="1"/>
          </p:cNvSpPr>
          <p:nvPr>
            <p:ph type="body" sz="half" idx="2"/>
          </p:nvPr>
        </p:nvSpPr>
        <p:spPr/>
        <p:txBody>
          <a:bodyPr/>
          <a:lstStyle/>
          <a:p>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33400"/>
            <a:ext cx="8010550" cy="609584"/>
          </a:xfrm>
        </p:spPr>
        <p:txBody>
          <a:bodyPr/>
          <a:lstStyle/>
          <a:p>
            <a:pPr algn="ctr"/>
            <a:r>
              <a:rPr lang="ru-RU" dirty="0">
                <a:solidFill>
                  <a:srgbClr val="C00000"/>
                </a:solidFill>
              </a:rPr>
              <a:t>Понятие «Экскурсия»</a:t>
            </a:r>
          </a:p>
        </p:txBody>
      </p:sp>
      <p:sp>
        <p:nvSpPr>
          <p:cNvPr id="4" name="Содержимое 3"/>
          <p:cNvSpPr>
            <a:spLocks noGrp="1"/>
          </p:cNvSpPr>
          <p:nvPr>
            <p:ph idx="1"/>
          </p:nvPr>
        </p:nvSpPr>
        <p:spPr>
          <a:xfrm>
            <a:off x="761372" y="1357298"/>
            <a:ext cx="7739718" cy="4297248"/>
          </a:xfrm>
        </p:spPr>
        <p:txBody>
          <a:bodyPr>
            <a:normAutofit fontScale="55000" lnSpcReduction="20000"/>
          </a:bodyPr>
          <a:lstStyle/>
          <a:p>
            <a:r>
              <a:rPr lang="ru-RU" dirty="0"/>
              <a:t> </a:t>
            </a:r>
            <a:r>
              <a:rPr lang="ru-RU" sz="3200" dirty="0">
                <a:latin typeface="Times New Roman" pitchFamily="18" charset="0"/>
                <a:cs typeface="Times New Roman" pitchFamily="18" charset="0"/>
              </a:rPr>
              <a:t>Экскурсия — это форма организации учебно-воспитательного процесса, позволяющая проводить наблюдения и изучение различных предметов и явлений в естественных условиях или в музеях, на выставках. </a:t>
            </a:r>
          </a:p>
          <a:p>
            <a:r>
              <a:rPr lang="ru-RU" sz="3200" dirty="0">
                <a:latin typeface="Times New Roman" pitchFamily="18" charset="0"/>
                <a:cs typeface="Times New Roman" pitchFamily="18" charset="0"/>
              </a:rPr>
              <a:t>Экскурсии – один из основных видов занятий и особая форма организации работы по всестороннему развитию школьников, нравственно-патриотическому, эстетическому воспитанию, но в то же время одна из очень трудоёмких и сложных форм обучения. Экскурсии являются наиболее эффективным средством комплексного воздействия на формирование личности школьника. Познавательный интерес, потребность получать новые знания формируются, если постоянно заботиться о расширении кругозора ребенка – прогулки, знакомства с памятными местами. Экскурсия как живая, непосредственная форма общения развивает эмоциональную отзывчивость, закладывает основы нравственного облика. Правильная организация наблюдений способствует формированию таких важных качеств школьника, как наблюдательность и внимание, которые способствуют обогащению знаний об окружающем мире.</a:t>
            </a:r>
          </a:p>
        </p:txBody>
      </p:sp>
      <p:sp>
        <p:nvSpPr>
          <p:cNvPr id="3" name="Текст 2"/>
          <p:cNvSpPr>
            <a:spLocks noGrp="1"/>
          </p:cNvSpPr>
          <p:nvPr>
            <p:ph type="body" sz="half" idx="2"/>
          </p:nvPr>
        </p:nvSpPr>
        <p:spPr/>
        <p:txBody>
          <a:bodyPr/>
          <a:lstStyle/>
          <a:p>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533400"/>
            <a:ext cx="7796236" cy="681022"/>
          </a:xfrm>
        </p:spPr>
        <p:txBody>
          <a:bodyPr/>
          <a:lstStyle/>
          <a:p>
            <a:pPr algn="ctr"/>
            <a:r>
              <a:rPr lang="ru-RU" dirty="0">
                <a:solidFill>
                  <a:srgbClr val="C00000"/>
                </a:solidFill>
              </a:rPr>
              <a:t>Этапы практической работы:</a:t>
            </a:r>
          </a:p>
        </p:txBody>
      </p:sp>
      <p:sp>
        <p:nvSpPr>
          <p:cNvPr id="4" name="Содержимое 3"/>
          <p:cNvSpPr>
            <a:spLocks noGrp="1"/>
          </p:cNvSpPr>
          <p:nvPr>
            <p:ph idx="1"/>
          </p:nvPr>
        </p:nvSpPr>
        <p:spPr>
          <a:xfrm>
            <a:off x="761372" y="1357298"/>
            <a:ext cx="7811156" cy="4297248"/>
          </a:xfrm>
        </p:spPr>
        <p:txBody>
          <a:bodyPr>
            <a:normAutofit/>
          </a:bodyPr>
          <a:lstStyle/>
          <a:p>
            <a:r>
              <a:rPr lang="ru-RU" dirty="0">
                <a:latin typeface="Times New Roman" pitchFamily="18" charset="0"/>
                <a:cs typeface="Times New Roman" pitchFamily="18" charset="0"/>
              </a:rPr>
              <a:t>Практическая работа включает в себя три этапа: </a:t>
            </a:r>
          </a:p>
          <a:p>
            <a:r>
              <a:rPr lang="ru-RU" dirty="0">
                <a:latin typeface="Times New Roman" pitchFamily="18" charset="0"/>
                <a:cs typeface="Times New Roman" pitchFamily="18" charset="0"/>
              </a:rPr>
              <a:t>I этап – констатирующий эксперимент. Проведение первичной диагностики по выявлению уровня </a:t>
            </a:r>
            <a:r>
              <a:rPr lang="ru-RU" dirty="0" err="1">
                <a:latin typeface="Times New Roman" pitchFamily="18" charset="0"/>
                <a:cs typeface="Times New Roman" pitchFamily="18" charset="0"/>
              </a:rPr>
              <a:t>сформированности</a:t>
            </a:r>
            <a:r>
              <a:rPr lang="ru-RU" dirty="0">
                <a:latin typeface="Times New Roman" pitchFamily="18" charset="0"/>
                <a:cs typeface="Times New Roman" pitchFamily="18" charset="0"/>
              </a:rPr>
              <a:t> исследовательских умений у школьников.</a:t>
            </a:r>
          </a:p>
          <a:p>
            <a:r>
              <a:rPr lang="ru-RU" dirty="0">
                <a:latin typeface="Times New Roman" pitchFamily="18" charset="0"/>
                <a:cs typeface="Times New Roman" pitchFamily="18" charset="0"/>
              </a:rPr>
              <a:t> II этап – формирующий. Разработка и внедрение комплекса проектов и экскурсий, направленных на формирование исследовательских умений у школьников.</a:t>
            </a:r>
          </a:p>
          <a:p>
            <a:r>
              <a:rPr lang="ru-RU" dirty="0">
                <a:latin typeface="Times New Roman" pitchFamily="18" charset="0"/>
                <a:cs typeface="Times New Roman" pitchFamily="18" charset="0"/>
              </a:rPr>
              <a:t> III этап - контрольный. По завершении формирующего эксперимента, была осуществлена повторная диагностика уровня </a:t>
            </a:r>
            <a:r>
              <a:rPr lang="ru-RU" dirty="0" err="1">
                <a:latin typeface="Times New Roman" pitchFamily="18" charset="0"/>
                <a:cs typeface="Times New Roman" pitchFamily="18" charset="0"/>
              </a:rPr>
              <a:t>сформированности</a:t>
            </a:r>
            <a:r>
              <a:rPr lang="ru-RU" dirty="0">
                <a:latin typeface="Times New Roman" pitchFamily="18" charset="0"/>
                <a:cs typeface="Times New Roman" pitchFamily="18" charset="0"/>
              </a:rPr>
              <a:t> исследовательских умений у младших школьников, проведена обработка и анализ полученных результатов. </a:t>
            </a:r>
          </a:p>
        </p:txBody>
      </p:sp>
      <p:sp>
        <p:nvSpPr>
          <p:cNvPr id="3" name="Текст 2"/>
          <p:cNvSpPr>
            <a:spLocks noGrp="1"/>
          </p:cNvSpPr>
          <p:nvPr>
            <p:ph type="body" sz="half" idx="2"/>
          </p:nvPr>
        </p:nvSpPr>
        <p:spPr/>
        <p:txBody>
          <a:bodyPr/>
          <a:lstStyle/>
          <a:p>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33400"/>
            <a:ext cx="8010550" cy="681022"/>
          </a:xfrm>
        </p:spPr>
        <p:txBody>
          <a:bodyPr/>
          <a:lstStyle/>
          <a:p>
            <a:pPr algn="ctr"/>
            <a:r>
              <a:rPr lang="ru-RU" dirty="0">
                <a:solidFill>
                  <a:srgbClr val="C00000"/>
                </a:solidFill>
                <a:latin typeface="Times New Roman" pitchFamily="18" charset="0"/>
                <a:cs typeface="Times New Roman" pitchFamily="18" charset="0"/>
              </a:rPr>
              <a:t>Группа 1  «Родник»</a:t>
            </a:r>
          </a:p>
        </p:txBody>
      </p:sp>
      <p:graphicFrame>
        <p:nvGraphicFramePr>
          <p:cNvPr id="5" name="Содержимое 4"/>
          <p:cNvGraphicFramePr>
            <a:graphicFrameLocks noGrp="1"/>
          </p:cNvGraphicFramePr>
          <p:nvPr>
            <p:ph idx="1"/>
          </p:nvPr>
        </p:nvGraphicFramePr>
        <p:xfrm>
          <a:off x="762000" y="1500188"/>
          <a:ext cx="7881940" cy="4429140"/>
        </p:xfrm>
        <a:graphic>
          <a:graphicData uri="http://schemas.openxmlformats.org/drawingml/2006/table">
            <a:tbl>
              <a:tblPr firstRow="1" bandRow="1">
                <a:tableStyleId>{5C22544A-7EE6-4342-B048-85BDC9FD1C3A}</a:tableStyleId>
              </a:tblPr>
              <a:tblGrid>
                <a:gridCol w="1970485">
                  <a:extLst>
                    <a:ext uri="{9D8B030D-6E8A-4147-A177-3AD203B41FA5}">
                      <a16:colId xmlns:a16="http://schemas.microsoft.com/office/drawing/2014/main" val="20000"/>
                    </a:ext>
                  </a:extLst>
                </a:gridCol>
                <a:gridCol w="2053829">
                  <a:extLst>
                    <a:ext uri="{9D8B030D-6E8A-4147-A177-3AD203B41FA5}">
                      <a16:colId xmlns:a16="http://schemas.microsoft.com/office/drawing/2014/main" val="20001"/>
                    </a:ext>
                  </a:extLst>
                </a:gridCol>
                <a:gridCol w="1887141">
                  <a:extLst>
                    <a:ext uri="{9D8B030D-6E8A-4147-A177-3AD203B41FA5}">
                      <a16:colId xmlns:a16="http://schemas.microsoft.com/office/drawing/2014/main" val="20002"/>
                    </a:ext>
                  </a:extLst>
                </a:gridCol>
                <a:gridCol w="1970485">
                  <a:extLst>
                    <a:ext uri="{9D8B030D-6E8A-4147-A177-3AD203B41FA5}">
                      <a16:colId xmlns:a16="http://schemas.microsoft.com/office/drawing/2014/main" val="20003"/>
                    </a:ext>
                  </a:extLst>
                </a:gridCol>
              </a:tblGrid>
              <a:tr h="885828">
                <a:tc>
                  <a:txBody>
                    <a:bodyPr/>
                    <a:lstStyle/>
                    <a:p>
                      <a:r>
                        <a:rPr lang="ru-RU" dirty="0">
                          <a:latin typeface="Times New Roman" pitchFamily="18" charset="0"/>
                          <a:cs typeface="Times New Roman" pitchFamily="18" charset="0"/>
                        </a:rPr>
                        <a:t>Описание во времени</a:t>
                      </a:r>
                    </a:p>
                  </a:txBody>
                  <a:tcPr/>
                </a:tc>
                <a:tc>
                  <a:txBody>
                    <a:bodyPr/>
                    <a:lstStyle/>
                    <a:p>
                      <a:r>
                        <a:rPr lang="ru-RU" dirty="0">
                          <a:latin typeface="Times New Roman" pitchFamily="18" charset="0"/>
                          <a:cs typeface="Times New Roman" pitchFamily="18" charset="0"/>
                        </a:rPr>
                        <a:t>Прозрачность</a:t>
                      </a:r>
                    </a:p>
                  </a:txBody>
                  <a:tcPr/>
                </a:tc>
                <a:tc>
                  <a:txBody>
                    <a:bodyPr/>
                    <a:lstStyle/>
                    <a:p>
                      <a:r>
                        <a:rPr lang="ru-RU" dirty="0">
                          <a:latin typeface="Times New Roman" pitchFamily="18" charset="0"/>
                          <a:cs typeface="Times New Roman" pitchFamily="18" charset="0"/>
                        </a:rPr>
                        <a:t>Объем</a:t>
                      </a:r>
                      <a:r>
                        <a:rPr lang="ru-RU" baseline="0" dirty="0">
                          <a:latin typeface="Times New Roman" pitchFamily="18" charset="0"/>
                          <a:cs typeface="Times New Roman" pitchFamily="18" charset="0"/>
                        </a:rPr>
                        <a:t> воды</a:t>
                      </a:r>
                      <a:endParaRPr lang="ru-RU" dirty="0">
                        <a:latin typeface="Times New Roman" pitchFamily="18" charset="0"/>
                        <a:cs typeface="Times New Roman" pitchFamily="18" charset="0"/>
                      </a:endParaRPr>
                    </a:p>
                  </a:txBody>
                  <a:tcPr/>
                </a:tc>
                <a:tc>
                  <a:txBody>
                    <a:bodyPr/>
                    <a:lstStyle/>
                    <a:p>
                      <a:r>
                        <a:rPr lang="ru-RU" dirty="0">
                          <a:latin typeface="Times New Roman" pitchFamily="18" charset="0"/>
                          <a:cs typeface="Times New Roman" pitchFamily="18" charset="0"/>
                        </a:rPr>
                        <a:t>Скорость течения</a:t>
                      </a:r>
                    </a:p>
                  </a:txBody>
                  <a:tcPr/>
                </a:tc>
                <a:extLst>
                  <a:ext uri="{0D108BD9-81ED-4DB2-BD59-A6C34878D82A}">
                    <a16:rowId xmlns:a16="http://schemas.microsoft.com/office/drawing/2014/main" val="10000"/>
                  </a:ext>
                </a:extLst>
              </a:tr>
              <a:tr h="885828">
                <a:tc>
                  <a:txBody>
                    <a:bodyPr/>
                    <a:lstStyle/>
                    <a:p>
                      <a:r>
                        <a:rPr lang="ru-RU" dirty="0">
                          <a:latin typeface="Times New Roman" pitchFamily="18" charset="0"/>
                          <a:cs typeface="Times New Roman" pitchFamily="18" charset="0"/>
                        </a:rPr>
                        <a:t>Весна</a:t>
                      </a:r>
                    </a:p>
                  </a:txBody>
                  <a:tcPr/>
                </a:tc>
                <a:tc>
                  <a:txBody>
                    <a:bodyPr/>
                    <a:lstStyle/>
                    <a:p>
                      <a:endParaRPr lang="ru-RU" dirty="0">
                        <a:latin typeface="Times New Roman" pitchFamily="18" charset="0"/>
                        <a:cs typeface="Times New Roman" pitchFamily="18" charset="0"/>
                      </a:endParaRPr>
                    </a:p>
                  </a:txBody>
                  <a:tcPr/>
                </a:tc>
                <a:tc>
                  <a:txBody>
                    <a:bodyPr/>
                    <a:lstStyle/>
                    <a:p>
                      <a:endParaRPr lang="ru-RU">
                        <a:latin typeface="Times New Roman" pitchFamily="18" charset="0"/>
                        <a:cs typeface="Times New Roman" pitchFamily="18" charset="0"/>
                      </a:endParaRPr>
                    </a:p>
                  </a:txBody>
                  <a:tcPr/>
                </a:tc>
                <a:tc>
                  <a:txBody>
                    <a:bodyPr/>
                    <a:lstStyle/>
                    <a:p>
                      <a:endParaRPr lang="ru-RU">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885828">
                <a:tc>
                  <a:txBody>
                    <a:bodyPr/>
                    <a:lstStyle/>
                    <a:p>
                      <a:r>
                        <a:rPr lang="ru-RU" dirty="0">
                          <a:latin typeface="Times New Roman" pitchFamily="18" charset="0"/>
                          <a:cs typeface="Times New Roman" pitchFamily="18" charset="0"/>
                        </a:rPr>
                        <a:t>Лето</a:t>
                      </a:r>
                    </a:p>
                  </a:txBody>
                  <a:tcPr/>
                </a:tc>
                <a:tc>
                  <a:txBody>
                    <a:bodyPr/>
                    <a:lstStyle/>
                    <a:p>
                      <a:endParaRPr lang="ru-RU">
                        <a:latin typeface="Times New Roman" pitchFamily="18" charset="0"/>
                        <a:cs typeface="Times New Roman" pitchFamily="18" charset="0"/>
                      </a:endParaRPr>
                    </a:p>
                  </a:txBody>
                  <a:tcPr/>
                </a:tc>
                <a:tc>
                  <a:txBody>
                    <a:bodyPr/>
                    <a:lstStyle/>
                    <a:p>
                      <a:endParaRPr lang="ru-RU">
                        <a:latin typeface="Times New Roman" pitchFamily="18" charset="0"/>
                        <a:cs typeface="Times New Roman" pitchFamily="18" charset="0"/>
                      </a:endParaRPr>
                    </a:p>
                  </a:txBody>
                  <a:tcPr/>
                </a:tc>
                <a:tc>
                  <a:txBody>
                    <a:bodyPr/>
                    <a:lstStyle/>
                    <a:p>
                      <a:endParaRPr lang="ru-RU">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885828">
                <a:tc>
                  <a:txBody>
                    <a:bodyPr/>
                    <a:lstStyle/>
                    <a:p>
                      <a:r>
                        <a:rPr lang="ru-RU" dirty="0">
                          <a:latin typeface="Times New Roman" pitchFamily="18" charset="0"/>
                          <a:cs typeface="Times New Roman" pitchFamily="18" charset="0"/>
                        </a:rPr>
                        <a:t>Осень</a:t>
                      </a: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885828">
                <a:tc>
                  <a:txBody>
                    <a:bodyPr/>
                    <a:lstStyle/>
                    <a:p>
                      <a:r>
                        <a:rPr lang="ru-RU" dirty="0">
                          <a:latin typeface="Times New Roman" pitchFamily="18" charset="0"/>
                          <a:cs typeface="Times New Roman" pitchFamily="18" charset="0"/>
                        </a:rPr>
                        <a:t>Зима</a:t>
                      </a:r>
                    </a:p>
                  </a:txBody>
                  <a:tcPr/>
                </a:tc>
                <a:tc>
                  <a:txBody>
                    <a:bodyPr/>
                    <a:lstStyle/>
                    <a:p>
                      <a:endParaRPr lang="ru-RU" dirty="0">
                        <a:latin typeface="Times New Roman" pitchFamily="18" charset="0"/>
                        <a:cs typeface="Times New Roman" pitchFamily="18" charset="0"/>
                      </a:endParaRPr>
                    </a:p>
                  </a:txBody>
                  <a:tcPr/>
                </a:tc>
                <a:tc>
                  <a:txBody>
                    <a:bodyPr/>
                    <a:lstStyle/>
                    <a:p>
                      <a:endParaRPr lang="ru-RU">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2A0A866-0420-BC11-57EB-158DCEE5C2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8265340" cy="547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740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010550" cy="914400"/>
          </a:xfrm>
        </p:spPr>
        <p:txBody>
          <a:bodyPr/>
          <a:lstStyle/>
          <a:p>
            <a:pPr algn="ctr"/>
            <a:r>
              <a:rPr lang="ru-RU" dirty="0">
                <a:solidFill>
                  <a:srgbClr val="C00000"/>
                </a:solidFill>
                <a:latin typeface="Times New Roman" pitchFamily="18" charset="0"/>
                <a:cs typeface="Times New Roman" pitchFamily="18" charset="0"/>
              </a:rPr>
              <a:t>Группа 2 «Кострище»</a:t>
            </a:r>
          </a:p>
        </p:txBody>
      </p:sp>
      <p:graphicFrame>
        <p:nvGraphicFramePr>
          <p:cNvPr id="5" name="Содержимое 4"/>
          <p:cNvGraphicFramePr>
            <a:graphicFrameLocks noGrp="1"/>
          </p:cNvGraphicFramePr>
          <p:nvPr>
            <p:ph idx="1"/>
          </p:nvPr>
        </p:nvGraphicFramePr>
        <p:xfrm>
          <a:off x="762000" y="1857375"/>
          <a:ext cx="7881938" cy="4071954"/>
        </p:xfrm>
        <a:graphic>
          <a:graphicData uri="http://schemas.openxmlformats.org/drawingml/2006/table">
            <a:tbl>
              <a:tblPr firstRow="1" bandRow="1">
                <a:tableStyleId>{5C22544A-7EE6-4342-B048-85BDC9FD1C3A}</a:tableStyleId>
              </a:tblPr>
              <a:tblGrid>
                <a:gridCol w="3940969">
                  <a:extLst>
                    <a:ext uri="{9D8B030D-6E8A-4147-A177-3AD203B41FA5}">
                      <a16:colId xmlns:a16="http://schemas.microsoft.com/office/drawing/2014/main" val="20000"/>
                    </a:ext>
                  </a:extLst>
                </a:gridCol>
                <a:gridCol w="3940969">
                  <a:extLst>
                    <a:ext uri="{9D8B030D-6E8A-4147-A177-3AD203B41FA5}">
                      <a16:colId xmlns:a16="http://schemas.microsoft.com/office/drawing/2014/main" val="20001"/>
                    </a:ext>
                  </a:extLst>
                </a:gridCol>
              </a:tblGrid>
              <a:tr h="1357318">
                <a:tc>
                  <a:txBody>
                    <a:bodyPr/>
                    <a:lstStyle/>
                    <a:p>
                      <a:r>
                        <a:rPr lang="ru-RU" dirty="0">
                          <a:latin typeface="Times New Roman" pitchFamily="18" charset="0"/>
                          <a:cs typeface="Times New Roman" pitchFamily="18" charset="0"/>
                        </a:rPr>
                        <a:t>Кострище</a:t>
                      </a:r>
                    </a:p>
                  </a:txBody>
                  <a:tcPr/>
                </a:tc>
                <a:tc>
                  <a:txBody>
                    <a:bodyPr/>
                    <a:lstStyle/>
                    <a:p>
                      <a:r>
                        <a:rPr lang="ru-RU" dirty="0">
                          <a:latin typeface="Times New Roman" pitchFamily="18" charset="0"/>
                          <a:cs typeface="Times New Roman" pitchFamily="18" charset="0"/>
                        </a:rPr>
                        <a:t>Описание</a:t>
                      </a:r>
                    </a:p>
                  </a:txBody>
                  <a:tcPr/>
                </a:tc>
                <a:extLst>
                  <a:ext uri="{0D108BD9-81ED-4DB2-BD59-A6C34878D82A}">
                    <a16:rowId xmlns:a16="http://schemas.microsoft.com/office/drawing/2014/main" val="10000"/>
                  </a:ext>
                </a:extLst>
              </a:tr>
              <a:tr h="1357318">
                <a:tc>
                  <a:txBody>
                    <a:bodyPr/>
                    <a:lstStyle/>
                    <a:p>
                      <a:r>
                        <a:rPr lang="ru-RU" dirty="0">
                          <a:latin typeface="Times New Roman" pitchFamily="18" charset="0"/>
                          <a:cs typeface="Times New Roman" pitchFamily="18" charset="0"/>
                        </a:rPr>
                        <a:t>Настоящее время</a:t>
                      </a:r>
                    </a:p>
                  </a:txBody>
                  <a:tcPr/>
                </a:tc>
                <a:tc>
                  <a:txBody>
                    <a:bodyPr/>
                    <a:lstStyle/>
                    <a:p>
                      <a:endParaRPr lang="ru-RU">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1357318">
                <a:tc>
                  <a:txBody>
                    <a:bodyPr/>
                    <a:lstStyle/>
                    <a:p>
                      <a:r>
                        <a:rPr lang="ru-RU" dirty="0">
                          <a:latin typeface="Times New Roman" pitchFamily="18" charset="0"/>
                          <a:cs typeface="Times New Roman" pitchFamily="18" charset="0"/>
                        </a:rPr>
                        <a:t>Будущее</a:t>
                      </a:r>
                      <a:r>
                        <a:rPr lang="ru-RU" baseline="0" dirty="0">
                          <a:latin typeface="Times New Roman" pitchFamily="18" charset="0"/>
                          <a:cs typeface="Times New Roman" pitchFamily="18" charset="0"/>
                        </a:rPr>
                        <a:t> время</a:t>
                      </a:r>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962</TotalTime>
  <Words>952</Words>
  <Application>Microsoft Office PowerPoint</Application>
  <PresentationFormat>Экран (4:3)</PresentationFormat>
  <Paragraphs>134</Paragraphs>
  <Slides>16</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16</vt:i4>
      </vt:variant>
    </vt:vector>
  </HeadingPairs>
  <TitlesOfParts>
    <vt:vector size="23" baseType="lpstr">
      <vt:lpstr>Arial</vt:lpstr>
      <vt:lpstr>Calibri</vt:lpstr>
      <vt:lpstr>Monotype Corsiva</vt:lpstr>
      <vt:lpstr>Times New Roman</vt:lpstr>
      <vt:lpstr>Trebuchet MS</vt:lpstr>
      <vt:lpstr>Wingdings 3</vt:lpstr>
      <vt:lpstr>Аспект</vt:lpstr>
      <vt:lpstr>Проект на тему: «Экскурсия в природу как средство формирования у обучающихся основ исследовательской деятельности»                                             Тема опыта «Экскурсия – одна из форм исследовательской работы учащихся»                                                </vt:lpstr>
      <vt:lpstr>Цель: изучение экскурсии в природу как средство формирования у обучающихся основ исследовательской деятельности Задачи: 1) Изучить литературу по проблеме формирования у обучающихся основ исследовательской деятельности; 2) Охарактеризовать предпосылки экскурсии для формирования у обучающихся основ исследовательской деятельности; 4) Подобрать и систематизировать задания для экскурсии исследовательского характера с критериями их оценивания Объект: формирование основ исследовательской деятельности при помощи экскурсии Предмет: экскурсия в природу как средство формирования у обучающихся основ исследовательской деятельности Гипотеза: формирование у обучающихся основ исследования будет более эффективным, если в процессе обучения применять экскурсии в природу, содержащие задания исследовательского характера, разработаны критерии их оценивания Методы исследования: анализ методической литературы, сравнение, обобщение, педагогический эксперимент Структура работы: работа состоит из введения, двух глав  </vt:lpstr>
      <vt:lpstr> </vt:lpstr>
      <vt:lpstr>Характеристика исследовательской деятельности.</vt:lpstr>
      <vt:lpstr>Понятие «Экскурсия»</vt:lpstr>
      <vt:lpstr>Этапы практической работы:</vt:lpstr>
      <vt:lpstr>Группа 1  «Родник»</vt:lpstr>
      <vt:lpstr>Презентация PowerPoint</vt:lpstr>
      <vt:lpstr>Группа 2 «Кострище»</vt:lpstr>
      <vt:lpstr>Презентация PowerPoint</vt:lpstr>
      <vt:lpstr>Группа 3 «Свалка»</vt:lpstr>
      <vt:lpstr>Презентация PowerPoint</vt:lpstr>
      <vt:lpstr>Результаты</vt:lpstr>
      <vt:lpstr>Презентация PowerPoint</vt:lpstr>
      <vt:lpstr>Вывод</vt:lpstr>
      <vt:lpstr>Спасибо за внимание!</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Творческая работа  "Экскурсии по биологии как форма обучения"</dc:title>
  <dc:creator>1</dc:creator>
  <cp:lastModifiedBy>Максим Пивоваров</cp:lastModifiedBy>
  <cp:revision>243</cp:revision>
  <dcterms:created xsi:type="dcterms:W3CDTF">2014-02-25T19:01:45Z</dcterms:created>
  <dcterms:modified xsi:type="dcterms:W3CDTF">2023-11-09T03:53:29Z</dcterms:modified>
</cp:coreProperties>
</file>