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mania.ne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eographyofrussia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acts.museum/geograph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mania.ne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907755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>
                <a:solidFill>
                  <a:prstClr val="black"/>
                </a:solidFill>
              </a:rPr>
              <a:t>Использование электронных образовательных ресурсов для повышения качества образования на уроках географии.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653136"/>
            <a:ext cx="4640560" cy="1752600"/>
          </a:xfrm>
        </p:spPr>
        <p:txBody>
          <a:bodyPr/>
          <a:lstStyle/>
          <a:p>
            <a:pPr lvl="0"/>
            <a:r>
              <a:rPr lang="ru-RU" altLang="ru-RU" sz="2000" dirty="0">
                <a:solidFill>
                  <a:schemeClr val="tx1"/>
                </a:solidFill>
              </a:rPr>
              <a:t>Выполнила:  Гордеева Т.А.</a:t>
            </a:r>
          </a:p>
          <a:p>
            <a:pPr lvl="0"/>
            <a:r>
              <a:rPr lang="ru-RU" altLang="ru-RU" sz="2000" dirty="0">
                <a:solidFill>
                  <a:schemeClr val="tx1"/>
                </a:solidFill>
              </a:rPr>
              <a:t>учитель географии МКОУ СОШ 5 </a:t>
            </a:r>
            <a:r>
              <a:rPr lang="ru-RU" altLang="ru-RU" sz="2000" dirty="0" err="1">
                <a:solidFill>
                  <a:schemeClr val="tx1"/>
                </a:solidFill>
              </a:rPr>
              <a:t>с.Сергиевское</a:t>
            </a:r>
            <a:r>
              <a:rPr lang="ru-RU" altLang="ru-RU" sz="2000" dirty="0">
                <a:solidFill>
                  <a:schemeClr val="tx1"/>
                </a:solidFill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</a:rPr>
              <a:t>Грачевского</a:t>
            </a:r>
            <a:r>
              <a:rPr lang="ru-RU" altLang="ru-RU" sz="2000" dirty="0">
                <a:solidFill>
                  <a:schemeClr val="tx1"/>
                </a:solidFill>
              </a:rPr>
              <a:t> муниципального округа Ставропольского края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551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06" y="2674938"/>
            <a:ext cx="6134126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u="sng" dirty="0">
                <a:hlinkClick r:id="rId3"/>
              </a:rPr>
              <a:t>https://www.geomania.net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168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06" y="2674938"/>
            <a:ext cx="6134126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dirty="0">
                <a:solidFill>
                  <a:srgbClr val="FF0000"/>
                </a:solidFill>
                <a:hlinkClick r:id="rId3"/>
              </a:rPr>
              <a:t>https://resh.edu.ru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54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274838"/>
            <a:ext cx="669674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/>
              <a:t>В своей работе я использую различные ЭОР: презентации, интерактивные карты, тесты, практические работы, карточки , аудио и видеозаписи. Все это помогает сделать урок более наглядным, содержательным, повысить его плотность, продуктивность.</a:t>
            </a:r>
            <a:endParaRPr lang="ru-RU" altLang="ru-RU" sz="2800" dirty="0"/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2667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altLang="ru-RU" dirty="0">
                <a:solidFill>
                  <a:schemeClr val="tx1"/>
                </a:solidFill>
              </a:rPr>
              <a:t>поддержку всех этапов образовательного процесса - получение информации, практические занятия, аттестацию или контроль учебных достижений;</a:t>
            </a:r>
            <a:br>
              <a:rPr lang="ru-RU" altLang="ru-RU" dirty="0">
                <a:solidFill>
                  <a:schemeClr val="tx1"/>
                </a:solidFill>
              </a:rPr>
            </a:br>
            <a:r>
              <a:rPr lang="ru-RU" altLang="ru-RU" dirty="0">
                <a:solidFill>
                  <a:schemeClr val="tx1"/>
                </a:solidFill>
              </a:rPr>
              <a:t>• расширение сектора самостоятельной учебной работы;</a:t>
            </a:r>
            <a:br>
              <a:rPr lang="ru-RU" altLang="ru-RU" dirty="0">
                <a:solidFill>
                  <a:schemeClr val="tx1"/>
                </a:solidFill>
              </a:rPr>
            </a:br>
            <a:r>
              <a:rPr lang="ru-RU" altLang="ru-RU" dirty="0">
                <a:solidFill>
                  <a:schemeClr val="tx1"/>
                </a:solidFill>
              </a:rPr>
              <a:t>• изменение ролей преподавателя (поддержка учебного процесса и его координация) и учащихся (активная вовлеченность в учебный процесс);</a:t>
            </a:r>
            <a:br>
              <a:rPr lang="ru-RU" altLang="ru-RU" dirty="0">
                <a:solidFill>
                  <a:schemeClr val="tx1"/>
                </a:solidFill>
              </a:rPr>
            </a:br>
            <a:r>
              <a:rPr lang="ru-RU" altLang="ru-RU" dirty="0">
                <a:solidFill>
                  <a:schemeClr val="tx1"/>
                </a:solidFill>
              </a:rPr>
              <a:t>• ощущение способности управлять ходом событий и чувство ответственности за получаемый результат;</a:t>
            </a:r>
            <a:br>
              <a:rPr lang="ru-RU" altLang="ru-RU" dirty="0">
                <a:solidFill>
                  <a:schemeClr val="tx1"/>
                </a:solidFill>
              </a:rPr>
            </a:br>
            <a:r>
              <a:rPr lang="ru-RU" altLang="ru-RU" dirty="0">
                <a:solidFill>
                  <a:schemeClr val="tx1"/>
                </a:solidFill>
              </a:rPr>
              <a:t>• переход ученика от пассивного восприятия представленной информации к активному участию в образовательном процессе;</a:t>
            </a:r>
            <a:br>
              <a:rPr lang="ru-RU" altLang="ru-RU" dirty="0">
                <a:solidFill>
                  <a:schemeClr val="tx1"/>
                </a:solidFill>
              </a:rPr>
            </a:br>
            <a:r>
              <a:rPr lang="ru-RU" altLang="ru-RU" dirty="0">
                <a:solidFill>
                  <a:schemeClr val="tx1"/>
                </a:solidFill>
              </a:rPr>
              <a:t>• реализацию принципиально новых форм и методов обучения, в том числе самостоятельного индивидуализированного обучения.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Современные ЭОР способны обеспечить :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2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65760" indent="-283464">
              <a:lnSpc>
                <a:spcPct val="150000"/>
              </a:lnSpc>
              <a:buFont typeface="Wingdings 2"/>
              <a:buChar char=""/>
              <a:defRPr/>
            </a:pPr>
            <a:r>
              <a:rPr lang="ru-RU" dirty="0">
                <a:solidFill>
                  <a:schemeClr val="tx1"/>
                </a:solidFill>
              </a:rPr>
              <a:t>соответствовать содержанию действующего ФГОС</a:t>
            </a:r>
          </a:p>
          <a:p>
            <a:pPr marL="365760" indent="-283464">
              <a:lnSpc>
                <a:spcPct val="150000"/>
              </a:lnSpc>
              <a:buFont typeface="Wingdings 2"/>
              <a:buChar char=""/>
              <a:defRPr/>
            </a:pPr>
            <a:r>
              <a:rPr lang="ru-RU" dirty="0">
                <a:solidFill>
                  <a:schemeClr val="tx1"/>
                </a:solidFill>
              </a:rPr>
              <a:t>ориентироваться на современные формы обучения, обеспечивать высокую интерактивность и </a:t>
            </a:r>
            <a:r>
              <a:rPr lang="ru-RU" dirty="0" err="1">
                <a:solidFill>
                  <a:schemeClr val="tx1"/>
                </a:solidFill>
              </a:rPr>
              <a:t>мультимедийность</a:t>
            </a:r>
            <a:r>
              <a:rPr lang="ru-RU" dirty="0">
                <a:solidFill>
                  <a:schemeClr val="tx1"/>
                </a:solidFill>
              </a:rPr>
              <a:t> обучения; </a:t>
            </a:r>
          </a:p>
          <a:p>
            <a:pPr marL="365760" indent="-283464">
              <a:lnSpc>
                <a:spcPct val="150000"/>
              </a:lnSpc>
              <a:buFont typeface="Wingdings 2"/>
              <a:buChar char=""/>
              <a:defRPr/>
            </a:pPr>
            <a:r>
              <a:rPr lang="ru-RU" dirty="0">
                <a:solidFill>
                  <a:schemeClr val="tx1"/>
                </a:solidFill>
              </a:rPr>
              <a:t>организовывать виды учебной деятельности; </a:t>
            </a:r>
          </a:p>
          <a:p>
            <a:pPr marL="365760" indent="-283464">
              <a:lnSpc>
                <a:spcPct val="150000"/>
              </a:lnSpc>
              <a:buFont typeface="Wingdings 2"/>
              <a:buChar char=""/>
              <a:defRPr/>
            </a:pPr>
            <a:r>
              <a:rPr lang="ru-RU" dirty="0">
                <a:solidFill>
                  <a:schemeClr val="tx1"/>
                </a:solidFill>
              </a:rPr>
              <a:t>обеспечивать использование самостоятельной - индивидуальной и групповой работы; </a:t>
            </a:r>
          </a:p>
          <a:p>
            <a:pPr marL="365760" indent="-283464">
              <a:lnSpc>
                <a:spcPct val="150000"/>
              </a:lnSpc>
              <a:buFont typeface="Wingdings 2"/>
              <a:buChar char=""/>
              <a:defRPr/>
            </a:pPr>
            <a:r>
              <a:rPr lang="ru-RU" dirty="0">
                <a:solidFill>
                  <a:schemeClr val="tx1"/>
                </a:solidFill>
              </a:rPr>
              <a:t>основываться на достоверных материалах; </a:t>
            </a:r>
          </a:p>
          <a:p>
            <a:pPr marL="365760" indent="-283464">
              <a:lnSpc>
                <a:spcPct val="150000"/>
              </a:lnSpc>
              <a:buFont typeface="Wingdings 2"/>
              <a:buChar char=""/>
              <a:defRPr/>
            </a:pPr>
            <a:r>
              <a:rPr lang="ru-RU" dirty="0">
                <a:solidFill>
                  <a:schemeClr val="tx1"/>
                </a:solidFill>
              </a:rPr>
              <a:t>превышать по объему соответствующие разделы учебника;</a:t>
            </a:r>
          </a:p>
          <a:p>
            <a:pPr marL="365760" indent="-283464">
              <a:lnSpc>
                <a:spcPct val="150000"/>
              </a:lnSpc>
              <a:buFont typeface="Wingdings 2"/>
              <a:buChar char=""/>
              <a:defRPr/>
            </a:pPr>
            <a:r>
              <a:rPr lang="ru-RU" dirty="0">
                <a:solidFill>
                  <a:schemeClr val="tx1"/>
                </a:solidFill>
              </a:rPr>
              <a:t>полноценно воспроизводиться на заявленных технических платформах; </a:t>
            </a:r>
          </a:p>
          <a:p>
            <a:pPr marL="365760" indent="-283464">
              <a:lnSpc>
                <a:spcPct val="150000"/>
              </a:lnSpc>
              <a:buFont typeface="Wingdings 2"/>
              <a:buChar char=""/>
              <a:defRPr/>
            </a:pPr>
            <a:r>
              <a:rPr lang="ru-RU" dirty="0">
                <a:solidFill>
                  <a:schemeClr val="tx1"/>
                </a:solidFill>
              </a:rPr>
              <a:t>иметь удобный интерфейс и средства навигации.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400" dirty="0">
                <a:solidFill>
                  <a:schemeClr val="tx1"/>
                </a:solidFill>
              </a:rPr>
              <a:t>Требования к современным ЭОР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145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83464">
              <a:lnSpc>
                <a:spcPct val="150000"/>
              </a:lnSpc>
              <a:buFont typeface="Wingdings 2"/>
              <a:buChar char=""/>
              <a:defRPr/>
            </a:pPr>
            <a:r>
              <a:rPr lang="ru-RU" dirty="0"/>
              <a:t>демонстрация цифровых объектов; </a:t>
            </a:r>
          </a:p>
          <a:p>
            <a:pPr marL="365760" indent="-283464">
              <a:lnSpc>
                <a:spcPct val="150000"/>
              </a:lnSpc>
              <a:buFont typeface="Wingdings 2"/>
              <a:buChar char=""/>
              <a:defRPr/>
            </a:pPr>
            <a:r>
              <a:rPr lang="ru-RU" dirty="0"/>
              <a:t>использование виртуальных лабораторий и интерактивных моделей учебного комплекта в режиме фронтальных лабораторных работ; </a:t>
            </a:r>
          </a:p>
          <a:p>
            <a:pPr marL="365760" indent="-283464">
              <a:lnSpc>
                <a:spcPct val="150000"/>
              </a:lnSpc>
              <a:buFont typeface="Wingdings 2"/>
              <a:buChar char=""/>
              <a:defRPr/>
            </a:pPr>
            <a:r>
              <a:rPr lang="ru-RU" dirty="0"/>
              <a:t>компьютерное тестирование; </a:t>
            </a:r>
          </a:p>
          <a:p>
            <a:pPr marL="365760" indent="-283464">
              <a:lnSpc>
                <a:spcPct val="150000"/>
              </a:lnSpc>
              <a:buFont typeface="Wingdings 2"/>
              <a:buChar char=""/>
              <a:defRPr/>
            </a:pPr>
            <a:r>
              <a:rPr lang="ru-RU" dirty="0"/>
              <a:t>возможность оперативного получения дополнительной информации; </a:t>
            </a:r>
          </a:p>
          <a:p>
            <a:pPr marL="365760" indent="-283464">
              <a:lnSpc>
                <a:spcPct val="150000"/>
              </a:lnSpc>
              <a:buFont typeface="Wingdings 2"/>
              <a:buChar char=""/>
              <a:defRPr/>
            </a:pPr>
            <a:r>
              <a:rPr lang="ru-RU" dirty="0"/>
              <a:t>развитие творческого потенциала учащихся.</a:t>
            </a:r>
          </a:p>
          <a:p>
            <a:pPr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 dirty="0">
                <a:solidFill>
                  <a:schemeClr val="tx1"/>
                </a:solidFill>
              </a:rPr>
              <a:t>Функции ЭОР для педагога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3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altLang="ru-RU" dirty="0">
                <a:solidFill>
                  <a:schemeClr val="tx1"/>
                </a:solidFill>
              </a:rPr>
              <a:t>Организация и проведение индивидуальной, исследовательской, творческой работы учащихся на уроке;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altLang="ru-RU" dirty="0">
                <a:solidFill>
                  <a:schemeClr val="tx1"/>
                </a:solidFill>
              </a:rPr>
              <a:t>Помощь при подготовке домашних заданий;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altLang="ru-RU" dirty="0">
                <a:solidFill>
                  <a:schemeClr val="tx1"/>
                </a:solidFill>
              </a:rPr>
              <a:t>Повышение учебных интересов;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altLang="ru-RU" dirty="0">
                <a:solidFill>
                  <a:schemeClr val="tx1"/>
                </a:solidFill>
              </a:rPr>
              <a:t>Автоматизированный  самоконтроль;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altLang="ru-RU" dirty="0">
                <a:solidFill>
                  <a:schemeClr val="tx1"/>
                </a:solidFill>
              </a:rPr>
              <a:t>Помощь  в организации обучения в удобном темпе и на выбранном учеником уровне усвоения материала;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altLang="ru-RU" dirty="0">
                <a:solidFill>
                  <a:schemeClr val="tx1"/>
                </a:solidFill>
              </a:rPr>
              <a:t>Большая база объектов для подготовки выступлений, докладов, рефератов, презентаций.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400" dirty="0">
                <a:solidFill>
                  <a:schemeClr val="tx1"/>
                </a:solidFill>
              </a:rPr>
              <a:t>Функции ЭОР для учащихся</a:t>
            </a:r>
            <a:br>
              <a:rPr lang="ru-RU" altLang="ru-RU" sz="4400" dirty="0">
                <a:solidFill>
                  <a:schemeClr val="tx1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810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06" y="2674938"/>
            <a:ext cx="6134126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u="sng" dirty="0">
                <a:hlinkClick r:id="rId3"/>
              </a:rPr>
              <a:t>http://geographyofrussia.com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3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06" y="2674938"/>
            <a:ext cx="6134126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/>
          <a:lstStyle/>
          <a:p>
            <a:r>
              <a:rPr lang="ru-RU" altLang="ru-RU" u="sng" dirty="0">
                <a:solidFill>
                  <a:schemeClr val="bg1"/>
                </a:solidFill>
                <a:hlinkClick r:id="rId3"/>
              </a:rPr>
              <a:t>https://facts.museum/geography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3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06" y="2674938"/>
            <a:ext cx="6134126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u="sng" dirty="0">
                <a:hlinkClick r:id="rId3"/>
              </a:rPr>
              <a:t>https://www.geomania.net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5183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261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Использование электронных образовательных ресурсов для повышения качества образования на уроках географии.</vt:lpstr>
      <vt:lpstr>Презентация PowerPoint</vt:lpstr>
      <vt:lpstr>Современные ЭОР способны обеспечить : </vt:lpstr>
      <vt:lpstr>Требования к современным ЭОР</vt:lpstr>
      <vt:lpstr>Функции ЭОР для педагога</vt:lpstr>
      <vt:lpstr>Функции ЭОР для учащихся </vt:lpstr>
      <vt:lpstr>http://geographyofrussia.com</vt:lpstr>
      <vt:lpstr>https://facts.museum/geography</vt:lpstr>
      <vt:lpstr>https://www.geomania.net</vt:lpstr>
      <vt:lpstr>https://www.geomania.net</vt:lpstr>
      <vt:lpstr>https://resh.edu.ru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электронных образовательных ресурсов для повышения качества образования на уроках географии.</dc:title>
  <dc:creator>User</dc:creator>
  <cp:lastModifiedBy>User</cp:lastModifiedBy>
  <cp:revision>5</cp:revision>
  <dcterms:created xsi:type="dcterms:W3CDTF">2023-11-13T17:09:23Z</dcterms:created>
  <dcterms:modified xsi:type="dcterms:W3CDTF">2023-11-13T17:44:56Z</dcterms:modified>
</cp:coreProperties>
</file>