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56" r:id="rId3"/>
    <p:sldId id="289" r:id="rId4"/>
    <p:sldId id="259" r:id="rId5"/>
    <p:sldId id="307" r:id="rId6"/>
    <p:sldId id="308" r:id="rId7"/>
    <p:sldId id="306" r:id="rId8"/>
    <p:sldId id="309" r:id="rId9"/>
    <p:sldId id="318" r:id="rId10"/>
    <p:sldId id="319" r:id="rId11"/>
    <p:sldId id="320" r:id="rId12"/>
    <p:sldId id="310" r:id="rId13"/>
    <p:sldId id="312" r:id="rId14"/>
    <p:sldId id="311" r:id="rId15"/>
    <p:sldId id="313" r:id="rId16"/>
    <p:sldId id="290" r:id="rId17"/>
    <p:sldId id="314" r:id="rId18"/>
    <p:sldId id="292" r:id="rId19"/>
    <p:sldId id="293" r:id="rId20"/>
    <p:sldId id="294" r:id="rId21"/>
    <p:sldId id="300" r:id="rId22"/>
    <p:sldId id="269" r:id="rId23"/>
    <p:sldId id="267" r:id="rId24"/>
    <p:sldId id="286" r:id="rId2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660"/>
  </p:normalViewPr>
  <p:slideViewPr>
    <p:cSldViewPr>
      <p:cViewPr>
        <p:scale>
          <a:sx n="75" d="100"/>
          <a:sy n="75" d="100"/>
        </p:scale>
        <p:origin x="-1260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A9DAF-BA8B-4328-9042-89E8E7746461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914F2-3CFF-4033-90DF-8F2D3FC5D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908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914F2-3CFF-4033-90DF-8F2D3FC5D21B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41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23.03.2021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328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23.03.2021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804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23.03.2021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286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23.03.2021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49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23.03.2021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06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23.03.2021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901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23.03.2021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834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23.03.2021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5784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23.03.2021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515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23.03.2021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1291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23.03.2021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336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23.03.2021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7789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23.03.2021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6249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23.03.2021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8699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23.03.2021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648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23.03.2021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840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23.03.2021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174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23.03.2021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52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23.03.2021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6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23.03.2021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430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23.03.2021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74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23.03.2021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257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C259-EBD3-4477-8ED1-9C4E8D32F78F}" type="datetimeFigureOut">
              <a:rPr lang="uk-UA" smtClean="0"/>
              <a:pPr/>
              <a:t>23.03.2021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03"/>
            <a:ext cx="9144000" cy="68401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pPr/>
              <a:t>23.03.2021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0" y="908720"/>
            <a:ext cx="9144000" cy="3384376"/>
          </a:xfrm>
        </p:spPr>
        <p:txBody>
          <a:bodyPr rtlCol="0"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программа </a:t>
            </a:r>
            <a:r>
              <a:rPr lang="ru-RU" sz="36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 </a:t>
            </a:r>
            <a:br>
              <a:rPr lang="ru-RU" sz="36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современном нормативно-правовом пространстве</a:t>
            </a:r>
            <a:r>
              <a:rPr lang="ru-RU" dirty="0"/>
              <a:t/>
            </a:r>
            <a:br>
              <a:rPr lang="ru-RU" dirty="0"/>
            </a:b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971600" y="3920828"/>
            <a:ext cx="702027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ru-RU" sz="24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Королькова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Ю. В.,</a:t>
            </a:r>
            <a:r>
              <a:rPr lang="ru-RU" sz="2400" b="1" i="1" dirty="0"/>
              <a:t/>
            </a:r>
            <a:br>
              <a:rPr lang="ru-RU" sz="2400" b="1" i="1" dirty="0"/>
            </a:b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к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доцент </a:t>
            </a:r>
            <a:b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кафедры </a:t>
            </a:r>
            <a:r>
              <a:rPr lang="ru-RU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ППТиМО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СКИРО ПК и ПРО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«Виды, формы и содержание деятельности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состоять из нескольких 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инвариантных и вариативных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модулей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Инвариантными модулями должны стать: </a:t>
            </a:r>
          </a:p>
          <a:p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Классное руководство», </a:t>
            </a:r>
          </a:p>
          <a:p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урок», </a:t>
            </a:r>
          </a:p>
          <a:p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Курсы внеурочной деятельности», </a:t>
            </a:r>
          </a:p>
          <a:p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родителями», </a:t>
            </a:r>
          </a:p>
          <a:p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Самоуправление»,</a:t>
            </a:r>
          </a:p>
          <a:p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Профориентация».</a:t>
            </a:r>
          </a:p>
          <a:p>
            <a:pPr marL="0" indent="0" algn="ctr">
              <a:buNone/>
            </a:pP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Вариативными модулями могут быть: </a:t>
            </a:r>
          </a:p>
          <a:p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общешкольные дела», </a:t>
            </a:r>
          </a:p>
          <a:p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общественные объединения», </a:t>
            </a:r>
          </a:p>
          <a:p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Школьные медиа», </a:t>
            </a:r>
          </a:p>
          <a:p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Экскурсии, экспедиции, походы», </a:t>
            </a:r>
          </a:p>
          <a:p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предметно-эстетической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среды» и 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т.п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61229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 «Патриотическое воспитание граждан Российской Федерации» </a:t>
            </a:r>
            <a:r>
              <a:rPr lang="ru-RU" sz="1800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илотный 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по внедрению в школы ставок </a:t>
            </a:r>
            <a:r>
              <a:rPr lang="ru-RU" sz="1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советников директоров 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воспитательной работе и организации деятельности с детскими общественными объединениям</a:t>
            </a:r>
            <a:r>
              <a:rPr 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</a:t>
            </a:r>
            <a:r>
              <a:rPr lang="ru-RU" sz="1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09 декабря 2020 года № Р-163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31160"/>
            <a:ext cx="7632848" cy="1505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90020"/>
            <a:ext cx="3978275" cy="2567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564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416 ставок: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375-советников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35-муниципальных координаторов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региональный координатор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сотрудников - региональный штаб РДШ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10445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пилотного 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</a:p>
          <a:p>
            <a:pPr marL="0" indent="0" algn="ctr">
              <a:buNone/>
            </a:pPr>
            <a:endParaRPr lang="ru-RU" sz="1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Количество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обучающихся, стоящих на всех видах профилактического учёта.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Количество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правонарушений, совершённых несовершеннолетними.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Количество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преступлений, совершенных несовершеннолетними.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Уровень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травматизма (школьный, дорожно-транспортный, бытовой).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Количество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обучающихся, принимающих участие в деятельности детских и молодёжных общественных объединений (РДШ, </a:t>
            </a:r>
            <a:r>
              <a:rPr lang="ru-RU" sz="1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Юнармия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Российский союз молодёжи и иные).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Охват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обучающихся, занятых в системе дополнительного образования.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Количество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обучающихся, вовлеченных во внеурочную деятельность.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Количество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обучающихся, принявших участие в мероприятиях Всероссийского календаря мероприятий для детей и молодёжи.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Кадровый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 (наличие ставок «Педагог-организатор», «Старшая вожатая» и количество педагогических работников в возрасте до 35 лет).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93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Ставропольского края</a:t>
            </a:r>
            <a:b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stavminobr.ru/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7949"/>
          <a:stretch/>
        </p:blipFill>
        <p:spPr bwMode="auto">
          <a:xfrm>
            <a:off x="611560" y="1684386"/>
            <a:ext cx="7920880" cy="4354413"/>
          </a:xfrm>
          <a:prstGeom prst="rect">
            <a:avLst/>
          </a:prstGeom>
          <a:ln w="9525" cap="flat" cmpd="sng" algn="ctr">
            <a:solidFill>
              <a:srgbClr val="4F81BD">
                <a:alpha val="17000"/>
              </a:srgbClr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6804248" y="4437112"/>
            <a:ext cx="151216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35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Ставропольского края</a:t>
            </a:r>
            <a:b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http://stavminobr.ru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Пилотный проект по воспитанию: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600200"/>
            <a:ext cx="8424935" cy="4925144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6" name="Блок-схема: сортировка 5"/>
          <p:cNvSpPr/>
          <p:nvPr/>
        </p:nvSpPr>
        <p:spPr>
          <a:xfrm>
            <a:off x="1903910" y="3704580"/>
            <a:ext cx="114300" cy="313184"/>
          </a:xfrm>
          <a:prstGeom prst="flowChartSo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сортировка 7"/>
          <p:cNvSpPr/>
          <p:nvPr/>
        </p:nvSpPr>
        <p:spPr>
          <a:xfrm>
            <a:off x="1903910" y="5013176"/>
            <a:ext cx="114300" cy="360040"/>
          </a:xfrm>
          <a:prstGeom prst="flowChartSo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сортировка 8"/>
          <p:cNvSpPr/>
          <p:nvPr/>
        </p:nvSpPr>
        <p:spPr>
          <a:xfrm>
            <a:off x="1903910" y="4149080"/>
            <a:ext cx="114300" cy="360040"/>
          </a:xfrm>
          <a:prstGeom prst="flowChartSo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сортировка 9"/>
          <p:cNvSpPr/>
          <p:nvPr/>
        </p:nvSpPr>
        <p:spPr>
          <a:xfrm>
            <a:off x="1921870" y="4590752"/>
            <a:ext cx="114300" cy="360040"/>
          </a:xfrm>
          <a:prstGeom prst="flowChartSo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419872" y="3573016"/>
            <a:ext cx="22322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10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 fontScale="90000"/>
          </a:bodyPr>
          <a:lstStyle/>
          <a:p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</a:t>
            </a:r>
            <a:r>
              <a:rPr lang="ru-RU" alt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воспитания до 2025 года </a:t>
            </a:r>
            <a:r>
              <a:rPr lang="ru-RU" alt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Правительством РФ от 29 мая 2015 г. № 996-р</a:t>
            </a:r>
            <a:r>
              <a:rPr lang="ru-RU" alt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br>
              <a:rPr lang="ru-RU" alt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Развитие социальных институтов воспитания 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Обновление воспитательного процесса с учетом современных достижений науки и на основе отечественных традиций.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6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документе рассматривается как </a:t>
            </a:r>
            <a:r>
              <a:rPr lang="ru-RU" sz="1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стратегический общенациональный приоритет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требующий консолидации усилий различных институтов гражданского общества и ведомств на федеральном, региональном и муниципальном уровнях.</a:t>
            </a:r>
          </a:p>
          <a:p>
            <a:pPr marL="0" indent="0" algn="just">
              <a:buNone/>
            </a:pP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Стратегии определены </a:t>
            </a:r>
            <a:r>
              <a:rPr lang="ru-RU" sz="1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развития воспитания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None/>
            </a:pPr>
            <a:r>
              <a:rPr lang="ru-RU" sz="1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семейного воспитания, расширение воспитательных возможностей информационных ресурсов, поддержка общественных объединений, гражданское, патриотическое, духовное и нравственное воспитание детей, популяризация научных знаний среди детей, физическое воспитание и формирование культуры здоровья, трудовое воспитание и профессиональное самоопределение, экологическое воспитание.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0365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93022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b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по реализации в 2021-2025 годах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воспитания в Российской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b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(Распоряжение 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Российской Федерации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ноября 2020 г. №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2945-р)</a:t>
            </a:r>
            <a:endParaRPr lang="ru-RU" sz="1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Совершенствование нормативно-правового регулирования в сфере воспитания 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Совершенствование организационно-управленческих механизмов в сфере воспитания 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Развитие кадрового потенциала 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Развитие научно-методических механизмов в сфере воспитания 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Развитие материально-технической базы и инфраструктуры в сфере воспитания 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VI. Развитие информационных механизмов в сфере воспитания </a:t>
            </a:r>
          </a:p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VII. Управление реализацией Стратегии 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0460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3456384"/>
          </a:xfrm>
        </p:spPr>
        <p:txBody>
          <a:bodyPr>
            <a:normAutofit fontScale="90000"/>
          </a:bodyPr>
          <a:lstStyle/>
          <a:p>
            <a:r>
              <a:rPr lang="ru-RU" sz="1800" dirty="0"/>
              <a:t>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</a:t>
            </a:r>
            <a:r>
              <a:rPr lang="ru-RU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органам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исполнительной власти субъектов Российской Федерации, осуществляющим государственное управление в сфере образования, по организации работы педагогических работников, </a:t>
            </a:r>
            <a:r>
              <a:rPr lang="ru-RU" sz="27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осуществляющих классное руководство в общеобразовательных организациях» </a:t>
            </a:r>
            <a:r>
              <a:rPr lang="ru-RU" sz="27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12 мая 2020 г. № ВБ-1011/08 «О методических рекомендациях»).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140968"/>
            <a:ext cx="8856984" cy="3717032"/>
          </a:xfrm>
        </p:spPr>
        <p:txBody>
          <a:bodyPr>
            <a:noAutofit/>
          </a:bodyPr>
          <a:lstStyle/>
          <a:p>
            <a:pPr marL="0" indent="0" algn="ctr">
              <a:buFontTx/>
              <a:buNone/>
              <a:defRPr/>
            </a:pPr>
            <a:r>
              <a:rPr lang="ru-RU" alt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Приоритетными </a:t>
            </a:r>
            <a:r>
              <a:rPr lang="ru-RU" altLang="ru-RU" sz="14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задачами деятельности по классному руководству</a:t>
            </a:r>
            <a:r>
              <a:rPr lang="ru-RU" alt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соответствующими государственным приоритетам в области воспитания и социализации обучающихся, являются</a:t>
            </a:r>
            <a:r>
              <a:rPr lang="ru-RU" alt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FontTx/>
              <a:buNone/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 благоприятных психолого-педагогических условий в классе путем </a:t>
            </a: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гуманизации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межличностных отношений, формирования навыков общения обучающихся, детско-взрослого общения, основанного на принципах взаимного уважения и взаимопомощи, ответственности, коллективизма и социальной солидарности, недопустимости любых форм и видов травли, насилия, проявления жестокости;</a:t>
            </a:r>
          </a:p>
          <a:p>
            <a:pPr marL="0" indent="0" algn="just">
              <a:buFontTx/>
              <a:buNone/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обучающихся высокого уровня духовно-нравственного развития, основанного на принятии общечеловеческих и российских традиционных духовных ценностей и практической готовности им следовать;</a:t>
            </a:r>
          </a:p>
          <a:p>
            <a:pPr marL="0" indent="0" algn="just">
              <a:buFontTx/>
              <a:buNone/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внутренней позиции личности обучающегося по отношению к негативным явлениям окружающей социальной действительности, в частности, по отношению к </a:t>
            </a: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кибербуллингу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деструктивным сетевым сообществам, употреблению различных веществ, способных нанести вред здоровью человека; культу насилия, жестокости и агрессии; обесцениванию жизни человека и др.;</a:t>
            </a:r>
          </a:p>
          <a:p>
            <a:pPr marL="0" indent="0" algn="just">
              <a:buFontTx/>
              <a:buNone/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обучающихся активной гражданской позиции, чувства ответственности за свою страну, причастности к историко-культурной общности российского народа и судьбе России, включая неприятие попыток пересмотра исторических фактов, в частности, событий и итогов второй мировой войны;</a:t>
            </a:r>
          </a:p>
          <a:p>
            <a:pPr marL="0" indent="0" algn="just">
              <a:buFontTx/>
              <a:buNone/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способности обучающихся реализовать свой потенциал в условиях современного общества за счёт активной жизненной и социальной позиции, использования возможностей волонтёрского движения, детских общественных движений, творческих и научных сообществ.</a:t>
            </a:r>
          </a:p>
          <a:p>
            <a:pPr marL="0" indent="0" algn="just">
              <a:buNone/>
            </a:pPr>
            <a:endParaRPr lang="ru-RU" sz="14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1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классного руководителя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</a:t>
            </a:r>
            <a:r>
              <a:rPr lang="ru-RU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инвариантную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вариативную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части.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8457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1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Инвариантная часть</a:t>
            </a:r>
            <a:r>
              <a:rPr lang="ru-RU" sz="1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блоки:</a:t>
            </a:r>
          </a:p>
          <a:p>
            <a:pPr marL="0" indent="0">
              <a:buNone/>
            </a:pPr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Личностно ориентированная деятельность по воспитанию и социализации обучающихся в классе;</a:t>
            </a:r>
          </a:p>
          <a:p>
            <a:pPr marL="0" indent="0">
              <a:buNone/>
            </a:pPr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Деятельность по воспитанию и социализации обучающихся, осуществляемая с классом как социальной группой;</a:t>
            </a:r>
          </a:p>
          <a:p>
            <a:pPr marL="0" indent="0">
              <a:buNone/>
            </a:pPr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Осуществление воспитательной деятельности во взаимодействии с родителями (законными представителями) несовершеннолетних обучающихся;</a:t>
            </a:r>
          </a:p>
          <a:p>
            <a:pPr marL="0" indent="0">
              <a:buNone/>
            </a:pPr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Осуществление воспитательной деятельности во взаимодействии с педагогическим коллективом;</a:t>
            </a:r>
          </a:p>
          <a:p>
            <a:pPr marL="0" indent="0">
              <a:buNone/>
            </a:pPr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Участие в осуществлении воспитательной деятельности во взаимодействии с социальными партнерами;</a:t>
            </a:r>
          </a:p>
          <a:p>
            <a:pPr marL="0" indent="0">
              <a:buNone/>
            </a:pPr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Ведение и составление педагогическими работниками, осуществляющими классное руководство, </a:t>
            </a:r>
            <a:r>
              <a:rPr lang="ru-RU" sz="17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следующей документации</a:t>
            </a:r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7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журнал</a:t>
            </a:r>
            <a:r>
              <a:rPr lang="ru-RU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бумажной форме) в части внесения в него и актуализации списка обучающихся (Если используется электронный журнал, то актуализация списка не требуется, так как данные сведения вносятся работником, ответственным за зачисление обучающихся);</a:t>
            </a:r>
          </a:p>
          <a:p>
            <a:r>
              <a:rPr lang="ru-RU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17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</a:t>
            </a:r>
            <a:r>
              <a:rPr lang="ru-RU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деятельности, связанной с классным руководством, требования к оформлению которого могут быть установлены локальным нормативным актом общеобразовательной организации по согласованию с выборным органом первичной профсоюзной организации.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91705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b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Вариативная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по классному руководству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 </a:t>
            </a:r>
            <a:r>
              <a:rPr lang="ru-RU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контекстных условий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общеобразовательной организации.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отражаться не только в локальном акте общеобразовательной организации, но и в соглашении о выполнении дополнительной работы конкретным педагогическим работником в связи с классным руководством, если предполагается работа в классе с особыми условиями, например с присутствием детей с ограниченными возможностями здоровья, либо в разновозрастном классе-комплекте и т.д.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05720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по классному руководству </a:t>
            </a:r>
            <a:endParaRPr lang="ru-RU" sz="17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по двум группам </a:t>
            </a:r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критериев: критерии оценки </a:t>
            </a:r>
            <a:r>
              <a:rPr lang="ru-RU" sz="17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деятельности</a:t>
            </a:r>
            <a:r>
              <a:rPr lang="ru-RU" sz="1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критерии оценки </a:t>
            </a:r>
            <a:r>
              <a:rPr lang="ru-RU" sz="17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результативности</a:t>
            </a:r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7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Кроме </a:t>
            </a:r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того, заданы </a:t>
            </a:r>
            <a:r>
              <a:rPr lang="ru-RU" sz="17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уровня конечных результатов </a:t>
            </a:r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воспитания и социализации обучающихся, которые могут быть использованы как критерии оценки результатов (эффективности) классного руководства:</a:t>
            </a:r>
          </a:p>
          <a:p>
            <a:pPr marL="0" indent="0" algn="just">
              <a:buNone/>
            </a:pPr>
            <a:r>
              <a:rPr lang="ru-RU" sz="17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ru-RU" sz="17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sz="17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знаний, представлений о системе ценностей гражданина России;</a:t>
            </a:r>
            <a:endParaRPr lang="ru-RU" sz="17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7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ru-RU" sz="17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sz="17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позитивной внутренней позиции личности обучающихся в отношении системы ценностей гражданина России;</a:t>
            </a:r>
            <a:endParaRPr lang="ru-RU" sz="17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7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3)наличие опыта деятельности на основе системы ценностей гражданина России</a:t>
            </a:r>
            <a:endParaRPr lang="ru-RU" sz="17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75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0386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Указ 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Российской Федерации 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07.05.2018 г.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204</a:t>
            </a:r>
            <a:b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 национальных целях и стратегических задачах развития Российской Федерации на период до 2024 года</a:t>
            </a: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гармонично развитой и социально ответственной личности на основе духовно-нравственных ценностей народов Российской Федерации, исторических и национально-культурных традиций» 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1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цель</a:t>
            </a:r>
            <a:endParaRPr lang="ru-RU" sz="21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645024"/>
            <a:ext cx="8229600" cy="2481139"/>
          </a:xfrm>
        </p:spPr>
        <p:txBody>
          <a:bodyPr>
            <a:normAutofit/>
          </a:bodyPr>
          <a:lstStyle/>
          <a:p>
            <a:pPr marL="0" indent="0" algn="ctr">
              <a:buFontTx/>
              <a:buNone/>
              <a:defRPr/>
            </a:pPr>
            <a:endParaRPr lang="ru-RU" sz="21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Российской Федерации от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21.07. 2020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 N 474 </a:t>
            </a:r>
            <a:endPara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национальных целях развития Российской Федерации на период до 2030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года»</a:t>
            </a:r>
            <a:r>
              <a:rPr lang="ru-RU" sz="2000" b="1" dirty="0">
                <a:solidFill>
                  <a:srgbClr val="C00000"/>
                </a:solidFill>
              </a:rPr>
              <a:t/>
            </a:r>
            <a:br>
              <a:rPr lang="ru-RU" sz="2000" b="1" dirty="0">
                <a:solidFill>
                  <a:srgbClr val="C00000"/>
                </a:solidFill>
              </a:rPr>
            </a:b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59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 и социализации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Ставропольского края на 2020 - 2025 гг.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sz="29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</a:t>
            </a:r>
            <a:r>
              <a:rPr lang="ru-RU" sz="29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нацелена </a:t>
            </a:r>
            <a:r>
              <a:rPr lang="ru-RU" sz="29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социальной среды </a:t>
            </a:r>
            <a:r>
              <a:rPr lang="ru-RU" sz="29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обучающихся</a:t>
            </a:r>
            <a:r>
              <a:rPr lang="ru-RU" sz="2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их воспитательную, учебную, </a:t>
            </a:r>
            <a:r>
              <a:rPr lang="ru-RU" sz="29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внеучебную</a:t>
            </a:r>
            <a:r>
              <a:rPr lang="ru-RU" sz="2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социально </a:t>
            </a:r>
            <a:r>
              <a:rPr lang="ru-RU" sz="29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значимую деятельность </a:t>
            </a:r>
            <a:r>
              <a:rPr lang="ru-RU" sz="2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9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учетом социально-экономических</a:t>
            </a:r>
            <a:r>
              <a:rPr lang="ru-RU" sz="2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культурно-исторических условий</a:t>
            </a:r>
            <a:r>
              <a:rPr lang="ru-RU" sz="2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ценностных установок </a:t>
            </a:r>
            <a:r>
              <a:rPr lang="ru-RU" sz="29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национальных </a:t>
            </a:r>
            <a:r>
              <a:rPr lang="ru-RU" sz="2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традиций </a:t>
            </a:r>
            <a:r>
              <a:rPr lang="ru-RU" sz="29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Ставропольского края</a:t>
            </a:r>
            <a:r>
              <a:rPr lang="ru-RU" sz="2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осуществляемую образовательными организациями в партнерстве </a:t>
            </a:r>
            <a:r>
              <a:rPr lang="ru-RU" sz="29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семьей </a:t>
            </a:r>
            <a:r>
              <a:rPr lang="ru-RU" sz="2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9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другими </a:t>
            </a:r>
            <a:r>
              <a:rPr lang="ru-RU" sz="2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институтами гражданского общества</a:t>
            </a:r>
            <a:r>
              <a:rPr lang="ru-RU" sz="29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29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Концепции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современной системы воспитания </a:t>
            </a:r>
            <a:r>
              <a:rPr lang="ru-RU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социализации 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и молодежи в Ставропольском крае на основе </a:t>
            </a:r>
            <a:r>
              <a:rPr lang="ru-RU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базовых российских 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ценностей, региональных культурных и духовных традиций</a:t>
            </a:r>
            <a:r>
              <a:rPr lang="ru-RU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9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Концепции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совершенствование социокультурного пространства </a:t>
            </a:r>
            <a:r>
              <a:rPr lang="ru-RU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региона, интегрирующего 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себе всю инфраструктуру организаций всех </a:t>
            </a:r>
            <a:r>
              <a:rPr lang="ru-RU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уровней образования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культурных, спортивных, научных и других организаций;</a:t>
            </a:r>
          </a:p>
          <a:p>
            <a:pPr marL="0" indent="0">
              <a:buNone/>
            </a:pP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условий для консолидации усилий общества, государства </a:t>
            </a:r>
            <a:r>
              <a:rPr lang="ru-RU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семьи 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воспитанию обучающихся на основе признания определяющей </a:t>
            </a:r>
            <a:r>
              <a:rPr lang="ru-RU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роли семьи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поддержка общественных объединений в сфере воспитания </a:t>
            </a:r>
            <a:r>
              <a:rPr lang="ru-RU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социализации 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личности;</a:t>
            </a:r>
          </a:p>
          <a:p>
            <a:pPr marL="0" indent="0">
              <a:buNone/>
            </a:pP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равного доступа к инфраструктуре воспитания </a:t>
            </a:r>
            <a:r>
              <a:rPr lang="ru-RU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детей, требующих 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особой заботы общества и государства, включая детей с ОВЗ;</a:t>
            </a:r>
          </a:p>
          <a:p>
            <a:pPr marL="0" indent="0">
              <a:buNone/>
            </a:pP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эффективности воспитательной деятельности в </a:t>
            </a:r>
            <a:r>
              <a:rPr lang="ru-RU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системе дошкольного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общего, среднего профессионального, высшего </a:t>
            </a:r>
            <a:r>
              <a:rPr lang="ru-RU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дополнительного 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образования;</a:t>
            </a:r>
          </a:p>
          <a:p>
            <a:pPr marL="0" indent="0">
              <a:buNone/>
            </a:pP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системы социально-педагогической поддержки </a:t>
            </a:r>
            <a:r>
              <a:rPr lang="ru-RU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успешной социализации 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и молодежи, их нравственного самоопределения </a:t>
            </a:r>
            <a:r>
              <a:rPr lang="ru-RU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конструктивного 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саморазвития, в том числе детей из </a:t>
            </a:r>
            <a:r>
              <a:rPr lang="ru-RU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малообеспеченных, неблагополучных 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семей, находящихся в трудной жизненной ситуации.</a:t>
            </a:r>
          </a:p>
          <a:p>
            <a:pPr marL="0" indent="0" algn="ctr">
              <a:buNone/>
            </a:pPr>
            <a:endParaRPr lang="ru-RU" sz="1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68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857364"/>
            <a:ext cx="82868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Концепции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 и социализации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Ставропольского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 на 2020 - 2025 гг.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130" name="Picture 2" descr="http://neo-gimnastika.ru/upload/iblock/3c4/3c4ff50504f447ef8231cf23a626ca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88640"/>
            <a:ext cx="3071834" cy="1740162"/>
          </a:xfrm>
          <a:prstGeom prst="rect">
            <a:avLst/>
          </a:prstGeom>
          <a:noFill/>
        </p:spPr>
      </p:pic>
      <p:pic>
        <p:nvPicPr>
          <p:cNvPr id="48132" name="Picture 4" descr="http://www.minobr74.ru/Storage/Image/PublicationItem/Image/src/1505/6irmzlv6aC0%20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429132"/>
            <a:ext cx="3888432" cy="2168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134" name="Picture 6" descr="http://xn--37-1lceeambb1a.xn--p1ai/files/image/premi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73396" y="4429132"/>
            <a:ext cx="4270570" cy="2168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000108"/>
            <a:ext cx="792088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Гражданское воспитание</a:t>
            </a:r>
            <a:endParaRPr lang="ru-RU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Патриотическое воспитание и формирование российской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идентичности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Духовное и нравственное воспитание детей на основе российских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традиционных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ценностей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Приобщение детей к культурному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наследию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Популяризация научных знаний среди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Физическое воспитание и формирование культуры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Трудовое воспитание и профессиональное самоопределение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Экологическое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Развитие добровольчества (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волонтерства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среди обучающихся.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Профилактика безнадзорности и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правонарушений несовершеннолетних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Обеспечение физической, информационной и психологической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Подготовка и переподготовка кадров по приоритетным направлениям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 и социализации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Повышение педагогической культуры родителей (законных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представителей)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Реализация программ по приоритетным направлениям воспитания и</a:t>
            </a:r>
          </a:p>
          <a:p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социализации обучающихся.</a:t>
            </a:r>
            <a:endParaRPr lang="ru-RU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7030A0"/>
                </a:solidFill>
              </a:rPr>
              <a:t>СПАСИБО </a:t>
            </a:r>
            <a:r>
              <a:rPr lang="ru-RU" sz="4400" b="1" dirty="0">
                <a:solidFill>
                  <a:srgbClr val="7030A0"/>
                </a:solidFill>
              </a:rPr>
              <a:t>ЗА ВНИМАНИЕ!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41553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284984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«…Их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смысл - укрепить, акцентировать воспитательную составляющую отечественной образовательной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системы»….</a:t>
            </a:r>
          </a:p>
          <a:p>
            <a:pPr algn="r"/>
            <a:r>
              <a:rPr lang="ru-RU" sz="2400" i="1" dirty="0" smtClean="0"/>
              <a:t>(Президент </a:t>
            </a:r>
            <a:r>
              <a:rPr lang="ru-RU" sz="2400" i="1" dirty="0"/>
              <a:t>РФ 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В.В.Путин</a:t>
            </a:r>
            <a:r>
              <a:rPr lang="ru-RU" sz="2400" i="1" dirty="0" smtClean="0"/>
              <a:t> </a:t>
            </a:r>
          </a:p>
          <a:p>
            <a:pPr algn="r"/>
            <a:r>
              <a:rPr lang="ru-RU" sz="2400" i="1" dirty="0" smtClean="0"/>
              <a:t>о </a:t>
            </a:r>
            <a:r>
              <a:rPr lang="ru-RU" sz="2400" i="1" dirty="0"/>
              <a:t>поправках в закон </a:t>
            </a:r>
            <a:endParaRPr lang="ru-RU" sz="2400" i="1" dirty="0" smtClean="0"/>
          </a:p>
          <a:p>
            <a:pPr algn="r"/>
            <a:r>
              <a:rPr lang="ru-RU" sz="2400" i="1" dirty="0" smtClean="0"/>
              <a:t>«Об </a:t>
            </a:r>
            <a:r>
              <a:rPr lang="ru-RU" sz="2400" i="1" dirty="0"/>
              <a:t>образовании в </a:t>
            </a:r>
            <a:r>
              <a:rPr lang="ru-RU" sz="2400" i="1" dirty="0" smtClean="0"/>
              <a:t>Российской Федерации»»)</a:t>
            </a:r>
            <a:endParaRPr lang="ru-RU" sz="2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 descr="https://gov-news.ru/wp-content/uploads/2017/10/PtAxh9JCC12owxVosjalt6Pf37AqWy4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571480"/>
            <a:ext cx="4214842" cy="2425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alt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alt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от 31 июля 2020 г. N 304-ФЗ </a:t>
            </a:r>
            <a:br>
              <a:rPr lang="ru-RU" alt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alt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внесении изменений в Федеральный закон </a:t>
            </a:r>
            <a:r>
              <a:rPr lang="ru-RU" alt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alt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 в Российской </a:t>
            </a:r>
            <a:r>
              <a:rPr lang="ru-RU" alt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Федерации» по </a:t>
            </a:r>
            <a:r>
              <a:rPr lang="ru-RU" alt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 воспитания </a:t>
            </a:r>
            <a:r>
              <a:rPr lang="ru-RU" alt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pPr marL="0" indent="0" fontAlgn="t">
              <a:buFontTx/>
              <a:buNone/>
            </a:pPr>
            <a:endParaRPr lang="ru-RU" altLang="ru-RU" sz="1800" dirty="0" smtClean="0"/>
          </a:p>
          <a:p>
            <a:pPr marL="0" indent="0" algn="ctr" fontAlgn="t">
              <a:buFontTx/>
              <a:buNone/>
            </a:pP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пункт 2 изложить в следующей редакции</a:t>
            </a: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t"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"2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воспитание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деятельность, направленная на развитие личности, создание условий для самоопределения и социализации обучающихся на основе социокультурных, духовно-нравственных ценностей и принятых в российском обществе правил и норм поведения в интересах человека, семьи, общества и государства, формирование у обучающихся чувства патриотизма, гражданственности, уважения к памяти защитников Отечества и подвигам Героев Отечества, закону и правопорядку, человеку труда и старшему поколению, взаимного уважения, бережного отношения к культурному наследию и традициям многонационального народа Российской Федерации, природе и окружающей среде;";</a:t>
            </a:r>
            <a:endParaRPr lang="ru-RU" alt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08955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0262"/>
          </a:xfrm>
        </p:spPr>
        <p:txBody>
          <a:bodyPr>
            <a:normAutofit fontScale="90000"/>
          </a:bodyPr>
          <a:lstStyle/>
          <a:p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31 июля 2020 г. N 304-ФЗ </a:t>
            </a:r>
            <a:b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внесении изменений в Федеральный закон </a:t>
            </a:r>
            <a:br>
              <a:rPr lang="ru-RU" alt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образовании в Российской Федерации» по вопросам воспитания обучающихся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статью 12 дополнить частью 9</a:t>
            </a:r>
            <a:r>
              <a:rPr lang="ru-RU" altLang="ru-RU" sz="20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следующего содержания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"9</a:t>
            </a:r>
            <a:r>
              <a:rPr lang="ru-RU" altLang="ru-RU" sz="20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Примерные основные общеобразовательные программы, примерные образовательные программы среднего профессионального образования, примерные образовательные программы высшего образования (программы </a:t>
            </a:r>
            <a:r>
              <a:rPr lang="ru-RU" alt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бакалавриата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программы </a:t>
            </a:r>
            <a:r>
              <a:rPr lang="ru-RU" alt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специалитета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 в себя примерную рабочую программу воспитания и примерный календарный план воспитательной работы.";</a:t>
            </a:r>
            <a:r>
              <a:rPr lang="ru-RU" alt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880320"/>
          </a:xfrm>
        </p:spPr>
        <p:txBody>
          <a:bodyPr>
            <a:noAutofit/>
          </a:bodyPr>
          <a:lstStyle/>
          <a:p>
            <a:pPr marL="0" indent="0" algn="ctr" fontAlgn="t">
              <a:buFontTx/>
              <a:buNone/>
              <a:defRPr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дополнить статьей 12</a:t>
            </a:r>
            <a:r>
              <a:rPr lang="ru-RU" sz="18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следующего содержания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t">
              <a:lnSpc>
                <a:spcPct val="110000"/>
              </a:lnSpc>
              <a:spcBef>
                <a:spcPts val="0"/>
              </a:spcBef>
              <a:buFontTx/>
              <a:buNone/>
              <a:defRPr/>
            </a:pP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"Статья 12</a:t>
            </a:r>
            <a:r>
              <a:rPr lang="ru-RU" sz="1800" b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Общие требования к организации воспитания обучающихся</a:t>
            </a:r>
          </a:p>
          <a:p>
            <a:pPr marL="0" indent="0" algn="ctr" fontAlgn="t">
              <a:lnSpc>
                <a:spcPct val="110000"/>
              </a:lnSpc>
              <a:spcBef>
                <a:spcPts val="0"/>
              </a:spcBef>
              <a:buFontTx/>
              <a:buNone/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Воспитание обучающихся при освоении ими основных образовательных программ в организациях, осуществляющих образовательную деятельность, осуществляется на основе включаемых в образовательную программу 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рабочей программы воспитания и календарного плана воспитательной работы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разрабатываемых и утверждаемых такими организациями самостоятельно, если иное не установлено настоящим Федеральным законом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10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Autofit/>
          </a:bodyPr>
          <a:lstStyle/>
          <a:p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от 31 июля 2020 г. N 304-ФЗ </a:t>
            </a:r>
            <a:b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внесении изменений в Федеральный закон </a:t>
            </a:r>
            <a:br>
              <a:rPr lang="ru-RU" alt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образовании в Российской Федерации» по вопросам воспитания обучающихся</a:t>
            </a: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>
            <a:normAutofit/>
          </a:bodyPr>
          <a:lstStyle/>
          <a:p>
            <a:pPr marL="0" indent="0" fontAlgn="t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t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«1.Настоящий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вступает в силу с 1 сентября 2020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года.</a:t>
            </a:r>
          </a:p>
          <a:p>
            <a:pPr marL="0" indent="0" fontAlgn="t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2.Образовательные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подлежат приведению в соответствие с положениями Федерального закона от 29 декабря 2012 года N 273-ФЗ «Об образовании в Российской Федерации» (в редакции настоящего Федерального закона) </a:t>
            </a:r>
            <a:r>
              <a:rPr lang="ru-RU" sz="2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1 сентября 2021 </a:t>
            </a:r>
            <a:r>
              <a:rPr lang="ru-RU" sz="2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3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Просвещения </a:t>
            </a: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4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августа 2020 </a:t>
            </a: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ДГ-1249/06 </a:t>
            </a:r>
            <a:r>
              <a:rPr lang="ru-RU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внедрении примерной программы </a:t>
            </a:r>
            <a:r>
              <a:rPr lang="ru-RU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воспитания»</a:t>
            </a:r>
            <a:r>
              <a:rPr lang="ru-RU" sz="2200" dirty="0">
                <a:solidFill>
                  <a:srgbClr val="C00000"/>
                </a:solidFill>
              </a:rPr>
              <a:t/>
            </a:r>
            <a:br>
              <a:rPr lang="ru-RU" sz="2200" dirty="0">
                <a:solidFill>
                  <a:srgbClr val="C00000"/>
                </a:solidFill>
              </a:rPr>
            </a:br>
            <a:endParaRPr lang="ru-RU" sz="2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…«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просит </a:t>
            </a:r>
            <a:r>
              <a:rPr lang="ru-RU" sz="1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сентября 2020 года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работу по подготовке образовательных организаций к разработке и внедрению рабочих программ воспитания в соответствии с примерной программой, привлекая к этой работе экспертов, региональных координаторов, и представителей образовательных организаций, участвовавших в апробации примерной программы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 algn="ctr">
              <a:buNone/>
            </a:pP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Министерства </a:t>
            </a: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Ставропольского края </a:t>
            </a: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20 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августа 2020 № </a:t>
            </a: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03-25/9930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 примерной программе </a:t>
            </a:r>
            <a:r>
              <a:rPr lang="ru-RU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800" dirty="0">
                <a:solidFill>
                  <a:srgbClr val="C00000"/>
                </a:solidFill>
              </a:rPr>
              <a:t/>
            </a:r>
            <a:br>
              <a:rPr lang="ru-RU" sz="1800" dirty="0">
                <a:solidFill>
                  <a:srgbClr val="C00000"/>
                </a:solidFill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…«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школа до начала 2020/21 учебного года должна внести изменения в основные образовательные программы, включая программу воспитания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»…</a:t>
            </a:r>
          </a:p>
          <a:p>
            <a:pPr marL="0" indent="0" algn="just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…«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начиная с 01 сентября 2020/21 учебного года программа должна быть апробирована, и к 01 сентября 2021\22 учебного года доработана и утверждена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730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altLang="ru-RU" sz="2000" b="1" dirty="0" smtClean="0"/>
              <a:t/>
            </a:r>
            <a:br>
              <a:rPr lang="ru-RU" altLang="ru-RU" sz="2000" b="1" dirty="0" smtClean="0"/>
            </a:br>
            <a:r>
              <a:rPr lang="ru-RU" alt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</a:t>
            </a:r>
            <a:r>
              <a:rPr lang="ru-RU" alt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воспитания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(Институт </a:t>
            </a: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 развития образования РАО)</a:t>
            </a:r>
            <a:r>
              <a:rPr lang="ru-RU" altLang="ru-RU" sz="2000" b="1" dirty="0">
                <a:solidFill>
                  <a:srgbClr val="C00000"/>
                </a:solidFill>
              </a:rPr>
              <a:t/>
            </a:r>
            <a:br>
              <a:rPr lang="ru-RU" altLang="ru-RU" sz="2000" b="1" dirty="0">
                <a:solidFill>
                  <a:srgbClr val="C00000"/>
                </a:solidFill>
              </a:rPr>
            </a:br>
            <a:r>
              <a:rPr lang="ru-RU" altLang="ru-RU" sz="2000" b="1" dirty="0" smtClean="0">
                <a:solidFill>
                  <a:srgbClr val="C00000"/>
                </a:solidFill>
              </a:rPr>
              <a:t>одобрена </a:t>
            </a:r>
            <a:r>
              <a:rPr lang="ru-RU" sz="2000" b="1" dirty="0" smtClean="0"/>
              <a:t>решением </a:t>
            </a:r>
            <a:r>
              <a:rPr lang="ru-RU" sz="2000" b="1" dirty="0"/>
              <a:t>федерального учебно-методического объединения по общему </a:t>
            </a:r>
            <a:r>
              <a:rPr lang="ru-RU" sz="2000" b="1" dirty="0" smtClean="0"/>
              <a:t>образованию (протокол </a:t>
            </a:r>
            <a:r>
              <a:rPr lang="ru-RU" sz="2000" b="1" dirty="0"/>
              <a:t>от 2 июня 2020 г. № 2/20)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38194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управление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процессом развития личности через создание благоприятных для этого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(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Х.Й.Лийметс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Л.И.Новикова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</a:pP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воспитания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те изменения в личности детей, которые педагоги стремятся получить в процессе реализации своей воспитательной деятельности. Это ожидаемый, планируемый результат воспитательной деятельности. 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воспитания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те изменения в личностном развитии детей, которые взрослые (родители или педагоги) получили в процессе их воспитания. </a:t>
            </a:r>
          </a:p>
          <a:p>
            <a:pPr marL="0" indent="0" algn="just">
              <a:buNone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воспитания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те проблемы организации конкретных видов и форм деятельности, которые необходимо решить для достижения цели воспитания.</a:t>
            </a:r>
          </a:p>
        </p:txBody>
      </p:sp>
    </p:spTree>
    <p:extLst>
      <p:ext uri="{BB962C8B-B14F-4D97-AF65-F5344CB8AC3E}">
        <p14:creationId xmlns:p14="http://schemas.microsoft.com/office/powerpoint/2010/main" val="186628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Программы воспитания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всех уровней общего образования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организуемого в школе воспитательного процесса»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Раздел 2.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воспитания»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Раздел 3.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Виды, формы и содержание деятельности»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Раздел 4.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самоанализа воспитательной работы»</a:t>
            </a:r>
          </a:p>
          <a:p>
            <a:pPr marL="0" indent="0">
              <a:buNone/>
            </a:pP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Особенные для каждого уровня общего образования приложения: календарные </a:t>
            </a:r>
            <a:r>
              <a:rPr lang="ru-RU" sz="2400" i="1" dirty="0">
                <a:solidFill>
                  <a:srgbClr val="C00000"/>
                </a:solidFill>
              </a:rPr>
              <a:t>планы воспитательной </a:t>
            </a:r>
            <a:r>
              <a:rPr lang="ru-RU" sz="2400" i="1" dirty="0" smtClean="0">
                <a:solidFill>
                  <a:srgbClr val="C00000"/>
                </a:solidFill>
              </a:rPr>
              <a:t>работы</a:t>
            </a:r>
          </a:p>
          <a:p>
            <a:pPr marL="0" indent="0" algn="ctr">
              <a:buNone/>
            </a:pPr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организации «на выходе» </a:t>
            </a:r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получиться единая для всей школы программа воспитания с </a:t>
            </a:r>
            <a:r>
              <a:rPr lang="ru-RU" sz="1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прилагающимися</a:t>
            </a:r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ней тремя разными (хотя в чем-то и совпадающими) планами воспитательной работы.</a:t>
            </a:r>
            <a:endParaRPr lang="ru-RU" sz="1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66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1187</TotalTime>
  <Words>1653</Words>
  <Application>Microsoft Office PowerPoint</Application>
  <PresentationFormat>Экран (4:3)</PresentationFormat>
  <Paragraphs>148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 Office</vt:lpstr>
      <vt:lpstr>Специальное оформление</vt:lpstr>
      <vt:lpstr>   Примерная программа воспитания  в современном нормативно-правовом пространстве </vt:lpstr>
      <vt:lpstr>   Указ Президента Российской Федерации от 07.05.2018 г. N 204  «О национальных целях и стратегических задачах развития Российской Федерации на период до 2024 года»  «воспитание гармонично развитой и социально ответственной личности на основе духовно-нравственных ценностей народов Российской Федерации, исторических и национально-культурных традиций» - вторая цель</vt:lpstr>
      <vt:lpstr>Презентация PowerPoint</vt:lpstr>
      <vt:lpstr>  Федеральный закон от 31 июля 2020 г. N 304-ФЗ  «О внесении изменений в Федеральный закон  «Об образовании в Российской Федерации» по вопросам воспитания обучающихся»</vt:lpstr>
      <vt:lpstr>   Федеральный закон от 31 июля 2020 г. N 304-ФЗ  «О внесении изменений в Федеральный закон  «Об образовании в Российской Федерации» по вопросам воспитания обучающихся» 2) статью 12 дополнить частью 91 следующего содержания: "91. Примерные основные общеобразовательные программы, примерные образовательные программы среднего профессионального образования, примерные образовательные программы высшего образования (программы бакалавриата и программы специалитета) включают в себя примерную рабочую программу воспитания и примерный календарный план воспитательной работы."; </vt:lpstr>
      <vt:lpstr>  Федеральный закон от 31 июля 2020 г. N 304-ФЗ  «О внесении изменений в Федеральный закон  «Об образовании в Российской Федерации» по вопросам воспитания обучающихся»</vt:lpstr>
      <vt:lpstr> !!! Письмо Министерства Просвещения от 4 августа 2020 № ДГ-1249/06  «О внедрении примерной программы воспитания» </vt:lpstr>
      <vt:lpstr> Примерная программа воспитания  (Институт стратегии развития образования РАО) одобрена решением федерального учебно-методического объединения по общему образованию (протокол от 2 июня 2020 г. № 2/20)</vt:lpstr>
      <vt:lpstr>Структура Программы воспитания</vt:lpstr>
      <vt:lpstr> Раздел «Виды, формы и содержание деятельности»  должен состоять из нескольких инвариантных и вариативных модулей</vt:lpstr>
      <vt:lpstr>   Федеральный проект «Патриотическое воспитание граждан Российской Федерации»  </vt:lpstr>
      <vt:lpstr>Ставропольский край 416 ставок:  375-советников 35-муниципальных координаторов 1 региональный координатор 5 сотрудников - региональный штаб РДШ </vt:lpstr>
      <vt:lpstr>  Министерство образования Ставропольского края http://stavminobr.ru/</vt:lpstr>
      <vt:lpstr>Министерство образования Ставропольского края http://stavminobr.ru/ Пилотный проект по воспитанию:</vt:lpstr>
      <vt:lpstr> Стратегия развития воспитания до 2025 года  (Распоряжение Правительством РФ от 29 мая 2015 г. № 996-р):  1. Развитие социальных институтов воспитания    2. Обновление воспитательного процесса с учетом современных достижений науки и на основе отечественных традиций.</vt:lpstr>
      <vt:lpstr>План  мероприятий по реализации в 2021-2025 годах  Стратегии развития воспитания в Российской Федерации (Распоряжение Правительства Российской Федерации  от 12 ноября 2020 г. № 2945-р)</vt:lpstr>
      <vt:lpstr>    «Методические рекомендации  органам исполнительной власти субъектов Российской Федерации, осуществляющим государственное управление в сфере образования, по организации работы педагогических работников, осуществляющих классное руководство в общеобразовательных организациях»  (Письмо Минпросвещения России от 12 мая 2020 г. № ВБ-1011/08 «О методических рекомендациях»).</vt:lpstr>
      <vt:lpstr> Деятельность классного руководителя  предполагает инвариантную и вариативную части. </vt:lpstr>
      <vt:lpstr>         Вариативная часть деятельности по классному руководству  формируется в зависимости от контекстных условий общеобразовательной организации. Она может отражаться не только в локальном акте общеобразовательной организации, но и в соглашении о выполнении дополнительной работы конкретным педагогическим работником в связи с классным руководством, если предполагается работа в классе с особыми условиями, например с присутствием детей с ограниченными возможностями здоровья, либо в разновозрастном классе-комплекте и т.д.</vt:lpstr>
      <vt:lpstr>Концепция  воспитания и социализации обучающихся Ставропольского края на 2020 - 2025 гг.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скиропр и</cp:lastModifiedBy>
  <cp:revision>147</cp:revision>
  <dcterms:created xsi:type="dcterms:W3CDTF">2009-01-08T12:15:48Z</dcterms:created>
  <dcterms:modified xsi:type="dcterms:W3CDTF">2021-03-23T12:26:40Z</dcterms:modified>
</cp:coreProperties>
</file>