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22"/>
  </p:notesMasterIdLst>
  <p:handoutMasterIdLst>
    <p:handoutMasterId r:id="rId23"/>
  </p:handoutMasterIdLst>
  <p:sldIdLst>
    <p:sldId id="263" r:id="rId6"/>
    <p:sldId id="276" r:id="rId7"/>
    <p:sldId id="279" r:id="rId8"/>
    <p:sldId id="278" r:id="rId9"/>
    <p:sldId id="265" r:id="rId10"/>
    <p:sldId id="281" r:id="rId11"/>
    <p:sldId id="282" r:id="rId12"/>
    <p:sldId id="283" r:id="rId13"/>
    <p:sldId id="267" r:id="rId14"/>
    <p:sldId id="266" r:id="rId15"/>
    <p:sldId id="268" r:id="rId16"/>
    <p:sldId id="284" r:id="rId17"/>
    <p:sldId id="285" r:id="rId18"/>
    <p:sldId id="286" r:id="rId19"/>
    <p:sldId id="277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C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5028C-19D8-4B82-B133-9C7157A51C98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0A8C2-4F95-4BC2-9D73-1A5C1C9740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D47C2-FC7F-4331-BA99-6580C10C887C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631EF-64D6-40C9-AFD2-E8874029E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73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05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65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618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219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34DA-7E24-47CD-A400-72E78DEC39D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33BD-60A1-4EDE-A61D-DE6ADC6B5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34DA-7E24-47CD-A400-72E78DEC39D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33BD-60A1-4EDE-A61D-DE6ADC6B5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34DA-7E24-47CD-A400-72E78DEC39D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33BD-60A1-4EDE-A61D-DE6ADC6B5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639888"/>
            <a:ext cx="6548438" cy="11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AC01B7-45F8-43D7-9385-A685AB843A7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60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066D31-01A5-4181-B5C6-51C2F615711E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247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965A05-798A-466D-B264-02EFF2DC7A0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341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07FA9B-59C8-4E70-A209-65023F4734C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91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F23AF0-8588-4152-9699-63712EF2923E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274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BE4E1-9BE6-4DBA-8185-AED9D739AB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623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8BE930-4746-4680-A45C-DC0BB5F6CD6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88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34DA-7E24-47CD-A400-72E78DEC39D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33BD-60A1-4EDE-A61D-DE6ADC6B5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C574A5-2F9D-4266-8EB6-69311C9D8350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833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A4B4DC-DCAC-43BF-B6B8-8AFF2EBCDB0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046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F8AC1F-BE2B-4A9A-9E19-0709F3C8E7A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E4C72-C64E-4F0F-AFC8-F4D52FC33C3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498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860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533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275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306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041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4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34DA-7E24-47CD-A400-72E78DEC39D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33BD-60A1-4EDE-A61D-DE6ADC6B5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591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406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864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037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9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828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161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386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840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36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34DA-7E24-47CD-A400-72E78DEC39D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33BD-60A1-4EDE-A61D-DE6ADC6B5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894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109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746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480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468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924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246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392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367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58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34DA-7E24-47CD-A400-72E78DEC39D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33BD-60A1-4EDE-A61D-DE6ADC6B5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975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3222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771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702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136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8741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55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34DA-7E24-47CD-A400-72E78DEC39D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33BD-60A1-4EDE-A61D-DE6ADC6B5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34DA-7E24-47CD-A400-72E78DEC39D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33BD-60A1-4EDE-A61D-DE6ADC6B5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34DA-7E24-47CD-A400-72E78DEC39D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33BD-60A1-4EDE-A61D-DE6ADC6B5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34DA-7E24-47CD-A400-72E78DEC39D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33BD-60A1-4EDE-A61D-DE6ADC6B5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434DA-7E24-47CD-A400-72E78DEC39D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733BD-60A1-4EDE-A61D-DE6ADC6B5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B5F8F-CFB1-4763-A91D-73656A17EA7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89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93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36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F463A-BC7C-46EE-9F1E-7F377CCA48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8/12/2020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3448D-3A78-4528-A469-B745A65DA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71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tvschoolst.wixsite.com/vremiavibralo/himiya-2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vschoolst.wixsite.com/vremiavibralo/himiya-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stavropolye.tv/school/ege" TargetMode="External"/><Relationship Id="rId4" Type="http://schemas.openxmlformats.org/officeDocument/2006/relationships/hyperlink" Target="https://stv24.tv/category/programmy/v-efire-shkol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3825" y="0"/>
            <a:ext cx="9267825" cy="690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79712" y="332656"/>
            <a:ext cx="691276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atin typeface="Arial Narrow" pitchFamily="34" charset="0"/>
                <a:ea typeface="Microsoft YaHei" charset="-122"/>
              </a:rPr>
              <a:t>ОСОБЕННОСТИ ПОСТРОЕНИЯ ОН-ЛАЙН УРОКОВ ПО ДИСЦИПЛИНАМ ЕСТЕСТВЕННОНАУЧНОГО ЦИКЛА В УСЛОВИЯХ ОПОСРЕДОВАННОГО ОБУЧЕНИЯ</a:t>
            </a:r>
          </a:p>
          <a:p>
            <a:pPr algn="ctr">
              <a:defRPr/>
            </a:pPr>
            <a:endParaRPr lang="ru-RU" sz="4800" b="1" dirty="0" smtClean="0">
              <a:latin typeface="Arial Narrow" pitchFamily="34" charset="0"/>
              <a:ea typeface="Microsoft YaHei" charset="-122"/>
            </a:endParaRPr>
          </a:p>
          <a:p>
            <a:pPr algn="ctr">
              <a:defRPr/>
            </a:pPr>
            <a:endParaRPr lang="ru-RU" sz="4400" b="1" dirty="0">
              <a:latin typeface="Arial Narrow" pitchFamily="34" charset="0"/>
              <a:ea typeface="Microsoft YaHei" charset="-122"/>
            </a:endParaRPr>
          </a:p>
        </p:txBody>
      </p:sp>
      <p:sp>
        <p:nvSpPr>
          <p:cNvPr id="10" name="Нижний колонтитул 3"/>
          <p:cNvSpPr txBox="1">
            <a:spLocks/>
          </p:cNvSpPr>
          <p:nvPr/>
        </p:nvSpPr>
        <p:spPr>
          <a:xfrm>
            <a:off x="1635696" y="4919376"/>
            <a:ext cx="7488832" cy="202130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Редько Тамара Сергеевна, учитель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химии высшей квалификационной категории, победитель ПНПО, 2014, кандидат химических наук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00563" y="4140200"/>
            <a:ext cx="180975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</p:txBody>
      </p:sp>
      <p:sp>
        <p:nvSpPr>
          <p:cNvPr id="14341" name="Прямоугольник 16"/>
          <p:cNvSpPr>
            <a:spLocks noChangeArrowheads="1"/>
          </p:cNvSpPr>
          <p:nvPr/>
        </p:nvSpPr>
        <p:spPr bwMode="auto">
          <a:xfrm>
            <a:off x="4500563" y="6021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2" name="Прямоугольник 19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7" name="AutoShape 2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AutoShape 4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627784" y="260648"/>
            <a:ext cx="3978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 Narrow" pitchFamily="34" charset="0"/>
              </a:rPr>
              <a:t>КЛЮЧЕВЫЕ СЛОВА</a:t>
            </a:r>
            <a:endParaRPr lang="ru-RU" sz="3600" b="1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1052736"/>
            <a:ext cx="2304256" cy="867930"/>
          </a:xfrm>
          <a:prstGeom prst="rect">
            <a:avLst/>
          </a:prstGeom>
          <a:solidFill>
            <a:srgbClr val="FF50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ЭЛЕКТРОЛИЗ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71800" y="1052736"/>
            <a:ext cx="6192688" cy="1728192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ОКИСЛИТЕЛЬНО-ВОССТАНОВИТЕЛЬНЫЙ ПРОЦЕСС, ПРОТЕКАЮЩИЙ НА ЭЛЕКТРОДАХ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ПРИ ПРОХОЖДЕНИИ ЭЛЕКТРИЧЕСКОГО ТОКА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ЧЕРЕЗ РАСПЛАВ ИЛИ РАСТВОР ЭЛЕКТРОЛИТА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9792" y="4005064"/>
            <a:ext cx="5904656" cy="867930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ДЛИТЕЛЬНОЕ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НАГРЕВАНИЕ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ВЕЩЕСТВА ПРИ ВЫСОКОЙ ТЕМПЕРАТУРЕ В ПРИСУСТВИИ ВОЗДУХА ИЛИ КИСЛОРОДА.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44" y="4005064"/>
            <a:ext cx="1944216" cy="867930"/>
          </a:xfrm>
          <a:prstGeom prst="rect">
            <a:avLst/>
          </a:prstGeom>
          <a:solidFill>
            <a:srgbClr val="FF50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ОБЖИГ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251520" y="548680"/>
            <a:ext cx="0" cy="547211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 flipV="1">
            <a:off x="899592" y="6380832"/>
            <a:ext cx="7704856" cy="496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1698" y="5085184"/>
            <a:ext cx="6841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atin typeface="Arial Narrow" pitchFamily="34" charset="0"/>
              </a:rPr>
              <a:t>4FeS</a:t>
            </a:r>
            <a:r>
              <a:rPr lang="ru-RU" sz="3200" b="1" baseline="-25000" dirty="0" smtClean="0">
                <a:latin typeface="Arial Narrow" pitchFamily="34" charset="0"/>
              </a:rPr>
              <a:t>2</a:t>
            </a:r>
            <a:r>
              <a:rPr lang="pt-BR" sz="3200" b="1" dirty="0" smtClean="0">
                <a:latin typeface="Arial Narrow" pitchFamily="34" charset="0"/>
              </a:rPr>
              <a:t> </a:t>
            </a:r>
            <a:r>
              <a:rPr lang="pt-BR" sz="3200" b="1" dirty="0">
                <a:latin typeface="Arial Narrow" pitchFamily="34" charset="0"/>
              </a:rPr>
              <a:t>+ </a:t>
            </a:r>
            <a:r>
              <a:rPr lang="ru-RU" sz="3200" b="1" dirty="0" smtClean="0">
                <a:latin typeface="Arial Narrow" pitchFamily="34" charset="0"/>
              </a:rPr>
              <a:t>11</a:t>
            </a:r>
            <a:r>
              <a:rPr lang="pt-BR" sz="3200" b="1" dirty="0" smtClean="0">
                <a:latin typeface="Arial Narrow" pitchFamily="34" charset="0"/>
              </a:rPr>
              <a:t>O</a:t>
            </a:r>
            <a:r>
              <a:rPr lang="pt-BR" sz="3200" b="1" baseline="-25000" dirty="0" smtClean="0">
                <a:latin typeface="Arial Narrow" pitchFamily="34" charset="0"/>
              </a:rPr>
              <a:t>2</a:t>
            </a:r>
            <a:r>
              <a:rPr lang="pt-BR" sz="3200" b="1" dirty="0">
                <a:latin typeface="Arial Narrow" pitchFamily="34" charset="0"/>
              </a:rPr>
              <a:t> </a:t>
            </a:r>
            <a:r>
              <a:rPr lang="pt-BR" sz="3200" b="1" dirty="0" smtClean="0">
                <a:latin typeface="Arial Narrow" pitchFamily="34" charset="0"/>
              </a:rPr>
              <a:t> </a:t>
            </a:r>
            <a:r>
              <a:rPr lang="pt-BR" sz="3200" b="1" dirty="0">
                <a:latin typeface="Arial Narrow" pitchFamily="34" charset="0"/>
              </a:rPr>
              <a:t> </a:t>
            </a:r>
            <a:r>
              <a:rPr lang="ru-RU" sz="3200" b="1" dirty="0" smtClean="0">
                <a:latin typeface="Arial Narrow" pitchFamily="34" charset="0"/>
              </a:rPr>
              <a:t>  </a:t>
            </a:r>
            <a:r>
              <a:rPr lang="pt-BR" sz="3200" b="1" dirty="0" smtClean="0">
                <a:latin typeface="Arial Narrow" pitchFamily="34" charset="0"/>
              </a:rPr>
              <a:t>2Fe</a:t>
            </a:r>
            <a:r>
              <a:rPr lang="pt-BR" sz="3200" b="1" baseline="-25000" dirty="0" smtClean="0">
                <a:latin typeface="Arial Narrow" pitchFamily="34" charset="0"/>
              </a:rPr>
              <a:t>2</a:t>
            </a:r>
            <a:r>
              <a:rPr lang="pt-BR" sz="3200" b="1" dirty="0" smtClean="0">
                <a:latin typeface="Arial Narrow" pitchFamily="34" charset="0"/>
              </a:rPr>
              <a:t>O</a:t>
            </a:r>
            <a:r>
              <a:rPr lang="pt-BR" sz="3200" b="1" baseline="-25000" dirty="0" smtClean="0">
                <a:latin typeface="Arial Narrow" pitchFamily="34" charset="0"/>
              </a:rPr>
              <a:t>3</a:t>
            </a:r>
            <a:r>
              <a:rPr lang="pt-BR" sz="3200" b="1" dirty="0">
                <a:latin typeface="Arial Narrow" pitchFamily="34" charset="0"/>
              </a:rPr>
              <a:t> + </a:t>
            </a:r>
            <a:r>
              <a:rPr lang="ru-RU" sz="3200" b="1" dirty="0" smtClean="0">
                <a:latin typeface="Arial Narrow" pitchFamily="34" charset="0"/>
              </a:rPr>
              <a:t>8</a:t>
            </a:r>
            <a:r>
              <a:rPr lang="pt-BR" sz="3200" b="1" dirty="0" smtClean="0">
                <a:latin typeface="Arial Narrow" pitchFamily="34" charset="0"/>
              </a:rPr>
              <a:t>SO</a:t>
            </a:r>
            <a:r>
              <a:rPr lang="pt-BR" sz="3200" b="1" baseline="-25000" dirty="0" smtClean="0">
                <a:latin typeface="Arial Narrow" pitchFamily="34" charset="0"/>
              </a:rPr>
              <a:t>2</a:t>
            </a:r>
            <a:r>
              <a:rPr lang="ru-RU" sz="3200" b="1" baseline="-25000" dirty="0" smtClean="0">
                <a:latin typeface="Arial Narrow" pitchFamily="34" charset="0"/>
              </a:rPr>
              <a:t>   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(реакция ОВР)</a:t>
            </a:r>
            <a:r>
              <a:rPr lang="ru-RU" sz="2000" b="1" baseline="-25000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endParaRPr lang="ru-RU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5508104" y="5157192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699792" y="5373216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699792" y="5085184"/>
            <a:ext cx="277640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baseline="30000" dirty="0" smtClean="0">
                <a:latin typeface="Arial Narrow" pitchFamily="34" charset="0"/>
              </a:rPr>
              <a:t>t</a:t>
            </a:r>
            <a:endParaRPr lang="ru-RU" sz="4000" b="1" baseline="30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1560" y="5733256"/>
            <a:ext cx="7289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CaCO</a:t>
            </a:r>
            <a:r>
              <a:rPr lang="en-US" sz="3200" b="1" baseline="-25000" dirty="0" smtClean="0">
                <a:latin typeface="Arial Narrow" pitchFamily="34" charset="0"/>
              </a:rPr>
              <a:t>3         </a:t>
            </a:r>
            <a:r>
              <a:rPr lang="en-US" sz="3200" b="1" dirty="0" err="1" smtClean="0">
                <a:latin typeface="Arial Narrow" pitchFamily="34" charset="0"/>
              </a:rPr>
              <a:t>CaO</a:t>
            </a:r>
            <a:r>
              <a:rPr lang="ru-RU" sz="3200" b="1" dirty="0" smtClean="0">
                <a:latin typeface="Arial Narrow" pitchFamily="34" charset="0"/>
              </a:rPr>
              <a:t>+</a:t>
            </a:r>
            <a:r>
              <a:rPr lang="en-US" sz="3200" b="1" dirty="0" smtClean="0">
                <a:latin typeface="Arial Narrow" pitchFamily="34" charset="0"/>
              </a:rPr>
              <a:t>CO</a:t>
            </a:r>
            <a:r>
              <a:rPr lang="en-US" sz="3200" b="1" baseline="-25000" dirty="0" smtClean="0">
                <a:latin typeface="Arial Narrow" pitchFamily="34" charset="0"/>
              </a:rPr>
              <a:t>2    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без изменения степени окисления)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907704" y="6021288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907704" y="5733256"/>
            <a:ext cx="277640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baseline="30000" dirty="0" smtClean="0">
                <a:latin typeface="Arial Narrow" pitchFamily="34" charset="0"/>
              </a:rPr>
              <a:t>t</a:t>
            </a:r>
            <a:endParaRPr lang="ru-RU" sz="4000" b="1" baseline="30000" dirty="0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V="1">
            <a:off x="3923928" y="5805264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699792" y="2924944"/>
            <a:ext cx="6231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2С</a:t>
            </a:r>
            <a:r>
              <a:rPr lang="en-US" sz="3200" b="1" dirty="0" smtClean="0">
                <a:latin typeface="Arial Narrow" pitchFamily="34" charset="0"/>
              </a:rPr>
              <a:t>u(NO</a:t>
            </a:r>
            <a:r>
              <a:rPr lang="en-US" sz="3200" b="1" baseline="-25000" dirty="0" smtClean="0">
                <a:latin typeface="Arial Narrow" pitchFamily="34" charset="0"/>
              </a:rPr>
              <a:t>3</a:t>
            </a:r>
            <a:r>
              <a:rPr lang="en-US" sz="3200" b="1" dirty="0" smtClean="0">
                <a:latin typeface="Arial Narrow" pitchFamily="34" charset="0"/>
              </a:rPr>
              <a:t>)</a:t>
            </a:r>
            <a:r>
              <a:rPr lang="en-US" sz="3200" b="1" baseline="-25000" dirty="0" smtClean="0">
                <a:latin typeface="Arial Narrow" pitchFamily="34" charset="0"/>
              </a:rPr>
              <a:t>2</a:t>
            </a:r>
            <a:r>
              <a:rPr lang="pt-BR" sz="3200" b="1" dirty="0" smtClean="0">
                <a:latin typeface="Arial Narrow" pitchFamily="34" charset="0"/>
              </a:rPr>
              <a:t>+ </a:t>
            </a:r>
            <a:r>
              <a:rPr lang="en-US" sz="3200" b="1" dirty="0" smtClean="0">
                <a:latin typeface="Arial Narrow" pitchFamily="34" charset="0"/>
              </a:rPr>
              <a:t>2</a:t>
            </a:r>
            <a:r>
              <a:rPr lang="pt-BR" sz="3200" b="1" dirty="0" smtClean="0">
                <a:latin typeface="Arial Narrow" pitchFamily="34" charset="0"/>
              </a:rPr>
              <a:t>H</a:t>
            </a:r>
            <a:r>
              <a:rPr lang="pt-BR" sz="3200" b="1" baseline="-25000" dirty="0" smtClean="0">
                <a:latin typeface="Arial Narrow" pitchFamily="34" charset="0"/>
              </a:rPr>
              <a:t>2</a:t>
            </a:r>
            <a:r>
              <a:rPr lang="pt-BR" sz="3200" b="1" dirty="0" smtClean="0">
                <a:latin typeface="Arial Narrow" pitchFamily="34" charset="0"/>
              </a:rPr>
              <a:t>O</a:t>
            </a:r>
            <a:r>
              <a:rPr lang="pt-BR" sz="3200" b="1" dirty="0">
                <a:latin typeface="Arial Narrow" pitchFamily="34" charset="0"/>
              </a:rPr>
              <a:t> </a:t>
            </a:r>
            <a:r>
              <a:rPr lang="pt-BR" sz="3200" b="1" dirty="0" smtClean="0">
                <a:latin typeface="Arial Narrow" pitchFamily="34" charset="0"/>
              </a:rPr>
              <a:t> </a:t>
            </a:r>
            <a:r>
              <a:rPr lang="pt-BR" sz="3200" b="1" dirty="0">
                <a:latin typeface="Arial Narrow" pitchFamily="34" charset="0"/>
              </a:rPr>
              <a:t> </a:t>
            </a:r>
            <a:r>
              <a:rPr lang="ru-RU" sz="3200" b="1" dirty="0" smtClean="0">
                <a:latin typeface="Arial Narrow" pitchFamily="34" charset="0"/>
              </a:rPr>
              <a:t>  </a:t>
            </a:r>
            <a:r>
              <a:rPr lang="pt-BR" sz="3200" b="1" dirty="0" smtClean="0">
                <a:latin typeface="Arial Narrow" pitchFamily="34" charset="0"/>
              </a:rPr>
              <a:t>2Cu</a:t>
            </a:r>
            <a:r>
              <a:rPr lang="pt-BR" sz="3200" b="1" dirty="0">
                <a:latin typeface="Arial Narrow" pitchFamily="34" charset="0"/>
              </a:rPr>
              <a:t> + </a:t>
            </a:r>
            <a:r>
              <a:rPr lang="en-US" sz="3200" b="1" dirty="0" smtClean="0">
                <a:latin typeface="Arial Narrow" pitchFamily="34" charset="0"/>
              </a:rPr>
              <a:t>O</a:t>
            </a:r>
            <a:r>
              <a:rPr lang="en-US" sz="3200" b="1" baseline="-25000" dirty="0" smtClean="0">
                <a:latin typeface="Arial Narrow" pitchFamily="34" charset="0"/>
              </a:rPr>
              <a:t>2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pt-BR" sz="3200" b="1" dirty="0" smtClean="0">
                <a:latin typeface="Arial Narrow" pitchFamily="34" charset="0"/>
              </a:rPr>
              <a:t>+</a:t>
            </a:r>
            <a:r>
              <a:rPr lang="ru-RU" sz="2000" b="1" baseline="-250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latin typeface="Arial Narrow" pitchFamily="34" charset="0"/>
              </a:rPr>
              <a:t>4HNO</a:t>
            </a:r>
            <a:r>
              <a:rPr lang="en-US" sz="3200" b="1" baseline="-25000" dirty="0" smtClean="0">
                <a:latin typeface="Arial Narrow" pitchFamily="34" charset="0"/>
              </a:rPr>
              <a:t>3</a:t>
            </a:r>
            <a:r>
              <a:rPr lang="ru-RU" sz="3200" b="1" baseline="-25000" dirty="0" smtClean="0">
                <a:latin typeface="Arial Narrow" pitchFamily="34" charset="0"/>
              </a:rPr>
              <a:t> </a:t>
            </a:r>
            <a:endParaRPr lang="ru-RU" sz="3200" b="1" dirty="0">
              <a:latin typeface="Arial Narrow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5580112" y="3212976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Молния; Указател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813790"/>
            <a:ext cx="216024" cy="3334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00563" y="4140200"/>
            <a:ext cx="180975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</p:txBody>
      </p:sp>
      <p:sp>
        <p:nvSpPr>
          <p:cNvPr id="14341" name="Прямоугольник 16"/>
          <p:cNvSpPr>
            <a:spLocks noChangeArrowheads="1"/>
          </p:cNvSpPr>
          <p:nvPr/>
        </p:nvSpPr>
        <p:spPr bwMode="auto">
          <a:xfrm>
            <a:off x="4500563" y="6021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2" name="Прямоугольник 19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7" name="AutoShape 2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AutoShape 4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67544" y="260648"/>
            <a:ext cx="6229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Arial Narrow" pitchFamily="34" charset="0"/>
              </a:rPr>
              <a:t>Задание 32 ЕГЭ 2020 </a:t>
            </a:r>
            <a:r>
              <a:rPr lang="en-US" sz="36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Arial Narrow" pitchFamily="34" charset="0"/>
              </a:rPr>
              <a:t>ПРИМЕР 1</a:t>
            </a:r>
            <a:endParaRPr lang="ru-RU" sz="36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251520" y="548680"/>
            <a:ext cx="0" cy="547211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 flipV="1">
            <a:off x="899592" y="6380832"/>
            <a:ext cx="7704856" cy="496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908720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Arial Narrow" pitchFamily="34" charset="0"/>
              </a:rPr>
              <a:t>Некоторое количество сульфида цинка разделили на две части. Одну из них обработали </a:t>
            </a:r>
            <a:r>
              <a:rPr lang="ru-RU" sz="2800" b="1" dirty="0" smtClean="0">
                <a:latin typeface="Arial Narrow" pitchFamily="34" charset="0"/>
              </a:rPr>
              <a:t>разбавленной серной кислотой, </a:t>
            </a:r>
            <a:r>
              <a:rPr lang="ru-RU" sz="2800" b="1" dirty="0">
                <a:latin typeface="Arial Narrow" pitchFamily="34" charset="0"/>
              </a:rPr>
              <a:t>а другую подвергли обжигу на воздухе. При взаимодействии </a:t>
            </a:r>
            <a:r>
              <a:rPr lang="ru-RU" sz="2800" b="1" dirty="0" smtClean="0">
                <a:latin typeface="Arial Narrow" pitchFamily="34" charset="0"/>
              </a:rPr>
              <a:t>газов, выделившихся в этих реакциях, образовалось </a:t>
            </a:r>
            <a:r>
              <a:rPr lang="ru-RU" sz="2800" b="1" dirty="0">
                <a:latin typeface="Arial Narrow" pitchFamily="34" charset="0"/>
              </a:rPr>
              <a:t>простое вещество. Это вещество нагрели с концентрированной азотной кислотой, причём выделился бурый газ</a:t>
            </a:r>
            <a:r>
              <a:rPr lang="ru-RU" sz="2800" b="1" dirty="0" smtClean="0">
                <a:latin typeface="Arial Narrow" pitchFamily="34" charset="0"/>
              </a:rPr>
              <a:t>.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4365104"/>
            <a:ext cx="100091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atin typeface="Arial Narrow" pitchFamily="34" charset="0"/>
              </a:rPr>
              <a:t/>
            </a:r>
            <a:br>
              <a:rPr lang="pt-BR" sz="3200" dirty="0" smtClean="0">
                <a:latin typeface="Arial Narrow" pitchFamily="34" charset="0"/>
              </a:rPr>
            </a:br>
            <a:r>
              <a:rPr lang="pt-BR" sz="3200" dirty="0" smtClean="0">
                <a:latin typeface="Arial Narrow" pitchFamily="34" charset="0"/>
              </a:rPr>
              <a:t/>
            </a:r>
            <a:br>
              <a:rPr lang="pt-BR" sz="3200" dirty="0" smtClean="0">
                <a:latin typeface="Arial Narrow" pitchFamily="34" charset="0"/>
              </a:rPr>
            </a:br>
            <a:r>
              <a:rPr lang="pt-BR" sz="3200" dirty="0" smtClean="0">
                <a:latin typeface="Arial Narrow" pitchFamily="34" charset="0"/>
              </a:rPr>
              <a:t/>
            </a:r>
            <a:br>
              <a:rPr lang="pt-BR" sz="3200" dirty="0" smtClean="0">
                <a:latin typeface="Arial Narrow" pitchFamily="34" charset="0"/>
              </a:rPr>
            </a:br>
            <a:r>
              <a:rPr lang="pt-BR" sz="3200" b="1" dirty="0">
                <a:latin typeface="Arial Narrow" pitchFamily="34" charset="0"/>
              </a:rPr>
              <a:t>S + 6HNO</a:t>
            </a:r>
            <a:r>
              <a:rPr lang="pt-BR" sz="3200" b="1" baseline="-25000" dirty="0">
                <a:latin typeface="Arial Narrow" pitchFamily="34" charset="0"/>
              </a:rPr>
              <a:t>3</a:t>
            </a:r>
            <a:r>
              <a:rPr lang="pt-BR" sz="3200" b="1" dirty="0">
                <a:latin typeface="Arial Narrow" pitchFamily="34" charset="0"/>
              </a:rPr>
              <a:t>(конц) → H</a:t>
            </a:r>
            <a:r>
              <a:rPr lang="pt-BR" sz="3200" b="1" baseline="-25000" dirty="0">
                <a:latin typeface="Arial Narrow" pitchFamily="34" charset="0"/>
              </a:rPr>
              <a:t>2</a:t>
            </a:r>
            <a:r>
              <a:rPr lang="pt-BR" sz="3200" b="1" dirty="0">
                <a:latin typeface="Arial Narrow" pitchFamily="34" charset="0"/>
              </a:rPr>
              <a:t>SO</a:t>
            </a:r>
            <a:r>
              <a:rPr lang="pt-BR" sz="3200" b="1" baseline="-25000" dirty="0">
                <a:latin typeface="Arial Narrow" pitchFamily="34" charset="0"/>
              </a:rPr>
              <a:t>4</a:t>
            </a:r>
            <a:r>
              <a:rPr lang="pt-BR" sz="3200" b="1" dirty="0">
                <a:latin typeface="Arial Narrow" pitchFamily="34" charset="0"/>
              </a:rPr>
              <a:t> + </a:t>
            </a:r>
            <a:r>
              <a:rPr lang="pt-BR" sz="3200" b="1" dirty="0" smtClean="0">
                <a:latin typeface="Arial Narrow" pitchFamily="34" charset="0"/>
              </a:rPr>
              <a:t>6NO</a:t>
            </a:r>
            <a:r>
              <a:rPr lang="pt-BR" sz="3200" b="1" baseline="-25000" dirty="0" smtClean="0">
                <a:latin typeface="Arial Narrow" pitchFamily="34" charset="0"/>
              </a:rPr>
              <a:t>2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pt-BR" sz="3200" b="1" dirty="0" smtClean="0">
                <a:latin typeface="Arial Narrow" pitchFamily="34" charset="0"/>
              </a:rPr>
              <a:t>+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pt-BR" sz="3200" b="1" dirty="0" smtClean="0">
                <a:latin typeface="Arial Narrow" pitchFamily="34" charset="0"/>
              </a:rPr>
              <a:t>2H</a:t>
            </a:r>
            <a:r>
              <a:rPr lang="pt-BR" sz="3200" b="1" baseline="-25000" dirty="0" smtClean="0">
                <a:latin typeface="Arial Narrow" pitchFamily="34" charset="0"/>
              </a:rPr>
              <a:t>2</a:t>
            </a:r>
            <a:r>
              <a:rPr lang="pt-BR" sz="3200" b="1" dirty="0" smtClean="0">
                <a:latin typeface="Arial Narrow" pitchFamily="34" charset="0"/>
              </a:rPr>
              <a:t>O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55576" y="4077072"/>
            <a:ext cx="7299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Zn</a:t>
            </a:r>
            <a:r>
              <a:rPr lang="pt-BR" sz="3200" b="1" dirty="0" smtClean="0">
                <a:latin typeface="Arial Narrow" pitchFamily="34" charset="0"/>
              </a:rPr>
              <a:t>S + H</a:t>
            </a:r>
            <a:r>
              <a:rPr lang="ru-RU" sz="3200" b="1" baseline="-25000" dirty="0" smtClean="0">
                <a:latin typeface="Arial Narrow" pitchFamily="34" charset="0"/>
              </a:rPr>
              <a:t>2</a:t>
            </a:r>
            <a:r>
              <a:rPr lang="pt-BR" sz="3200" b="1" dirty="0" smtClean="0">
                <a:latin typeface="Arial Narrow" pitchFamily="34" charset="0"/>
              </a:rPr>
              <a:t>SO</a:t>
            </a:r>
            <a:r>
              <a:rPr lang="pt-BR" sz="3200" b="1" baseline="-25000" dirty="0" smtClean="0">
                <a:latin typeface="Arial Narrow" pitchFamily="34" charset="0"/>
              </a:rPr>
              <a:t>4</a:t>
            </a:r>
            <a:r>
              <a:rPr lang="pt-BR" sz="3200" b="1" dirty="0" smtClean="0">
                <a:latin typeface="Arial Narrow" pitchFamily="34" charset="0"/>
              </a:rPr>
              <a:t>  </a:t>
            </a:r>
            <a:r>
              <a:rPr lang="ru-RU" sz="3200" b="1" dirty="0" smtClean="0">
                <a:latin typeface="Arial Narrow" pitchFamily="34" charset="0"/>
              </a:rPr>
              <a:t>   </a:t>
            </a:r>
            <a:r>
              <a:rPr lang="en-US" sz="3200" b="1" dirty="0" smtClean="0">
                <a:latin typeface="Arial Narrow" pitchFamily="34" charset="0"/>
              </a:rPr>
              <a:t>Zn</a:t>
            </a:r>
            <a:r>
              <a:rPr lang="pt-BR" sz="3200" b="1" dirty="0" smtClean="0">
                <a:latin typeface="Arial Narrow" pitchFamily="34" charset="0"/>
              </a:rPr>
              <a:t>SO</a:t>
            </a:r>
            <a:r>
              <a:rPr lang="pt-BR" sz="3200" b="1" baseline="-25000" dirty="0" smtClean="0">
                <a:latin typeface="Arial Narrow" pitchFamily="34" charset="0"/>
              </a:rPr>
              <a:t>4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pt-BR" sz="3200" b="1" dirty="0" smtClean="0">
                <a:latin typeface="Arial Narrow" pitchFamily="34" charset="0"/>
              </a:rPr>
              <a:t>+H</a:t>
            </a:r>
            <a:r>
              <a:rPr lang="pt-BR" sz="3200" b="1" baseline="-25000" dirty="0" smtClean="0">
                <a:latin typeface="Arial Narrow" pitchFamily="34" charset="0"/>
              </a:rPr>
              <a:t>2</a:t>
            </a:r>
            <a:r>
              <a:rPr lang="pt-BR" sz="3200" b="1" dirty="0" smtClean="0">
                <a:latin typeface="Arial Narrow" pitchFamily="34" charset="0"/>
              </a:rPr>
              <a:t>S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725144"/>
            <a:ext cx="4471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atin typeface="Arial Narrow" pitchFamily="34" charset="0"/>
              </a:rPr>
              <a:t>2</a:t>
            </a:r>
            <a:r>
              <a:rPr lang="en-US" sz="3200" b="1" dirty="0" smtClean="0">
                <a:latin typeface="Arial Narrow" pitchFamily="34" charset="0"/>
              </a:rPr>
              <a:t>Zn</a:t>
            </a:r>
            <a:r>
              <a:rPr lang="pt-BR" sz="3200" b="1" dirty="0" smtClean="0">
                <a:latin typeface="Arial Narrow" pitchFamily="34" charset="0"/>
              </a:rPr>
              <a:t>S + 3O</a:t>
            </a:r>
            <a:r>
              <a:rPr lang="pt-BR" sz="3200" b="1" baseline="-25000" dirty="0" smtClean="0">
                <a:latin typeface="Arial Narrow" pitchFamily="34" charset="0"/>
              </a:rPr>
              <a:t>2</a:t>
            </a:r>
            <a:r>
              <a:rPr lang="ru-RU" sz="3200" b="1" baseline="-25000" dirty="0" smtClean="0">
                <a:latin typeface="Arial Narrow" pitchFamily="34" charset="0"/>
              </a:rPr>
              <a:t>   </a:t>
            </a:r>
            <a:r>
              <a:rPr lang="pt-BR" sz="3200" b="1" dirty="0" smtClean="0">
                <a:latin typeface="Arial Narrow" pitchFamily="34" charset="0"/>
              </a:rPr>
              <a:t>  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pt-BR" sz="3200" b="1" dirty="0" smtClean="0">
                <a:latin typeface="Arial Narrow" pitchFamily="34" charset="0"/>
              </a:rPr>
              <a:t>2</a:t>
            </a:r>
            <a:r>
              <a:rPr lang="en-US" sz="3200" b="1" dirty="0" smtClean="0">
                <a:latin typeface="Arial Narrow" pitchFamily="34" charset="0"/>
              </a:rPr>
              <a:t>Zn</a:t>
            </a:r>
            <a:r>
              <a:rPr lang="pt-BR" sz="3200" b="1" dirty="0" smtClean="0">
                <a:latin typeface="Arial Narrow" pitchFamily="34" charset="0"/>
              </a:rPr>
              <a:t>O + 2SO</a:t>
            </a:r>
            <a:r>
              <a:rPr lang="pt-BR" sz="3200" b="1" baseline="-25000" dirty="0" smtClean="0">
                <a:latin typeface="Arial Narrow" pitchFamily="34" charset="0"/>
              </a:rPr>
              <a:t>2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5301208"/>
            <a:ext cx="4129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atin typeface="Arial Narrow" pitchFamily="34" charset="0"/>
              </a:rPr>
              <a:t>2H</a:t>
            </a:r>
            <a:r>
              <a:rPr lang="pt-BR" sz="3200" b="1" baseline="-25000" dirty="0" smtClean="0">
                <a:latin typeface="Arial Narrow" pitchFamily="34" charset="0"/>
              </a:rPr>
              <a:t>2</a:t>
            </a:r>
            <a:r>
              <a:rPr lang="pt-BR" sz="3200" b="1" dirty="0" smtClean="0">
                <a:latin typeface="Arial Narrow" pitchFamily="34" charset="0"/>
              </a:rPr>
              <a:t>S  + SO</a:t>
            </a:r>
            <a:r>
              <a:rPr lang="pt-BR" sz="3200" b="1" baseline="-25000" dirty="0" smtClean="0">
                <a:latin typeface="Arial Narrow" pitchFamily="34" charset="0"/>
              </a:rPr>
              <a:t>2</a:t>
            </a: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smtClean="0">
                <a:latin typeface="Arial Narrow" pitchFamily="34" charset="0"/>
              </a:rPr>
              <a:t>   </a:t>
            </a:r>
            <a:r>
              <a:rPr lang="pt-BR" sz="3200" b="1" dirty="0" smtClean="0">
                <a:latin typeface="Arial Narrow" pitchFamily="34" charset="0"/>
              </a:rPr>
              <a:t>3S 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pt-BR" sz="3200" b="1" dirty="0" smtClean="0">
                <a:latin typeface="Arial Narrow" pitchFamily="34" charset="0"/>
              </a:rPr>
              <a:t>+ 2H</a:t>
            </a:r>
            <a:r>
              <a:rPr lang="pt-BR" sz="3200" b="1" baseline="-25000" dirty="0" smtClean="0">
                <a:latin typeface="Arial Narrow" pitchFamily="34" charset="0"/>
              </a:rPr>
              <a:t>2</a:t>
            </a:r>
            <a:r>
              <a:rPr lang="pt-BR" sz="3200" b="1" dirty="0" smtClean="0">
                <a:latin typeface="Arial Narrow" pitchFamily="34" charset="0"/>
              </a:rPr>
              <a:t>O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72200" y="4437112"/>
            <a:ext cx="2416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Narrow" pitchFamily="34" charset="0"/>
              </a:rPr>
              <a:t>4  </a:t>
            </a:r>
            <a:r>
              <a:rPr lang="ru-RU" sz="4800" dirty="0" smtClean="0">
                <a:solidFill>
                  <a:srgbClr val="FF0000"/>
                </a:solidFill>
                <a:latin typeface="Arial Narrow" pitchFamily="34" charset="0"/>
              </a:rPr>
              <a:t>БАЛЛА</a:t>
            </a:r>
            <a:endParaRPr lang="ru-RU" sz="4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5364088" y="414908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5220072" y="4797152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V="1">
            <a:off x="6228184" y="5877272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3491880" y="5373216"/>
            <a:ext cx="0" cy="360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771800" y="5013176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843808" y="4365104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627784" y="5589240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ine 26"/>
          <p:cNvSpPr>
            <a:spLocks noChangeShapeType="1"/>
          </p:cNvSpPr>
          <p:nvPr/>
        </p:nvSpPr>
        <p:spPr bwMode="auto">
          <a:xfrm flipH="1" flipV="1">
            <a:off x="4572000" y="1844824"/>
            <a:ext cx="403244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" name="Line 26"/>
          <p:cNvSpPr>
            <a:spLocks noChangeShapeType="1"/>
          </p:cNvSpPr>
          <p:nvPr/>
        </p:nvSpPr>
        <p:spPr bwMode="auto">
          <a:xfrm flipH="1" flipV="1">
            <a:off x="5111552" y="2276872"/>
            <a:ext cx="284482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 flipH="1" flipV="1">
            <a:off x="1907704" y="2708920"/>
            <a:ext cx="403244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 flipH="1" flipV="1">
            <a:off x="2123728" y="3573016"/>
            <a:ext cx="64087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335688" y="1340768"/>
            <a:ext cx="2808312" cy="648072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0" y="2132856"/>
            <a:ext cx="2123728" cy="648072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076056" y="2636912"/>
            <a:ext cx="2808312" cy="648072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572000" y="3429000"/>
            <a:ext cx="2808312" cy="648072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771800" y="4653136"/>
            <a:ext cx="277640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baseline="30000" dirty="0" smtClean="0">
                <a:latin typeface="Arial Narrow" pitchFamily="34" charset="0"/>
              </a:rPr>
              <a:t>t</a:t>
            </a:r>
            <a:endParaRPr lang="ru-RU" sz="4000" b="1" baseline="30000" dirty="0"/>
          </a:p>
        </p:txBody>
      </p:sp>
      <p:sp>
        <p:nvSpPr>
          <p:cNvPr id="48" name="AutoShape 13"/>
          <p:cNvSpPr>
            <a:spLocks/>
          </p:cNvSpPr>
          <p:nvPr/>
        </p:nvSpPr>
        <p:spPr bwMode="auto">
          <a:xfrm rot="10800000">
            <a:off x="5508104" y="3933056"/>
            <a:ext cx="468436" cy="1476548"/>
          </a:xfrm>
          <a:prstGeom prst="leftBrace">
            <a:avLst>
              <a:gd name="adj1" fmla="val 45178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6084168" y="4221088"/>
            <a:ext cx="360040" cy="151216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4" grpId="0" animBg="1"/>
      <p:bldP spid="27" grpId="0" animBg="1"/>
      <p:bldP spid="28" grpId="0" animBg="1"/>
      <p:bldP spid="29" grpId="0" animBg="1"/>
      <p:bldP spid="39" grpId="0" animBg="1"/>
      <p:bldP spid="40" grpId="0" animBg="1"/>
      <p:bldP spid="41" grpId="0" animBg="1"/>
      <p:bldP spid="42" grpId="0" animBg="1"/>
      <p:bldP spid="43" grpId="1" animBg="1"/>
      <p:bldP spid="44" grpId="0" animBg="1"/>
      <p:bldP spid="45" grpId="0" animBg="1"/>
      <p:bldP spid="46" grpId="0" animBg="1"/>
      <p:bldP spid="47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60648"/>
            <a:ext cx="6229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Задание 35 ЕГЭ 2020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ПРИМЕР 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14400"/>
            <a:ext cx="8229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При сгорании 25,5 г органического вещества получили 28 л (н. у.) углекислого газа и 22,5 г воды. Данное вещество подвергается гидролизу в присутствии серной кислоты, одним из продуктов гидролиза является третичный спирт.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На основании данных условия задачи: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1)произведите вычисления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необходимые для установления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молекулярной формулы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органического вещества;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2) составьте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структурную формулу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этого вещества, которая однозначно отражает порядок связи атомов в его молекуле;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3)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напишите уравнение гидролиза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данного вещества в присутствии серной кислоты.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ИСПОЛЬЗУЙТЕ СТРУКТУРНЫЕ ФОРМУЛЫ ВЕЩЕСТВ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2895600"/>
            <a:ext cx="2416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БАЛЛА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 flipH="1">
            <a:off x="1828800" y="228600"/>
            <a:ext cx="7139880" cy="99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 flipH="1" flipV="1">
            <a:off x="2514600" y="1371600"/>
            <a:ext cx="3962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 flipH="1" flipV="1">
            <a:off x="3352800" y="1828800"/>
            <a:ext cx="284482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 flipH="1" flipV="1">
            <a:off x="4724400" y="2667000"/>
            <a:ext cx="403244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8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6"/>
          <p:cNvSpPr>
            <a:spLocks noChangeShapeType="1"/>
          </p:cNvSpPr>
          <p:nvPr/>
        </p:nvSpPr>
        <p:spPr bwMode="auto">
          <a:xfrm flipH="1">
            <a:off x="1828800" y="228600"/>
            <a:ext cx="7139880" cy="99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6096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Молекулярная формула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вещества:  С</a:t>
            </a:r>
            <a:r>
              <a:rPr kumimoji="0" lang="ru-RU" sz="40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Н</a:t>
            </a:r>
            <a:r>
              <a:rPr kumimoji="0" lang="ru-RU" sz="40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10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О</a:t>
            </a:r>
            <a:r>
              <a:rPr kumimoji="0" lang="ru-RU" sz="40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2133600"/>
            <a:ext cx="7467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Структурная формула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вещества: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602" name="Picture 2" descr="C:\Users\Царица\Downloads\IMG_5095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609600" y="2743200"/>
            <a:ext cx="4800600" cy="27735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00800" y="1219200"/>
            <a:ext cx="2079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БАЛЛ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724400"/>
            <a:ext cx="2079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БАЛЛ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0" y="3124200"/>
            <a:ext cx="358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… одним из продуктов гидролиза является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третичный спирт…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5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6"/>
          <p:cNvSpPr>
            <a:spLocks noChangeShapeType="1"/>
          </p:cNvSpPr>
          <p:nvPr/>
        </p:nvSpPr>
        <p:spPr bwMode="auto">
          <a:xfrm flipH="1">
            <a:off x="1828800" y="228600"/>
            <a:ext cx="7139880" cy="99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685800"/>
            <a:ext cx="7467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Уравнение гидролиза: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626" name="Picture 2" descr="C:\Users\Царица\Downloads\IMG_5096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 l="2400" r="4000" b="10767"/>
          <a:stretch>
            <a:fillRect/>
          </a:stretch>
        </p:blipFill>
        <p:spPr bwMode="auto">
          <a:xfrm>
            <a:off x="0" y="1752600"/>
            <a:ext cx="8915400" cy="2743200"/>
          </a:xfrm>
          <a:prstGeom prst="rect">
            <a:avLst/>
          </a:prstGeom>
          <a:noFill/>
        </p:spPr>
      </p:pic>
      <p:sp>
        <p:nvSpPr>
          <p:cNvPr id="9" name="Line 26"/>
          <p:cNvSpPr>
            <a:spLocks noChangeShapeType="1"/>
          </p:cNvSpPr>
          <p:nvPr/>
        </p:nvSpPr>
        <p:spPr bwMode="auto">
          <a:xfrm flipH="1">
            <a:off x="0" y="6553200"/>
            <a:ext cx="7139880" cy="99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5562600"/>
            <a:ext cx="4293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Итого: 3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БАЛЛА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685800"/>
            <a:ext cx="2079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БАЛЛ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477000" y="3429000"/>
            <a:ext cx="9144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4648200"/>
            <a:ext cx="5245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ТРЕТИЧНЫЙ СПИРТ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7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52400" y="152400"/>
            <a:ext cx="2362200" cy="1066800"/>
          </a:xfrm>
          <a:prstGeom prst="rect">
            <a:avLst/>
          </a:prstGeom>
          <a:solidFill>
            <a:schemeClr val="bg1">
              <a:alpha val="16000"/>
            </a:schemeClr>
          </a:solidFill>
          <a:ln w="12700">
            <a:solidFill>
              <a:srgbClr val="43A1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100">
                <a:solidFill>
                  <a:srgbClr val="0033CC"/>
                </a:solidFill>
                <a:latin typeface="Arial Narrow" panose="020B0606020202030204" pitchFamily="34" charset="0"/>
              </a:rPr>
              <a:t>"</a:t>
            </a:r>
            <a:r>
              <a:rPr lang="ru-RU" altLang="ru-RU" sz="1100" i="1">
                <a:solidFill>
                  <a:srgbClr val="0033CC"/>
                </a:solidFill>
                <a:latin typeface="Arial Narrow" panose="020B0606020202030204" pitchFamily="34" charset="0"/>
              </a:rPr>
              <a:t>Мало знать, надо и применять.</a:t>
            </a:r>
          </a:p>
          <a:p>
            <a:pPr algn="ctr"/>
            <a:r>
              <a:rPr lang="ru-RU" altLang="ru-RU" sz="1100" i="1">
                <a:solidFill>
                  <a:srgbClr val="0033CC"/>
                </a:solidFill>
                <a:latin typeface="Arial Narrow" panose="020B0606020202030204" pitchFamily="34" charset="0"/>
              </a:rPr>
              <a:t>Мало хотеть, надо и делать."</a:t>
            </a:r>
          </a:p>
          <a:p>
            <a:pPr algn="ctr"/>
            <a:r>
              <a:rPr lang="ru-RU" altLang="ru-RU" sz="1100" i="1">
                <a:solidFill>
                  <a:srgbClr val="0033CC"/>
                </a:solidFill>
                <a:latin typeface="Arial Narrow" panose="020B0606020202030204" pitchFamily="34" charset="0"/>
              </a:rPr>
              <a:t>                                                       </a:t>
            </a:r>
            <a:r>
              <a:rPr lang="ru-RU" altLang="ru-RU" sz="1100" b="1" i="1">
                <a:solidFill>
                  <a:srgbClr val="0033CC"/>
                </a:solidFill>
                <a:latin typeface="Arial Narrow" panose="020B0606020202030204" pitchFamily="34" charset="0"/>
              </a:rPr>
              <a:t>Гёте</a:t>
            </a:r>
          </a:p>
        </p:txBody>
      </p:sp>
      <p:sp>
        <p:nvSpPr>
          <p:cNvPr id="73731" name="Rectangle 3" descr="Частый горизонтальный"/>
          <p:cNvSpPr>
            <a:spLocks noChangeArrowheads="1"/>
          </p:cNvSpPr>
          <p:nvPr/>
        </p:nvSpPr>
        <p:spPr bwMode="auto">
          <a:xfrm>
            <a:off x="2667000" y="152400"/>
            <a:ext cx="6324600" cy="1066800"/>
          </a:xfrm>
          <a:prstGeom prst="rect">
            <a:avLst/>
          </a:prstGeom>
          <a:pattFill prst="narHorz">
            <a:fgClr>
              <a:srgbClr val="61B0FF">
                <a:alpha val="64999"/>
              </a:srgbClr>
            </a:fgClr>
            <a:bgClr>
              <a:srgbClr val="BDDEFF">
                <a:alpha val="64999"/>
              </a:srgbClr>
            </a:bgClr>
          </a:pattFill>
          <a:ln w="12700">
            <a:solidFill>
              <a:srgbClr val="81C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>
                <a:solidFill>
                  <a:srgbClr val="0033CC"/>
                </a:solidFill>
                <a:latin typeface="Arial Narrow" panose="020B0606020202030204" pitchFamily="34" charset="0"/>
              </a:rPr>
              <a:t>ОЖИДАЕМЫЕ РЕЗУЛЬТАТЫ</a:t>
            </a:r>
          </a:p>
        </p:txBody>
      </p:sp>
      <p:pic>
        <p:nvPicPr>
          <p:cNvPr id="73735" name="Picture 7" descr="ОТ (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753" name="WordArt 25"/>
          <p:cNvSpPr>
            <a:spLocks noChangeArrowheads="1" noChangeShapeType="1" noTextEdit="1"/>
          </p:cNvSpPr>
          <p:nvPr/>
        </p:nvSpPr>
        <p:spPr bwMode="auto">
          <a:xfrm rot="5400000">
            <a:off x="1260476" y="3429000"/>
            <a:ext cx="446405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9999"/>
                </a:solidFill>
                <a:latin typeface="Arial Narrow" panose="020B0606020202030204" pitchFamily="34" charset="0"/>
              </a:rPr>
              <a:t>САМО</a:t>
            </a: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4500563" y="1628775"/>
            <a:ext cx="3240087" cy="430213"/>
          </a:xfrm>
          <a:prstGeom prst="rect">
            <a:avLst/>
          </a:prstGeom>
          <a:solidFill>
            <a:srgbClr val="FFE6D5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ru-RU" altLang="ru-RU" sz="3600">
                <a:solidFill>
                  <a:srgbClr val="000099"/>
                </a:solidFill>
                <a:latin typeface="Arial Narrow" panose="020B0606020202030204" pitchFamily="34" charset="0"/>
              </a:rPr>
              <a:t>познание</a:t>
            </a:r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4500563" y="2852738"/>
            <a:ext cx="3240087" cy="503237"/>
          </a:xfrm>
          <a:prstGeom prst="rect">
            <a:avLst/>
          </a:prstGeom>
          <a:solidFill>
            <a:srgbClr val="FFE6D5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ru-RU" altLang="ru-RU" sz="3600">
                <a:solidFill>
                  <a:srgbClr val="000099"/>
                </a:solidFill>
                <a:latin typeface="Arial Narrow" panose="020B0606020202030204" pitchFamily="34" charset="0"/>
              </a:rPr>
              <a:t>обучение</a:t>
            </a:r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4500563" y="3500438"/>
            <a:ext cx="3240087" cy="503237"/>
          </a:xfrm>
          <a:prstGeom prst="rect">
            <a:avLst/>
          </a:prstGeom>
          <a:solidFill>
            <a:srgbClr val="FFE6D5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ru-RU" altLang="ru-RU" sz="3600">
                <a:solidFill>
                  <a:srgbClr val="000099"/>
                </a:solidFill>
                <a:latin typeface="Arial Narrow" panose="020B0606020202030204" pitchFamily="34" charset="0"/>
              </a:rPr>
              <a:t>определение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4500563" y="4148138"/>
            <a:ext cx="3240087" cy="504825"/>
          </a:xfrm>
          <a:prstGeom prst="rect">
            <a:avLst/>
          </a:prstGeom>
          <a:solidFill>
            <a:srgbClr val="FFE6D5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ru-RU" altLang="ru-RU" sz="3600">
                <a:solidFill>
                  <a:srgbClr val="000099"/>
                </a:solidFill>
                <a:latin typeface="Arial Narrow" panose="020B0606020202030204" pitchFamily="34" charset="0"/>
              </a:rPr>
              <a:t>утверждение</a:t>
            </a:r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4500563" y="4795838"/>
            <a:ext cx="3240087" cy="504825"/>
          </a:xfrm>
          <a:prstGeom prst="rect">
            <a:avLst/>
          </a:prstGeom>
          <a:solidFill>
            <a:srgbClr val="FFE6D5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ru-RU" altLang="ru-RU" sz="3600">
                <a:solidFill>
                  <a:srgbClr val="000099"/>
                </a:solidFill>
                <a:latin typeface="Arial Narrow" panose="020B0606020202030204" pitchFamily="34" charset="0"/>
              </a:rPr>
              <a:t>регуляция</a:t>
            </a: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4500563" y="5516563"/>
            <a:ext cx="3240087" cy="431800"/>
          </a:xfrm>
          <a:prstGeom prst="rect">
            <a:avLst/>
          </a:prstGeom>
          <a:solidFill>
            <a:srgbClr val="FFE6D5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ru-RU" altLang="ru-RU" sz="3600">
                <a:solidFill>
                  <a:srgbClr val="000099"/>
                </a:solidFill>
                <a:latin typeface="Arial Narrow" panose="020B0606020202030204" pitchFamily="34" charset="0"/>
              </a:rPr>
              <a:t>актуализация</a:t>
            </a:r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4500563" y="2276475"/>
            <a:ext cx="3240087" cy="431800"/>
          </a:xfrm>
          <a:prstGeom prst="rect">
            <a:avLst/>
          </a:prstGeom>
          <a:solidFill>
            <a:srgbClr val="FFE6D5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ru-RU" altLang="ru-RU" sz="3600">
                <a:solidFill>
                  <a:srgbClr val="000099"/>
                </a:solidFill>
                <a:latin typeface="Arial Narrow" panose="020B0606020202030204" pitchFamily="34" charset="0"/>
              </a:rPr>
              <a:t>воспитание</a:t>
            </a: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250825" y="1557337"/>
            <a:ext cx="19291" cy="46799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 flipH="1" flipV="1">
            <a:off x="648135" y="6500317"/>
            <a:ext cx="7704856" cy="496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093" y="2932073"/>
            <a:ext cx="220084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3825" y="0"/>
            <a:ext cx="9267825" cy="690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2051720" y="2348880"/>
            <a:ext cx="6768752" cy="202130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БЛАГОДАРЮ  ЗА ВНИМАНИЕ !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00563" y="4140200"/>
            <a:ext cx="180975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</p:txBody>
      </p:sp>
      <p:sp>
        <p:nvSpPr>
          <p:cNvPr id="14341" name="Прямоугольник 16"/>
          <p:cNvSpPr>
            <a:spLocks noChangeArrowheads="1"/>
          </p:cNvSpPr>
          <p:nvPr/>
        </p:nvSpPr>
        <p:spPr bwMode="auto">
          <a:xfrm>
            <a:off x="4500563" y="6021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2" name="Прямоугольник 19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7" name="AutoShape 2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AutoShape 4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02730" y="27544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92" y="1356330"/>
            <a:ext cx="7560840" cy="1064558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</a:rPr>
              <a:t>ПК с веб-камерой и подключением к скоростному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интернету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592" y="2737860"/>
            <a:ext cx="7560840" cy="1555236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</a:rPr>
              <a:t>программы для видеосвязи, мессенджеры для удобного общения: </a:t>
            </a:r>
            <a:r>
              <a:rPr lang="ru-RU" sz="3200" b="1" dirty="0" err="1">
                <a:solidFill>
                  <a:srgbClr val="002060"/>
                </a:solidFill>
                <a:latin typeface="Arial Narrow" pitchFamily="34" charset="0"/>
              </a:rPr>
              <a:t>Skype</a:t>
            </a:r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ICQ, </a:t>
            </a:r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Zoom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9592" y="4806696"/>
            <a:ext cx="7560840" cy="1358608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</a:rPr>
              <a:t>специализированный сайт для управления обучением, для более удобного перехода по ссылкам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интернет-школы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251520" y="548680"/>
            <a:ext cx="0" cy="547211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 flipV="1">
            <a:off x="899592" y="6380832"/>
            <a:ext cx="7704856" cy="496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51179" y="212289"/>
            <a:ext cx="7001682" cy="867930"/>
          </a:xfrm>
          <a:prstGeom prst="rect">
            <a:avLst/>
          </a:prstGeom>
          <a:solidFill>
            <a:srgbClr val="FF50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СРЕДСТВА ОПОСРЕДОВАННОГО ОБУЧЕНИЯ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6" name="Picture 34" descr="Lapto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87" y="983230"/>
            <a:ext cx="945928" cy="94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5180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00563" y="4140200"/>
            <a:ext cx="180975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</p:txBody>
      </p:sp>
      <p:sp>
        <p:nvSpPr>
          <p:cNvPr id="14341" name="Прямоугольник 16"/>
          <p:cNvSpPr>
            <a:spLocks noChangeArrowheads="1"/>
          </p:cNvSpPr>
          <p:nvPr/>
        </p:nvSpPr>
        <p:spPr bwMode="auto">
          <a:xfrm>
            <a:off x="4500563" y="6021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2" name="Прямоугольник 19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7" name="AutoShape 2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AutoShape 4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02730" y="27544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4563" y="1314159"/>
            <a:ext cx="7872971" cy="1371583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B0F0"/>
                </a:solidFill>
                <a:latin typeface="Arial Narrow" pitchFamily="34" charset="0"/>
              </a:rPr>
              <a:t>ЭЛЕКТРОННАЯ ПЕРЕПИСКА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для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рассылки заданий и отправки выполненных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работ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564" y="2919683"/>
            <a:ext cx="7872971" cy="1555236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/>
            <a:r>
              <a:rPr lang="ru-RU" sz="2800" b="1" dirty="0" smtClean="0">
                <a:solidFill>
                  <a:srgbClr val="00B0F0"/>
                </a:solidFill>
                <a:latin typeface="Arial Narrow" pitchFamily="34" charset="0"/>
              </a:rPr>
              <a:t>ВИДЕОКОНФЕРЕНЦИЯ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позволяет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организовывать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дискуссию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между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учениками и учителем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0260" y="4805869"/>
            <a:ext cx="7872971" cy="1358608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/>
            <a:r>
              <a:rPr lang="ru-RU" sz="2800" b="1" dirty="0" smtClean="0">
                <a:solidFill>
                  <a:srgbClr val="00B0F0"/>
                </a:solidFill>
                <a:latin typeface="Arial Narrow" pitchFamily="34" charset="0"/>
              </a:rPr>
              <a:t>ВИДЕОУРОКИ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изучение нового материала</a:t>
            </a: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251520" y="548680"/>
            <a:ext cx="0" cy="547211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 flipV="1">
            <a:off x="899592" y="6380832"/>
            <a:ext cx="7704856" cy="496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51179" y="212289"/>
            <a:ext cx="7001682" cy="867930"/>
          </a:xfrm>
          <a:prstGeom prst="rect">
            <a:avLst/>
          </a:prstGeom>
          <a:solidFill>
            <a:srgbClr val="FF50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ФОРМЫ ОПОСРЕДОВАННОГО ОБУЧЕНИЯ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9970" y="5015868"/>
            <a:ext cx="1462891" cy="821330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6" name="Picture 6" descr="Дистанционное обучение, ГБОУ Школа № 1748, Моск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639" y="5015868"/>
            <a:ext cx="1467361" cy="837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5746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17805" y="1347788"/>
            <a:ext cx="8785225" cy="5321300"/>
          </a:xfrm>
          <a:prstGeom prst="rect">
            <a:avLst/>
          </a:prstGeom>
          <a:solidFill>
            <a:srgbClr val="8BC5FF">
              <a:alpha val="56000"/>
            </a:srgbClr>
          </a:solidFill>
          <a:ln w="19050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5003800" y="2205038"/>
            <a:ext cx="1872456" cy="287324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 flipH="1">
            <a:off x="1907704" y="2205038"/>
            <a:ext cx="1872133" cy="287324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4" name="Rectangle 4" descr="Частый горизонтальный"/>
          <p:cNvSpPr>
            <a:spLocks noChangeArrowheads="1"/>
          </p:cNvSpPr>
          <p:nvPr/>
        </p:nvSpPr>
        <p:spPr bwMode="auto">
          <a:xfrm>
            <a:off x="2627313" y="115888"/>
            <a:ext cx="6324600" cy="1081087"/>
          </a:xfrm>
          <a:prstGeom prst="rect">
            <a:avLst/>
          </a:prstGeom>
          <a:pattFill prst="narHorz">
            <a:fgClr>
              <a:srgbClr val="61B0FF">
                <a:alpha val="64999"/>
              </a:srgbClr>
            </a:fgClr>
            <a:bgClr>
              <a:srgbClr val="BDDEFF">
                <a:alpha val="64999"/>
              </a:srgbClr>
            </a:bgClr>
          </a:pattFill>
          <a:ln w="12700">
            <a:solidFill>
              <a:srgbClr val="81C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ПРОМЕЖУТОЧНЫЕ РЕЗУЛЬТАТЫ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52400" y="152400"/>
            <a:ext cx="2362200" cy="1044575"/>
          </a:xfrm>
          <a:prstGeom prst="rect">
            <a:avLst/>
          </a:prstGeom>
          <a:solidFill>
            <a:schemeClr val="bg1">
              <a:alpha val="16000"/>
            </a:schemeClr>
          </a:solidFill>
          <a:ln w="12700">
            <a:solidFill>
              <a:srgbClr val="43A1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"</a:t>
            </a:r>
            <a:r>
              <a:rPr kumimoji="0" lang="ru-RU" altLang="ru-RU" sz="1100" b="0" i="1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Мало знать, надо и применять.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1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Мало хотеть, надо и делать."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1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                        </a:t>
            </a:r>
            <a:r>
              <a:rPr kumimoji="0" lang="ru-RU" altLang="ru-RU" sz="1100" b="1" i="1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Гёте</a:t>
            </a:r>
          </a:p>
        </p:txBody>
      </p:sp>
      <p:pic>
        <p:nvPicPr>
          <p:cNvPr id="81926" name="Picture 6" descr="ОТ (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448511" y="3399129"/>
            <a:ext cx="21788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 КЛАСС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6201532" y="1698625"/>
            <a:ext cx="24368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 КЛАСС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522947" y="1674402"/>
            <a:ext cx="22365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 КЛАСС</a:t>
            </a:r>
          </a:p>
        </p:txBody>
      </p:sp>
      <p:pic>
        <p:nvPicPr>
          <p:cNvPr id="81954" name="Picture 34" descr="Lapto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918" y="2013517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5" name="Picture 35" descr="Banner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214" y="1508125"/>
            <a:ext cx="1303338" cy="1393825"/>
          </a:xfrm>
          <a:prstGeom prst="rect">
            <a:avLst/>
          </a:prstGeom>
          <a:noFill/>
          <a:effectLst>
            <a:outerShdw dist="107763" dir="189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57" name="Text Box 37"/>
          <p:cNvSpPr txBox="1">
            <a:spLocks noChangeArrowheads="1"/>
          </p:cNvSpPr>
          <p:nvPr/>
        </p:nvSpPr>
        <p:spPr bwMode="auto">
          <a:xfrm>
            <a:off x="6424046" y="3354831"/>
            <a:ext cx="24115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 КЛАСС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352055" y="5040178"/>
            <a:ext cx="6388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hlinkClick r:id="rId5"/>
              </a:rPr>
              <a:t>https://tvschoolst.wixsite.com/vremiavibralo/himiya-2</a:t>
            </a:r>
            <a:endParaRPr lang="ru-RU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9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00563" y="4140200"/>
            <a:ext cx="180975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</p:txBody>
      </p:sp>
      <p:sp>
        <p:nvSpPr>
          <p:cNvPr id="14341" name="Прямоугольник 16"/>
          <p:cNvSpPr>
            <a:spLocks noChangeArrowheads="1"/>
          </p:cNvSpPr>
          <p:nvPr/>
        </p:nvSpPr>
        <p:spPr bwMode="auto">
          <a:xfrm>
            <a:off x="4500563" y="6021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2" name="Прямоугольник 19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7" name="AutoShape 2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AutoShape 4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251520" y="548680"/>
            <a:ext cx="0" cy="547211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 flipV="1">
            <a:off x="719572" y="6525344"/>
            <a:ext cx="7704856" cy="496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5900" t="7594" r="25941" b="16400"/>
          <a:stretch/>
        </p:blipFill>
        <p:spPr>
          <a:xfrm>
            <a:off x="829110" y="1538957"/>
            <a:ext cx="7704856" cy="4832943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423176" y="148483"/>
            <a:ext cx="6516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hlinkClick r:id="rId4"/>
              </a:rPr>
              <a:t>https://tvschoolst.wixsite.com/vremiavibralo/himiya-2</a:t>
            </a:r>
            <a:endParaRPr lang="ru-RU" sz="4000" b="1" dirty="0">
              <a:latin typeface="Arial Narrow" panose="020B060602020203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03848" y="2349808"/>
            <a:ext cx="3384376" cy="575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437909" y="3522176"/>
            <a:ext cx="2300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dirty="0">
                <a:solidFill>
                  <a:srgbClr val="333399"/>
                </a:solidFill>
                <a:latin typeface="Arial Narrow" panose="020B0606020202030204" pitchFamily="34" charset="0"/>
              </a:rPr>
              <a:t>х</a:t>
            </a:r>
            <a:r>
              <a:rPr kumimoji="0" lang="ru-RU" alt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имия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</a:t>
            </a:r>
            <a:r>
              <a:rPr kumimoji="0" lang="ru-RU" alt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биология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5288247" y="2798061"/>
            <a:ext cx="796053" cy="80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00563" y="4140200"/>
            <a:ext cx="180975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</p:txBody>
      </p:sp>
      <p:sp>
        <p:nvSpPr>
          <p:cNvPr id="14341" name="Прямоугольник 16"/>
          <p:cNvSpPr>
            <a:spLocks noChangeArrowheads="1"/>
          </p:cNvSpPr>
          <p:nvPr/>
        </p:nvSpPr>
        <p:spPr bwMode="auto">
          <a:xfrm>
            <a:off x="4500563" y="6021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2" name="Прямоугольник 19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7" name="AutoShape 2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AutoShape 4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251520" y="548680"/>
            <a:ext cx="0" cy="547211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 flipV="1">
            <a:off x="899592" y="6380832"/>
            <a:ext cx="7704856" cy="496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6687" t="8701" r="23620" b="10101"/>
          <a:stretch/>
        </p:blipFill>
        <p:spPr>
          <a:xfrm>
            <a:off x="667424" y="715394"/>
            <a:ext cx="8081040" cy="529604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067944" y="1357767"/>
            <a:ext cx="2304256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886329" y="1874746"/>
            <a:ext cx="971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х</a:t>
            </a:r>
            <a:r>
              <a:rPr kumimoji="0" lang="ru-RU" alt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имия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136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00563" y="4140200"/>
            <a:ext cx="180975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</p:txBody>
      </p:sp>
      <p:sp>
        <p:nvSpPr>
          <p:cNvPr id="14341" name="Прямоугольник 16"/>
          <p:cNvSpPr>
            <a:spLocks noChangeArrowheads="1"/>
          </p:cNvSpPr>
          <p:nvPr/>
        </p:nvSpPr>
        <p:spPr bwMode="auto">
          <a:xfrm>
            <a:off x="4500563" y="6021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2" name="Прямоугольник 19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7" name="AutoShape 2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AutoShape 4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251520" y="548680"/>
            <a:ext cx="0" cy="547211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 flipV="1">
            <a:off x="899592" y="6380832"/>
            <a:ext cx="7704856" cy="496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71988"/>
            <a:ext cx="2088232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1072" y="658811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СВОЁ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ТВ.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СТАВРОПОЛЬСКОЕ ТЕЛЕВИДЕНИЕ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385462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  <a:hlinkClick r:id="rId4"/>
              </a:rPr>
              <a:t>https://stv24.tv/category/programmy/v-efire-shkola/</a:t>
            </a:r>
            <a:endParaRPr lang="ru-RU" sz="40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4461877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  <a:hlinkClick r:id="rId5"/>
              </a:rPr>
              <a:t>https://stavropolye.tv/school/ege</a:t>
            </a:r>
            <a:endParaRPr lang="ru-RU" sz="4000" b="1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446" y="4169372"/>
            <a:ext cx="2232248" cy="18514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2192" y="3416791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ВЕСТИ. СТАВРОПОЛЬЕ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02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00563" y="4140200"/>
            <a:ext cx="180975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</p:txBody>
      </p:sp>
      <p:sp>
        <p:nvSpPr>
          <p:cNvPr id="14341" name="Прямоугольник 16"/>
          <p:cNvSpPr>
            <a:spLocks noChangeArrowheads="1"/>
          </p:cNvSpPr>
          <p:nvPr/>
        </p:nvSpPr>
        <p:spPr bwMode="auto">
          <a:xfrm>
            <a:off x="4500563" y="6021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2" name="Прямоугольник 19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7" name="AutoShape 2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AutoShape 4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179512" y="549276"/>
            <a:ext cx="0" cy="547211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 flipV="1">
            <a:off x="1043608" y="6638670"/>
            <a:ext cx="7704856" cy="496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9128" t="9539" r="33072" b="13463"/>
          <a:stretch/>
        </p:blipFill>
        <p:spPr>
          <a:xfrm>
            <a:off x="4967753" y="1408139"/>
            <a:ext cx="3931845" cy="4958705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14169" t="13601" r="14957" b="8701"/>
          <a:stretch/>
        </p:blipFill>
        <p:spPr>
          <a:xfrm>
            <a:off x="300657" y="286671"/>
            <a:ext cx="4545952" cy="3816424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16" name="Овал 15"/>
          <p:cNvSpPr/>
          <p:nvPr/>
        </p:nvSpPr>
        <p:spPr>
          <a:xfrm>
            <a:off x="179512" y="3354092"/>
            <a:ext cx="1676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2709" y="4526825"/>
            <a:ext cx="2374655" cy="1616630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2995" y="286671"/>
            <a:ext cx="555469" cy="78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960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00563" y="4140200"/>
            <a:ext cx="180975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4D4D4D"/>
              </a:solidFill>
            </a:endParaRPr>
          </a:p>
        </p:txBody>
      </p:sp>
      <p:sp>
        <p:nvSpPr>
          <p:cNvPr id="14341" name="Прямоугольник 16"/>
          <p:cNvSpPr>
            <a:spLocks noChangeArrowheads="1"/>
          </p:cNvSpPr>
          <p:nvPr/>
        </p:nvSpPr>
        <p:spPr bwMode="auto">
          <a:xfrm>
            <a:off x="4500563" y="6021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4347" name="AutoShape 2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AutoShape 4" descr="data:image/jpeg;base64,/9j/4AAQSkZJRgABAQAAAQABAAD/2wCEAAkGBhQSERUUExQWFRUWGBwaFxgYGRwYHBoXFxgXFxccGBocICYgGBkkHBYYHy8gJCgpLCwsGB4xNTAqNSYrLCkBCQoKDgwOGg8PGiokHCQpLCwsLCosLCwpLCwsLCksLCksLCwsLCwsLCwpLCkpLCwpLCwsKSwsLCwsLCwsLCwsKf/AABEIAMIBBAMBIgACEQEDEQH/xAAcAAABBQEBAQAAAAAAAAAAAAADAAECBAUGBwj/xABGEAABAgMEBggEBQIDBgcAAAABAhEAAyEEEjFBBVFhcYGREyIyobHB0fAGQlLhFCNykvFiohWC0iQzQ5PC4gcWNLKz0/L/xAAZAQADAQEBAAAAAAAAAAAAAAAAAQIDBAX/xAAtEQACAgEEAgIBAgUFAAAAAAAAAQIRIQMSMVEUQRNhBCKBBTJSofBxkbHR4f/aAAwDAQACEQMRAD8AtaQ+IVkgFSSpXVLAEBr2oV7RqOcZX+JrQq6xdxeCheR1cWxpmCQ/OAoQgdpF44+Ro/toDNthFElqkkVq4qznH7xzUWzQ/wALXayQJaLxPVulKdeLMHr3bIIr4BtaHDJOzpAduukYw0viASkgkBqVxpqzi1L0zMNBNUCKgFR7q02RSk1hohpM646FkSLLLVOQTNYApK5hTfI62CmZnNNjRzFrsoUom8EirJGAxzLlt5OEFtXxdMmSjKvu+sNeZ8+GO3GMJNuOCh44bzxgeeBumqNO0aJvjtnEOwoP1PVjs2Qk6KfEuzMLpDD3WKMvSKbxau0u7MHLpO7KNGw2xI6ofYXOdYLaRNImLMugCiADR/N8o6MWgRgTtKpBqSKVA838IOnS4IcF1Z3gxxxetaRrp6lcilFPg6Gzz3jS0sors0uXLmdHMBSsm8U9QLUVB0uouBgzbY4I6RVeKiSkPTHLZu84PL0m829edTMDsF5Qf9x54Qpzv0VFVybvxEm0KtMxdnVellKSA5GASkgulnLE4nDhGBbp9oK03gHIAq14lyzYvTdhFi1fElWQAGZ6VpRqkuK6hhDSNP3Qlwml7tJc7KhmZ8W5tWE6xRTpkplrtsmzhcpXVJcpSWUwGOAqA1Nh1RW0uq1TJaJs1CFlSQyjdOJJAcDG6SfM5TmfEhVeShRSKBiXyBLnCpHdELXp2YyknrKBIUXNQC2ALEhtUF/RLSMdAJW3QhNBlg4GDPTDvi6bCVMTLC2YFpRURQk1ANNlIUrS4ukveJIZ24th5x0dhkrmSyUzUpSalKlAYNRiK+xlBuySoHNLRe69UssJJSEgOalwA1DR8agR2nwmy5KjRX5ihUNgE03esYqbQo9pYVdAFWZhg5asdLoglCT/ALoJJvPeD1NAQDQlsxxitxaWTWRJGoQk2JHSdI3Xu3H/AKXvMztjV8YhJtQUCU1AxIgf+JJqBlmSw9dfKCy6LwSIyLbZLErpuksiVKC0JmKKACszUhbpU4JIGJoXHGCyNOSzeUVBKUsKkY1dsyajuitM+KgtTIukpWkSyaBQLEu5HWvOGplCbF/qVE6OkhS7qALxfM0ACAMaMAkcIJ0Fms8qZNXLF1KQHQnrALmZO3zKfHXF7TKZqWmTSlqAmiGLm6GwViQ7vTDMZGk9LS02e9dE4KUApL0ukXwcMHSO6CLtlOkjVsmjrHNmGSuWZjXFqExIKf8Adm4R/UEqaI6K0To9VwyZbGfLUpLoAdKQQ5LOkjHfAf8AEAm0TrqUIMsIBmF8DLGssAAW4xS0FplJVZgiWkNJWUAXjdRV0jrVxzwiiUjoLPKbsqdIBF0XboVVyw+brYE6qRek6LlnqCaq8EglIUHAIoSMnjL0XaJZEzow35igt85lLxx3QaxWhBtdoYTLxki+odlISGATmVsAW2xjE0kZ9tsNlNoVKMsqUGSrIEzEgg0arE1GsxTtPwxZUItISkjo5dReWyT0ZWk49agBauEK16ckC23SkE3pQ6Q37xKUIDqD0UDRmyq8beklky7YkSy6ZZu59I8o0AajKdLREm08DTTRy4+GU/1betm26FGuJqWHXOGz0hon5JGnxxPOLZLN5kjHAAbMow7XfBN4HfXW1dVQe+OqRbwFXQ1A53N4loa2tdVeDpYE5ggsOdBGkJV6OPk5iRYVEuliMjVq6zkI0ZVjUR2g4ICjWmDVzBplnGTOtuSRdCiSa832nXsi5It3VqA4DlR+rEPqDjjtz0luEmWhKAICgoEE1dnxNHyfg8VJsy674jVwrj3bYJLtAmIq7uSMtpNSzc8oY2JBU1QzbQHINeD88mhr7Ag5KgDm2rGtRk3nF2RJusXG3HfV/CKsjR4CgVLvDAMM2L05+MX0zUEBTV8WAodZY+8lJ9DRZmSEqqCATiDUcssssorztHO4CsCCW1M9NuGOrnJNqoSkFgWbHXsoTD2dK1KdKT1roYOQ/llweEmxUmUFhaF9GKgVBJqxd90amjLHemXuz2qEYBiBUUanfBbVYQCStdai4UKBZKb14k4YEAtUs2uFZ5QU6goNdUGwrdVQMNvfva7BWjBtVqIVi9aHYC4oeOWcXtIz0qlh1M6ElqYsMv8ALwrxLM0CnJKf3M2v+M2gGmdDG5LuEEhADHMAqFG2CC0wd0ZkmYXvB2G3PKsaekmM+ax6wmTA2RF4ivd6Rl2OwzgCoIKkgdbMMdYyw7ot6RlTPxK+p2lqIvChdlGp2KHMRbpslcE/xIUsJYKGNctYGrDvEXZk8pAZVMwfE8fevOtVjWi6pSAASSFUL54h6dcYwpU0FLBypNSdQf71MQ17Blyz6VBFaYbO7U0WLNbzeAJxD8yMfDOM2RYEgm8pyTQA4AOGrsNabovS7qgzkHEF3Z9lAeOqIlQ8mtNC2cTJbF2HWBA/Tdbi8DOkCCzjU1HNNWVcIDNtKkgBQxGIqe6M6TNObN4l3cchXXB6LZt6WUtclN0EknBN3IAVqDnlqwivobR03FabuBYuNRo+bHDUQYdBAAKg+NAafLXbu9YefpNXYUT0YqGU9f04vXU2PGnwLF2y1plCill2hRBUwSQTRtV4ileZrFXRkhQU4mJSRUqClAuAa78d+e1xbgWIUWyqK783wMSlaUQSSDhiQTWmDZ4Z7YmwxZornzFukzySlV0AqOoEtU0dgcMIAi1qlTGKwVgUBruxDYiMxdtSCpRISRqYAtjTia7TjErLpME9YhTqOQoMccjnxgKs3bVpmeUkJX1jW8CUlzQlg23B8RWkYw09MQ8vpDUh9rCgpnSK+kbfcUkCgOWYrRg7nHAQNNoCiL7C7mGqK8Br3wUJtstzlhX5wAv3iVqOJKqg1oS9a48YrI+ILS4a0TGTibxDs2L0UDg+2K82YEoIlqDKIdiA1cXG7PFjmQ1Wba7tFBJvF8hgSHYYYP7olkncadp0/PWoqExKBRh1QMBUMwYlzDRnS7xDpQCDw8oeLwPJ0KpAukB0qOoA4YZsSN0VbdOHRqSUFiGNWo9W2xtGxA/OnmIjbJBSFXCJhfqg0alSauRTDbHOpZOpo8/mWS6QZagumRwxepAqweK9oWp3UDgAXzZsNYcR0unRNlpurAT0p6xDGgUCEggm6HuuHyBqzQ34JN5BmIonIMCoFlB2a8xILFtWUdG72crWTANoCUg418MXGDahF6zzktVkhnLE1G0+us8TaQklSXMuWAyiVJRdACVHs16zunFL0yDmLOj0JloJr0hIopIQm44Lhy94qCdVNTmKfAuGUbZaVIYsAGwwfUdWwbhARaL2AYtUc6+MF0uAEoJmS1E0KEk9UgNhdAJLVLnEcKFlUCpTEBwccvtAlgHyXpRW7YBsW/bG3YBOEq6hdw0qQCwdjRVCGem9oyEF6HNIL8csxANLkBF4DMBxRqZaxT20JKwTouW+2zFTFXyknAqZqhnIwzBwEFsOkKY0uqIG5C++kc/LQboWXI4v4YUx37YuWOZXGlxeeZlqFecVt6FZ0FonqchSsKgEuanAHGHt0jpJaEhV066MGUrVlzjn7apluCak4jOvrSNIWn8lKtQJrqvGJlGhp2smrojQoQsibMKkM/5SrinIJFSCCHYkGEdCEq66wWZmLEOhD0KS4LDyjFDjrhQAvB0ljgxUzbIvW9JmLIHzBLV1Du7J5NBT5KTXAtJWJLpK7puiiUqON1sGchw5qM6RQNqIZkiuaQwbMDu91iimcq+EkMQ3V340JxY1G7dBEWpwFEkkHDBr2Zps1583RLdlpCGdTgAB86Z9UjWXrtjSsWmVgBQICRQOlLvVzhgLyuLDdjKty1qYdajMO8++dYObKbqUJKUlSgkqLBrxxJxxJpqfGJfTFZZXa+lWpRDuXJZgSdgwybdxg3Svv1b4xXCcFm9qCRdu1T2nd3Tqwq7louWWaSRrbKlchtHPOE4lI0VzXSBsJfbe8ad0Dls+e/117oeek3ZbJPWSojfeXnqcRVdgQAHyBzxzbCtIUvQUQmqSlXWJGogEVFG34c4sSp6D2WUoggOKk40yd+J4RQtkpan6yQDgnCp163bDXFWU5ar5hqYj798WlaEWps1no70VqcADmx79sXLInow6mwaoA212403PFVKyEzFAy00JqxqK5OyiwTlUjfFVU1SABMBSR2TUHg+IY7Xgq8AsGsmxpnBzQioILFgzAvjq464rWuyIDOVAKGBq11jXGmVYoi0PQKICQ4q+Z9NeuLiClRKVlWDEjHE4c/GFtofIFVjlmWyQlJUCKkl2wONC7Gj4nHCM6RanupL3kgpqaYlgxHVxbgIuaR0HMdkC8nLWl8LwPGoxYYRKToYKPWHXUWOxZxFM82ilTVkNW8BxPCQBeu0wcU147XMKIWfR4UK9I4LFpYVUUNVKDboURtHTO5t2j5qhekyj2Lzlb3sLyUDBSwQWGPhGDaFLQlE6YkoQtVLwYOKYUbs1dsOW5ZfidEwS7PLLKWtjelAJxd6Kp1s6kO+IqSdYfzFTVKmy1gjtFKQQxABUt1N1QK1w6zxS00y5NnJ6WtXT2ZKkiqF3Q2BBZ/8A3AcIJbdJKlzAmooGBB1Mkk68tbvHQ2zSakWfpfwyZgEw31GU90AMlYCFJdLlrzsaY0inZdKS7ROudBLmTEoClm4tSk1xqsgJdScGa8Ka6+NVRLkYelVzbpYXJZllyAwBWoEv3c+EY2jZoUooGNA5LMXpucmO5tfw8i91VKCOiclYX2lFlOldUoa6QQWqRWKc+VKlpX+X0dy9dJIANwKv3EqJwGIbNLilXGOKYvZhp0L0kkLej0epKQWJG4a4PZPgycS6UkgpUASCA4YCoBBffri1OtcpEteILBIQpUuWGmpJBLpARQKqxDsWALnqbCbLZ1oF+0S+lQFp6OY8tQXgpIGBozDBmhU1yWknwcnI+DZxWm8tADNiSzbN7e6Rryf/AA9VNJHTpW46qSEp7CgrAzH+UhwMFY1MdHpOQXvoTOuuHugqWQ/W4nbArLOkpIULJaypjUSZ1ArJwBiCd7mFGS9g40Ylv+ELRJJQqWFSwl77JukGoFTRmZsHGcYw0BLLATUJ6hAbpMTeFXScMeIAzbvl6UWoGWbBaLrKCXKkdXFgKmu2gJEczbNBTVTE9BY7UgKLEzOsBvFwFIzckipEENSMXyTKFmNM+EZsyYm6QlJSHUp2LgiiUgnAB9pO2OktnwMtMkqlETAhBdIF0jtEUUSFCtWzyY0vz/h+1dGEoC0qSaK6NwzHEftGOT1wh7ErSEtKhMkzpgUAyQkh2Zwpjh1jvKYl6kWnkrY0UdHfBBmKSVAplKUCUm9eMurvdYBRFHDaxkIXxT8JrRM/Jlp6JRDEk4gFRqXILvR2IIqaxvStI2oJu/4dMFGBSWYNT/iO8XpdknrPWStSA/VmEuGok9RJJJFWJpWmuVqqS2pj2JZPKB8MWm+FXUuxrfBoDQV2U910ZXwzMcOboVVV26qtPqWnnWPRrXowglpZDDAJUc2xZjQHA/fNtCFJBdBo1CkjrHDEYMMQdcQ9SVlx04swbB8HWWWq8VTidRuABtiASecaI/BSwofh5iypgWSVOHBDqUoUoDTUMxB5NpCndkkEuC2RIxeuEZekNL3FC4QRRlCoqaVGIq9NsXC5P9WBTSisZKmk9HWMoV0ciehQHVdFA+DqClUDuQ2vGKugPhGYTLmAqSyARdQT12qzni75mmUbdhtcualJmkhUwAoxZsSAoiuKQGzUBiQCHSKpiGTLtXQJSHqshLFRAagLvkxzwauzjTxkzj+rnBoWr4QmTGUojqgupYSl0sSRcSos5OL6tscNaLHNSb9wlIxoaZkn3lHUWRdrUVy1zJqyMQF3kKQoqSC71SbpqMoGv4ulyL8kiYWTdWApqh0soXS1Sxc1vCpowoOT4Kltj7OTVJmzGUiUsgYEgihBHawcMkiFI0OtCk0JSVAMkEkAts746NPx6lSOjMlLUCSLyikAv1XFKCoZs6RdlWgKNEgtdPy4FyGD1zhakZaeBQqfDOTROUlN0oUH1oICs8WrFpVjROSL0tiR1eqRdpRyxo5wjSt61dYXFhqFkuKpBxD5KHOIybSEovKF2hZwxxyBrkPGMqvI9lHMWf4YtKXUZT5MFB8Q28HLcY1pXw8p3XfwqkCgpmSasxNAILZdKLWoqAU17UWN0swY1buaN1E8rT0l3ql2Lkiiil8GxS8XLcJJGRN0dNvFhepj6D3vjJ0nZVAEhCwtKgaBnxrvDvtjd0jpxUqUldy6JiQpBcFwzksMGcBixzZjFY/EQCesHybA40r3RCg1kGkcvZpFoIcJnhyT1U68XcOTCjrzp1Ll0EF8/wCIUXufQ9q7M+V8MzklM1AWFJN4JURRQqlylQo9aKg9t0fbVz+kVIkkMU/lm4QkvecFRqbzu6mKRkz9clW6Je8Y7vgR5nly6Od+GE2my3kmzIXLcqCFKShBJoHCQrrbTTiBHTy/iGcFAosciQaOu8hZKHqAES7wOGJakDBEILg8dB5k+kK1aXtSrwQJSQoY3UDAAgGjh3YYs2ouFouSpCxMVMlvMfpZZSVJCilTKSWcm8Q4YPWrMAhMGvwhjMGvvheKu2PzZ9I6GzW+zhPZSlvqAODgKF0Mmlabo5PSPxPPvkhRSk1SkEi6n5QWzYRZmqCkqSkhyCOYbKMK0KvTWDYpGNdZpi2MJ6WnB1I1hqz1VhGunS9pzm5tir1gNo0taEt+bj+r/VBbQoCWguMCs4jqmj4a1Jirp61JIQUm8GLEPjRvCHWl9Avk+x7PpS0LAImAP+rh80FTpO0MGmd6huatKNFGRa0IQlJLEAjiNsaFltSALpIcFT7LqbuPfwh7dJr0JvUR2fwfpRc6Ub7kpLV3R0FNUePaV0fJXo9Fos7pmdKZagg9VTJWvrJILKApk2GyOVnWGYntpVXMoDcyljHk6f4nyuThKlbwdc9XZVn0SqekYlI3kQ34pH1J5iPnPoWGX7Ef6YQQdf8Aan0joX8Pf9X9jLyV0fRotCD8yeYgoMfOYQzMqu5P+mCkEBwf7Uf6YrwJf1B5Mej6An2NKnpdUQ19NFAY0ViKgFsKRwNv+GVyylE62Wi4hjJEtGSKJvsGUsUo3iG4my26czoWobi3eloOPieemYlLrmXipIReUsXiklJAUSWHRqzweKWhLSy3a/uHyqWI8/Zv22wIQuWuWq2TllTTFFkfl9Vx1UpJqkYPhujRtMqxidLVLRaXUppywmeD0YlzLrkhz+YUYOWfJ4jo+0iZZ1qW0ubKIvpqxQtgksSauatRsYXERroqGsri3+5hqa89N00gtqFmSpCpP4sFS0CaQbQPyhedziWvFgHNS0NpKRZEomLki0mau67dOCog/MVCrAqqYgx1wzH3/Eb+P9sz8yXSLCZNgQpSkm2BRxKU2hyztUIqanE5wPRQsqZaVLVbUTVoQZrJnvfCQC5TLYkFxjA2MMN78oXwfYeY+kSsEuxvNc2tIMx09WeLybksXiyKlwRWrAZNEhIsiZoCfxIlXFXupNIv3kBFLleqF5Ng8Qwz8IR2mDx/sPLl0gltRY0pT0X4gkzEOOimNcK09IS8tuxe4xb6OwNjO/5MwH/4gXig+0Qi8Hj/AGPzJdINYZNj6GWZpnhZSm+AiZ27ovUEvB32RCzyrJfm3unuApEslCy6ejTepcftXhUCBk7YcPs98IPHXYeZLpFtNnsAznf8ub/9cKK4V7aFC8ZdsPMl0jPRLH1DhEjLS/b30GMAIOoBt+e6GuE5d/vvjro5rQZVnGax4eUP0dGvJfeB6xVKN9MsfAxMyzt4KI8/CALLAkgVcE+9sOLONYbfnFZKTqVxJ984kUqY0b3nDC0Tt0u6hwr6R1SHDqAcVGuOaPWWCUzDemEVugsksHU5ZTDU1M417aklBckO2zOMsWVVCFDtE1BGR27Y49fbuydWlqOMcIuz5ICgkXikg/8AFSRTBzdpyOIwjJ0uopdKQvUCmaGukdZwUgkE09YuqQv+jmrZs2RStdkmKyTz+wjHbDs0+efRekWqeycWontpdno4djQvSvhAZtutJCqC6LxFZYLDs1Bd+/ZlA5cyZdDIJGsKSRShzhW203FrDFnNdhq/fFrTi+GL55rLRy0vT61Sfw5uiUi0JmJADMqqDhi4NXzinKnLSf8AeLpSilDzi1b/AIeMlE03r5ASoAJbGZdOeHrGdPV11N9Rw2l4NOKi2kjVy3JMtm1LaqlbySY0tGySoOonmcIx73VB95x0lmQyARSgjdGMihNUUkkEkOGq+t9+GEI6VmYUGAFAMGzFYbSc8lY/T5mK8ixLUaA72UR3AwwSOs0XaT+FnKWSVAEpU5AHVJYDA15RZkWFP+zTfnVMQFFvqKQo0/WrnGNY1TUyZkqYg3D1kqulgSpAUMAwIGB+nbHSWySpFmlE4EJUhVGN3UcyLtRsiksWZzw8FX4n0sqRNs6pKlpv9LLmBSCkKAuXcXvpqSMtkdJZgFS0KcC8kHEYkDlGXp/QqbUlIWpSDLUVJUkgEUY4pPsRcscsolpQFE3EgA0JIAatA/KFGG2TfZnPUUopdF1chOJPvhERKT9Q4AesDUtZzFNQL84dE9W3biPWNjKya7MNfKkQElO3lDGcvWOZ9Il05IxD7DAFjGzjGu3AedYiLINah73xNdqLY9/3iPSLOBA4qPPAQBY34bUod/pEkWd8y+wkd7QhPmZlPJXrDm0qwvJJ1V8zAO0MmSQfue+JiVrfmfMQJb7e/wBYfra/fOGFkrqcx3woa6o/N3/aFCEVkjZ72VhrwzpwiuLSQMRucV31hS1/WgnUaA82r/EJszLZo2raDDOlqkDjD2aYgnrJIT57DQAD3s2bFJkvd6v+cJNN+JywfDCIc69FxhZidKkYkNx8ofpEnJ9wju5NilXapQS1CEg48ICjR152Esaml88QIz+b6NvHfZwVsUCgtk3t4y7nWJfEANuKj/1d0dx8X2IokB7oSVJAupq7KLFgKUJ5RxIT/UDzHjhHLrS3Ss204OCoTwniQs5/gg+cCJYkYNi+VHrwMYGpJKWoKD1jK0+Ouk/Ukd2PcRGleinplF6U7dlQ5Kp4tG2g/wBTXZnqLBzuntIq6MICEqBSUkkHBKkrTmwIw3Rgy1qP0fuSDyKo9B0BZ1KTMKQTcZRu4tQecayZipiLimmIJFFVBZjgXzI+YQOU3OSilj7/APDWFKCs80kzQB1rq3GCQCRvN4EcHi2nTqnH5amGQo/O80esaN0fYJyQldikoU1GRdCmxYhi+8nfFlXwDo5WMgp3TJg/6o8zU/i0dKThqwkn+3/Z1L8fcrjTPJlWxcx1iQozCwHUQzDYGrTUXq8W02vSCU/+mU2voX5MI9F/8j6OEy4Jc3U4mrxoderzjVk/A1iHyTFfqmzD3BQhy/i2jCnJSzx/ljX48nxR5vZfja0lBQbPICkslQUg1JpiFgoUScFU2jA5di07az/soBUkrvGWkXnUQA4uvlWm3GPW7d8J2Bx/sssqFbxBURqe8a4YGJSbIF2lAPZcXW6oLXnBCWAFDRss46tH8uWrpvUhHHOff/JlPSSdPkpGU7198Yh+GJoQT73we1C7MUkkuFEasCYCJhqz849qOVZ40lToQs7fKf3DziJk6wocR5CH6YtV+7whCcRl4+kOiRzJB+oNq94wkWJON4neftDKnH6X97RSBm0nVhv9mCh4LH4QDP34xE2EEvXu8QIh+K2H3srDm01oDz+7w6DBP8AkD0/iITJKdu4lvCIGZqHeIEueAesG3n7GFQm0WE2ZOzmYkmQkYNzPnABO1J9+cK/qbjBQywW2n/KD/wBUNAOlAxZ/esQoB2zMRaD9L7aP3iHVaw+Y4Hv1wS4gave2JhQyI50hioGmcVYDjUeJEIG4aAg7F14B3EJTksSeXnDLsY1L3v6CCh0PL08UkdaYCNb03PvixZvjOZLON8H6gRzILvFboRie8t5Vhl2ZJxqNQH/bEuCZSbXDH0p8ZLmpurSlrzsxORAwJ15xz6rfsPeI212EUYKHIU1bIBMsKdVdtYyl+PFmi1ZL2ZkvSKSwq5wAq5LYCDJ0Oq+qZ0U9KmBULqwC2FGrjl5RYNmADfaIm9kTzPrGL/FXZpHW7C2hcyWkKWFAHC8nxcbYF018N0d+9gAkudTNB0aRtAa7PmAAMwUpqZNeivNt9oNPxE39yvUxD/Hd4Zfzo7j4W+GjZ1dIAQCBeSkLUTeS7MsBmpg+qkbUrQkq9fMsJJLtdSlTti6QOtQGPMbDpKami5s5Q1dIX4XgdfdiIIm3gghipye26iKbxrah9I556K3X7OiGsqwemS9B2Zg0liC4ZRNRhgdkaBsaBUBthAbwjyux21Sa9ZtSUKS/G8dsXEaRS5dE4tiL6qc8I59TS05yW9W17wax1Glg9LXZ5eNwVzAr3ZQOVNSwdCv2HDaI4nRlqBJJl3RmyiAwqHTqHd3RcTa0KeqlBywF4l8dXfhCehpJ2or/AGRW+TOtTZZYJNx7wrQnuPpqhGwSyoLCAFjAs5GPEZxxybaELNElyACpgoskEhQHyjq5EEY4RVNtUlZNWJe71QA5UwSXfWXyYuM46PiUo7fRD1KNfTehZ/SLWlIUFF2BY4VxZqjv5YS7HPSayljDX7OHhCOkFh7kxSXLtfUfBomdIzVdqZeDZl/Fxrj0tKM4xUV6PM1HCUm8jrsqgkKUMQ7Xq8QMIAAeW1XGEqbsNA2I3aoklD1A5mN1fsxaXoSZmdOI88REiUn5g+OERUlvlPD2YiZ6cGPLxaGKiTj2NW6EkuH8uOuGLZkjgIiqSDmabPbwBRJZB+5P2eHp6MSIE42ciPOJjcOB9YAoe8Hoe94dRTqDcOGURMnM+PkBTnDkMMWGw/Z4B0M+oGFE0ktSo96xCgAEZAZz1dxaJIQG6pUefjDhZ1mImYRjCKdDmzA5Eb1H2YQs23+4xFC1HIQ5xw7zDFgX4cAPU7i8CUtX0ht/28oIUV7I74gtK8gB72mATGFRiAdqgfBoHMQNnP8AiJ9AvMPvAeJGz66QAVVS93OAqRsb3ui/0e6IlPtoVDsoiXT7faK8+xvi/LZtasajexCb2IlxCzG/AFxdNBh1mPIEthth59hBIBSvUVJUCkjJ3L+8I1ynKp5ekOmW+cYfFRsp2Z5suBTdDCoIAJ8Rng1YkJS0u5cnWHG57wY8A0aKZXCJBB9iIeivRa1H7RSTJUMQkvi9WOti+WQPGNGyzwBid4Us/wBt8BtkQCPdIklBzJ97jEy0IsqOq0EmznHVJScyM9XVc4NxgEi89FtvevKJBJ9g+sMmSX7R5CNYaKSoiWq27LKlE409OA9vDXqhq71f9sMAfdPCIGVsfgI6Ixrgxk7LE6drSOJ9YZM5hRLbiD50iAS2AI5+kQKCMArnFkhvxGtPvnEV2s6n4mAdIr6Vc3g6Q4re5fcwBZNFo1hQ/wA3lSEueD8p3gQL8FqDQhIKcKbqQBkddpGJDby3hEkWgNQpO8v5w2NCecBCCDg3I+UAFlM85PvAfziSgX7Q4j71iopRzHH+QYiUbBz9BAFly+M1DlCiolNMU8vuIeEVZTTpHXfO7+IMi2JIo+5QfwECUf6idwbyh0z3o6htujyhGdhhMf5UHu8hDEvUJSOLwNSHxN7g3hEUoSMlCGAUWhWFOESv07Q/c0RSnNn3q+1YIhzikNvgGCmEDFSuZ8oEEvgo8z6RYWUg1EPfBwgEBShWt95fyiZlHZ3wUNh5mGKTDoKBJB9/zBEwMpJxfuh7o908oVDRMp2jnDgam5vEej2kblecOmV/Ur9wiGi0TUoZkRNw2I5iICVtPEv5RLo/6R74RG1FqTJFD1pwMOmUYCVt8rH9J8TEkz1ZOeDecPaxbl7CEQISg9acfvBhMOb8vN4TO9PH1iopoUqYugB182iKrGNa+TxLo1EUrx9YZEuZ9IPGLJpDS5KhgpQ97oKVEYuf2+ghjPWMUcn9IklRI+bl6wxYGPAfqDecMRtQef3iBlVchPED1galMaSktv8AYgAspVrY8PWCGQG7PvhFeYolqEbLzCElR+kHi/iYB2FTZU+zEZhbFQ4/cxBcleTDYBAk2eacS+w17jAL9g/SsO0jg484AbWoHFAG5Xi8GFipVKSf0/cRGXKqxSke+MIeR/xA+pPNR84eCplpGSeQ9IaAZi3DkV8yR4xEyFHM9/nFyp/iJgnAXfe+ERRTTKUM1nhE0Wk/1cQIs3tZHcfKG6bb3N5QCoAJ+tJ5DxDmJKtd3Ad/2iZnkbd1fKAzNJNggneB6wwsPLnP7MOJheg74om2qVikcnMOJ528A0FhZfvHUOcMpRyaAJtPHgD5QSWsHI8iIB2P01Wz2P5iCFDjPuhKVTDmW8oEFE4V4/aALEqRrS/fDCSE/L3D0giSM8eB8on0zYD3yhDpEEJf5TzpBLjUdthJiBtSRiRx/iIptidaRucwsjx2HA2hve2EqQk4jxiAtSTmeAJ8oQno1r4g+kGR4J/hUgYe90RbUAdxAh0z0azxH2h12hOp+H2gTB0DI1p73g6JYOTcxEDOVk3L+IrTbQ3aLHYP5iiHReWjargT9olcYZ8T6xmybZsXvp6RYE1GN1ztx5wIdoOVK/p5xJAU1AOf8wP8YnUNz+sS/Ej6TwCfF4B47IrnTNYHG9CSlRz/ALW74kLUfpXzTEyRrI3k+RgDBEhWTnb/AAYiVKGJPFL+cDnzVZEcL3jhA7szB23QCssJtB1d3kTBF2lXsfeKKlTh9XIGAzJ096tuKfsIQbjRE5WR/tHlCjOQqY3+7QdrK+8KANwRF3MniD6wlJT9PfDm1BOX7vuImm3A6v3AecA8A+lH08jEiScA3P1MEFsRmRxN7ygpmghxzaneRDFRWTe+kHhEZihgQx4QdNcCnkPWBzFnDwy8RAKgRQBmPfOIGYRmO6JkkZA7wO4gNDonkYXeQHhCEMgEnEg74MgEfPwcekRYHIE7H84cU+T+4+cMCa1gCp7h6RD8QNR4wW9qBHB+94D0JJ+zeEA2OFg5eJ7niQXqZ+HnA0pY9l+P3giZRODDePuYAQyw+N0b2h0frQOUSEsjEDhTzbuh+h/V3HwMIYNMxQPbQ3D1iRJPzJ4KHhDrkoON4bwPOHRZk5PyHlC4CmxdYDEcQPF4SOtjdJ1VMECQMHO9hEVqT/8AkP4GGOiPRgZAbqQKbMH0ju9RFtRBFB+6niDA+iCvo4H0AhiaKqW1e+Zgw3qHvYYmmygfIeJHrEwKUujn6NALaCITrVxBMCVJQflP7fvFoTzrTz+wgqbQMz3p8oLK2ooBCRghRO6kMtBaiCNw+8aK1U6p8D34QESCWvAsNQDZYsaijNtML1gNuSjKnq/qG8e9UWUrU9UvvDeIBgosKcHJq9Tj2cdfZz1q1wjYhh1q49mvWCzjrUAaaom2UoLsisrzQRwPrsgZBON/kfOkJujIYUDYFPypujLUTnmTE0S8CkPTNhjdBNAPoSGwphDTl0DS7BOfqXzT/qhQYzF/SOZhRVCoHKPVEMpAfAQ8KED4JSkgYCK9rmHWecKFCB8FuwJBTUPvrEJ4aFCikJ8AbGs3sTFtcsHEDlDwoCfQkyg2A5QsIeFAikPqijpNRAoYUKEOXBSkmNiz9jl4w8KM5cD0+R5gijfL4mFCio8ClyW5BdRBqG84tE1bKFCjml/MdUf5SMxIeIAQ0KOtHP7DKQNQgKJYfAcoUKJYew90AE5xNKAzsHhQoaGxFA1RTtBbCm6HhRRDB2dZKqkmLSO0qFChTLiMM4iqFCiUMlaOy8UpE0lVSTxhQoogsKhQoUSa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67544" y="260648"/>
            <a:ext cx="829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ТРИВИАЛЬНЫЕ ИЛИ ТЕХНИЧЕСКИЕ НАЗВАНИЯ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1052736"/>
            <a:ext cx="4752528" cy="867930"/>
          </a:xfrm>
          <a:prstGeom prst="rect">
            <a:avLst/>
          </a:prstGeom>
          <a:solidFill>
            <a:srgbClr val="FF50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 Narrow" pitchFamily="34" charset="0"/>
              </a:rPr>
              <a:t>NaHCO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 Narrow" pitchFamily="34" charset="0"/>
              </a:rPr>
              <a:t>3</a:t>
            </a:r>
            <a:r>
              <a:rPr lang="en-US" sz="2400" b="1" baseline="-250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400" b="1" baseline="-25000" dirty="0" smtClean="0">
                <a:solidFill>
                  <a:srgbClr val="002060"/>
                </a:solidFill>
                <a:latin typeface="Arial Narrow" pitchFamily="34" charset="0"/>
              </a:rPr>
              <a:t>     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гидрокарбонат натрия)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4128" y="1052736"/>
            <a:ext cx="3024336" cy="867930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Пищевая сода, питьевая, двууглекислая сода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251520" y="548680"/>
            <a:ext cx="0" cy="547211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 flipV="1">
            <a:off x="683568" y="6597352"/>
            <a:ext cx="7704856" cy="496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5536" y="2132856"/>
            <a:ext cx="4464496" cy="867930"/>
          </a:xfrm>
          <a:prstGeom prst="rect">
            <a:avLst/>
          </a:prstGeom>
          <a:solidFill>
            <a:srgbClr val="FF50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 Narrow" pitchFamily="34" charset="0"/>
              </a:rPr>
              <a:t>NO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 Narrow" pitchFamily="34" charset="0"/>
              </a:rPr>
              <a:t>2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оксид азота (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IV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) )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2132856"/>
            <a:ext cx="3024336" cy="867930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«Бурый газ»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3212976"/>
            <a:ext cx="4464496" cy="867930"/>
          </a:xfrm>
          <a:prstGeom prst="rect">
            <a:avLst/>
          </a:prstGeom>
          <a:solidFill>
            <a:srgbClr val="FF50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 Narrow" pitchFamily="34" charset="0"/>
              </a:rPr>
              <a:t>Fe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 Narrow" pitchFamily="34" charset="0"/>
              </a:rPr>
              <a:t>3</a:t>
            </a:r>
            <a:r>
              <a:rPr lang="en-US" sz="4000" b="1" dirty="0" smtClean="0">
                <a:solidFill>
                  <a:srgbClr val="002060"/>
                </a:solidFill>
                <a:latin typeface="Arial Narrow" pitchFamily="34" charset="0"/>
              </a:rPr>
              <a:t>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 Narrow" pitchFamily="34" charset="0"/>
              </a:rPr>
              <a:t>4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 Narrow" pitchFamily="34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Оксид железа(</a:t>
            </a:r>
            <a:r>
              <a:rPr lang="en-US" sz="2800" b="1" dirty="0">
                <a:solidFill>
                  <a:srgbClr val="002060"/>
                </a:solidFill>
                <a:latin typeface="Arial Narrow" pitchFamily="34" charset="0"/>
              </a:rPr>
              <a:t>II,III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)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)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24128" y="3212976"/>
            <a:ext cx="3024336" cy="867930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Железная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окалина 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5536" y="4293096"/>
            <a:ext cx="4464496" cy="867930"/>
          </a:xfrm>
          <a:prstGeom prst="rect">
            <a:avLst/>
          </a:prstGeom>
          <a:solidFill>
            <a:srgbClr val="FF50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pt-BR" sz="4000" b="1" dirty="0" smtClean="0">
                <a:solidFill>
                  <a:srgbClr val="002060"/>
                </a:solidFill>
                <a:latin typeface="Arial Narrow" pitchFamily="34" charset="0"/>
              </a:rPr>
              <a:t>FeS</a:t>
            </a:r>
            <a:r>
              <a:rPr lang="ru-RU" sz="4000" b="1" baseline="-25000" dirty="0">
                <a:solidFill>
                  <a:srgbClr val="002060"/>
                </a:solidFill>
                <a:latin typeface="Arial Narrow" pitchFamily="34" charset="0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дисульфид железа (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II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) )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5536" y="5373216"/>
            <a:ext cx="4464496" cy="867930"/>
          </a:xfrm>
          <a:prstGeom prst="rect">
            <a:avLst/>
          </a:prstGeom>
          <a:solidFill>
            <a:srgbClr val="FF50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endParaRPr lang="ru-RU" sz="4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 Narrow" pitchFamily="34" charset="0"/>
              </a:rPr>
              <a:t>SO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 Narrow" pitchFamily="34" charset="0"/>
              </a:rPr>
              <a:t>2</a:t>
            </a:r>
            <a:r>
              <a:rPr lang="ru-RU" sz="4000" b="1" baseline="-25000" dirty="0" smtClean="0">
                <a:solidFill>
                  <a:srgbClr val="002060"/>
                </a:solidFill>
                <a:latin typeface="Arial Narrow" pitchFamily="34" charset="0"/>
              </a:rPr>
              <a:t>          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оксид серы (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IV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) )</a:t>
            </a:r>
          </a:p>
          <a:p>
            <a:pPr algn="ctr">
              <a:lnSpc>
                <a:spcPct val="90000"/>
              </a:lnSpc>
            </a:pP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128" y="4293096"/>
            <a:ext cx="3024336" cy="867930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Пирит, железный колчедан, серный колчедан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24128" y="5373216"/>
            <a:ext cx="3024336" cy="867930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Сернистый газ, сернистый ангидрид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423</Words>
  <Application>Microsoft Office PowerPoint</Application>
  <PresentationFormat>Экран (4:3)</PresentationFormat>
  <Paragraphs>101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Тема Office</vt:lpstr>
      <vt:lpstr>Оформление по умолчанию</vt:lpstr>
      <vt:lpstr>Office Theme</vt:lpstr>
      <vt:lpstr>1_Office Theme</vt:lpstr>
      <vt:lpstr>2_Office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Царица</dc:creator>
  <cp:lastModifiedBy>кулишовы</cp:lastModifiedBy>
  <cp:revision>72</cp:revision>
  <dcterms:created xsi:type="dcterms:W3CDTF">2020-04-19T10:35:22Z</dcterms:created>
  <dcterms:modified xsi:type="dcterms:W3CDTF">2020-08-12T07:19:32Z</dcterms:modified>
</cp:coreProperties>
</file>