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</p:sldMasterIdLst>
  <p:notesMasterIdLst>
    <p:notesMasterId r:id="rId38"/>
  </p:notesMasterIdLst>
  <p:sldIdLst>
    <p:sldId id="278" r:id="rId2"/>
    <p:sldId id="283" r:id="rId3"/>
    <p:sldId id="279" r:id="rId4"/>
    <p:sldId id="280" r:id="rId5"/>
    <p:sldId id="281" r:id="rId6"/>
    <p:sldId id="256" r:id="rId7"/>
    <p:sldId id="257" r:id="rId8"/>
    <p:sldId id="284" r:id="rId9"/>
    <p:sldId id="258" r:id="rId10"/>
    <p:sldId id="259" r:id="rId11"/>
    <p:sldId id="260" r:id="rId12"/>
    <p:sldId id="286" r:id="rId13"/>
    <p:sldId id="287" r:id="rId14"/>
    <p:sldId id="288" r:id="rId15"/>
    <p:sldId id="289" r:id="rId16"/>
    <p:sldId id="290" r:id="rId17"/>
    <p:sldId id="293" r:id="rId18"/>
    <p:sldId id="292" r:id="rId19"/>
    <p:sldId id="291" r:id="rId20"/>
    <p:sldId id="261" r:id="rId21"/>
    <p:sldId id="285" r:id="rId22"/>
    <p:sldId id="262" r:id="rId23"/>
    <p:sldId id="263" r:id="rId24"/>
    <p:sldId id="299" r:id="rId25"/>
    <p:sldId id="264" r:id="rId26"/>
    <p:sldId id="294" r:id="rId27"/>
    <p:sldId id="296" r:id="rId28"/>
    <p:sldId id="297" r:id="rId29"/>
    <p:sldId id="298" r:id="rId30"/>
    <p:sldId id="295" r:id="rId31"/>
    <p:sldId id="268" r:id="rId32"/>
    <p:sldId id="266" r:id="rId33"/>
    <p:sldId id="300" r:id="rId34"/>
    <p:sldId id="301" r:id="rId35"/>
    <p:sldId id="302" r:id="rId36"/>
    <p:sldId id="275" r:id="rId3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2821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1/21/2022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1/21/2022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igr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753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1" t="8006" r="5787" b="11533"/>
          <a:stretch/>
        </p:blipFill>
        <p:spPr bwMode="auto">
          <a:xfrm>
            <a:off x="683568" y="313257"/>
            <a:ext cx="3391776" cy="480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93955" y="1135365"/>
            <a:ext cx="6045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Познакомимся </a:t>
            </a:r>
            <a:r>
              <a:rPr lang="ru-RU" sz="2800" dirty="0" smtClean="0">
                <a:solidFill>
                  <a:srgbClr val="0070C0"/>
                </a:solidFill>
              </a:rPr>
              <a:t>с онлайн-инструментом </a:t>
            </a: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Umaigra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4970" y="3363838"/>
            <a:ext cx="5797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Инструкцию разработали:</a:t>
            </a:r>
          </a:p>
          <a:p>
            <a:r>
              <a:rPr lang="ru-RU" sz="1600" dirty="0"/>
              <a:t>Дьяченко</a:t>
            </a:r>
            <a:r>
              <a:rPr lang="ru-RU" sz="1600" dirty="0"/>
              <a:t> </a:t>
            </a:r>
            <a:r>
              <a:rPr lang="ru-RU" sz="1600" dirty="0"/>
              <a:t>Анастасия Юрьевна, </a:t>
            </a:r>
            <a:r>
              <a:rPr lang="ru-RU" sz="1600" dirty="0" smtClean="0"/>
              <a:t>Данченко Яна Сергеевна, методисты Центра дистанционного обучения и информационных технологий СКИРО ПК и ПРО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26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25101" y="123478"/>
            <a:ext cx="9018899" cy="7704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 rtl="0">
              <a:lnSpc>
                <a:spcPts val="3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400" dirty="0">
                <a:solidFill>
                  <a:srgbClr val="0070C0"/>
                </a:solidFill>
              </a:rPr>
              <a:t>Ознакомьтесь с меню </a:t>
            </a:r>
            <a:r>
              <a:rPr lang="ru" sz="2400" dirty="0" smtClean="0">
                <a:solidFill>
                  <a:srgbClr val="0070C0"/>
                </a:solidFill>
              </a:rPr>
              <a:t>онлайн-инструмента и правилами создания интерактивных дидактических игр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819"/>
            <a:ext cx="9163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32150" y="34028"/>
            <a:ext cx="8229600" cy="48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400" dirty="0" smtClean="0">
                <a:solidFill>
                  <a:srgbClr val="0070C0"/>
                </a:solidFill>
              </a:rPr>
              <a:t>Ознакомтесь с шаблонами для </a:t>
            </a:r>
            <a:r>
              <a:rPr lang="ru" sz="2400" dirty="0">
                <a:solidFill>
                  <a:srgbClr val="0070C0"/>
                </a:solidFill>
              </a:rPr>
              <a:t>создания </a:t>
            </a:r>
            <a:r>
              <a:rPr lang="ru" sz="2400" dirty="0" smtClean="0">
                <a:solidFill>
                  <a:srgbClr val="0070C0"/>
                </a:solidFill>
              </a:rPr>
              <a:t>игр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9542"/>
            <a:ext cx="6948264" cy="39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1882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9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076325"/>
            <a:ext cx="910431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87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90600"/>
            <a:ext cx="907573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7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262063"/>
            <a:ext cx="907573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2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8784976" cy="45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0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"/>
            <a:ext cx="799941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8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555526"/>
            <a:ext cx="90525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26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5"/>
            <a:ext cx="9036496" cy="491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7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3091" r="5274" b="14445"/>
          <a:stretch/>
        </p:blipFill>
        <p:spPr bwMode="auto">
          <a:xfrm>
            <a:off x="323528" y="555526"/>
            <a:ext cx="4922178" cy="304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15343" y="496793"/>
            <a:ext cx="37187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</a:rPr>
              <a:t>Umaigra</a:t>
            </a:r>
            <a:r>
              <a:rPr lang="ru-RU" sz="2400" dirty="0">
                <a:solidFill>
                  <a:srgbClr val="0070C0"/>
                </a:solidFill>
              </a:rPr>
              <a:t> (UI) </a:t>
            </a:r>
            <a:r>
              <a:rPr lang="ru-RU" sz="2400" dirty="0" smtClean="0"/>
              <a:t>– онлайн-инструмент</a:t>
            </a:r>
            <a:r>
              <a:rPr lang="en-US" sz="2400" dirty="0" smtClean="0"/>
              <a:t> </a:t>
            </a:r>
            <a:r>
              <a:rPr lang="ru-RU" sz="2400" dirty="0" smtClean="0"/>
              <a:t>для </a:t>
            </a:r>
            <a:r>
              <a:rPr lang="ru-RU" sz="2400" dirty="0"/>
              <a:t>создания, публикации и выполнения </a:t>
            </a:r>
            <a:r>
              <a:rPr lang="ru-RU" sz="2400" dirty="0" smtClean="0"/>
              <a:t>интерактивных дидактических </a:t>
            </a:r>
            <a:r>
              <a:rPr lang="ru-RU" sz="2400" dirty="0"/>
              <a:t>игр для </a:t>
            </a:r>
            <a:r>
              <a:rPr lang="ru-RU" sz="2400" dirty="0" smtClean="0"/>
              <a:t>обучающихся.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41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32150" y="34028"/>
            <a:ext cx="8229600" cy="48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400" dirty="0">
                <a:solidFill>
                  <a:srgbClr val="0070C0"/>
                </a:solidFill>
              </a:rPr>
              <a:t>Приступите к созданию игры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752600"/>
            <a:ext cx="748506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32150" y="34028"/>
            <a:ext cx="8229600" cy="48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400" dirty="0" smtClean="0">
                <a:solidFill>
                  <a:srgbClr val="0070C0"/>
                </a:solidFill>
              </a:rPr>
              <a:t>Выберите шаблон для создания </a:t>
            </a:r>
            <a:r>
              <a:rPr lang="ru" sz="2400" dirty="0">
                <a:solidFill>
                  <a:srgbClr val="0070C0"/>
                </a:solidFill>
              </a:rPr>
              <a:t>игры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4000"/>
            <a:ext cx="6456181" cy="458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710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512" y="339502"/>
            <a:ext cx="8229600" cy="48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 rtl="0">
              <a:lnSpc>
                <a:spcPts val="3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400" dirty="0">
                <a:solidFill>
                  <a:srgbClr val="0070C0"/>
                </a:solidFill>
              </a:rPr>
              <a:t>Заполните поля общей информации, </a:t>
            </a:r>
            <a:r>
              <a:rPr lang="ru" sz="2400" dirty="0" smtClean="0">
                <a:solidFill>
                  <a:srgbClr val="0070C0"/>
                </a:solidFill>
              </a:rPr>
              <a:t>и нажмите «создать игру»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9542"/>
            <a:ext cx="5040560" cy="440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1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 rtl="0">
              <a:lnSpc>
                <a:spcPts val="3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400" dirty="0" smtClean="0">
                <a:solidFill>
                  <a:srgbClr val="0070C0"/>
                </a:solidFill>
              </a:rPr>
              <a:t>В левой части экрана используйте кнопки + для добавления новых уровней и заданий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9622"/>
            <a:ext cx="62977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555776" y="843558"/>
            <a:ext cx="864096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67544" y="1131590"/>
            <a:ext cx="8350696" cy="2057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/>
                </a:solidFill>
              </a:rPr>
              <a:t>Типы заданий</a:t>
            </a:r>
            <a:endParaRPr lang="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15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6"/>
          <p:cNvSpPr txBox="1">
            <a:spLocks noGrp="1"/>
          </p:cNvSpPr>
          <p:nvPr>
            <p:ph type="title"/>
          </p:nvPr>
        </p:nvSpPr>
        <p:spPr>
          <a:xfrm>
            <a:off x="0" y="-164554"/>
            <a:ext cx="9144000" cy="81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 rtl="0">
              <a:lnSpc>
                <a:spcPts val="3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400" dirty="0" smtClean="0">
                <a:solidFill>
                  <a:srgbClr val="0070C0"/>
                </a:solidFill>
              </a:rPr>
              <a:t>Правда или ложь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56" y="627534"/>
            <a:ext cx="7219397" cy="422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6"/>
          <p:cNvSpPr txBox="1">
            <a:spLocks noGrp="1"/>
          </p:cNvSpPr>
          <p:nvPr>
            <p:ph type="title"/>
          </p:nvPr>
        </p:nvSpPr>
        <p:spPr>
          <a:xfrm>
            <a:off x="0" y="-164554"/>
            <a:ext cx="9144000" cy="81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>
              <a:lnSpc>
                <a:spcPts val="3000"/>
              </a:lnSpc>
              <a:buClr>
                <a:schemeClr val="dk1"/>
              </a:buClr>
              <a:buSzPct val="100000"/>
            </a:pPr>
            <a:r>
              <a:rPr lang="ru-RU" sz="2400" dirty="0">
                <a:effectLst/>
              </a:rPr>
              <a:t>Выбор одного ответа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54973"/>
            <a:ext cx="4664174" cy="420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1105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6"/>
          <p:cNvSpPr txBox="1">
            <a:spLocks noGrp="1"/>
          </p:cNvSpPr>
          <p:nvPr>
            <p:ph type="title"/>
          </p:nvPr>
        </p:nvSpPr>
        <p:spPr>
          <a:xfrm>
            <a:off x="0" y="-164554"/>
            <a:ext cx="9144000" cy="81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>
              <a:lnSpc>
                <a:spcPts val="3000"/>
              </a:lnSpc>
              <a:buClr>
                <a:schemeClr val="dk1"/>
              </a:buClr>
              <a:buSzPct val="100000"/>
            </a:pPr>
            <a:r>
              <a:rPr lang="ru-RU" sz="2400" dirty="0">
                <a:effectLst/>
              </a:rPr>
              <a:t>Нахождение слов и Распределение по множествам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68" y="658101"/>
            <a:ext cx="4968552" cy="448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409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6"/>
          <p:cNvSpPr txBox="1">
            <a:spLocks noGrp="1"/>
          </p:cNvSpPr>
          <p:nvPr>
            <p:ph type="title"/>
          </p:nvPr>
        </p:nvSpPr>
        <p:spPr>
          <a:xfrm>
            <a:off x="0" y="-164554"/>
            <a:ext cx="9144000" cy="81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>
              <a:lnSpc>
                <a:spcPts val="3000"/>
              </a:lnSpc>
              <a:buClr>
                <a:schemeClr val="dk1"/>
              </a:buClr>
              <a:buSzPct val="100000"/>
            </a:pPr>
            <a:r>
              <a:rPr lang="ru-RU" sz="2400" dirty="0">
                <a:effectLst/>
              </a:rPr>
              <a:t>Нахождение слов и Попарное соответствие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43558"/>
            <a:ext cx="4786858" cy="406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4822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6"/>
          <p:cNvSpPr txBox="1">
            <a:spLocks noGrp="1"/>
          </p:cNvSpPr>
          <p:nvPr>
            <p:ph type="title"/>
          </p:nvPr>
        </p:nvSpPr>
        <p:spPr>
          <a:xfrm>
            <a:off x="0" y="-164554"/>
            <a:ext cx="9144000" cy="81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 rtl="0">
              <a:lnSpc>
                <a:spcPts val="3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400" dirty="0" smtClean="0">
                <a:solidFill>
                  <a:srgbClr val="0070C0"/>
                </a:solidFill>
              </a:rPr>
              <a:t>Удалить слова и построить фразу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2" y="771550"/>
            <a:ext cx="7616548" cy="412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1004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11510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Онлайн-сервис </a:t>
            </a:r>
            <a:r>
              <a:rPr lang="ru-RU" sz="2400" dirty="0" err="1" smtClean="0">
                <a:solidFill>
                  <a:srgbClr val="0070C0"/>
                </a:solidFill>
              </a:rPr>
              <a:t>Umaigra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/>
              <a:t>может быть легко интегрирован в основной учебный процесс в качестве дополнительного обучающего инструмента - игрового, и в то же время эффективного, который можно использовать как в школе так и дома, как индивидуально так и для группы учеников.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0070C0"/>
                </a:solidFill>
              </a:rPr>
              <a:t>UI</a:t>
            </a:r>
            <a:r>
              <a:rPr lang="ru-RU" sz="2400" dirty="0"/>
              <a:t> предлагает широкие возможности в создании и использовании игр на различных языках, в различных предметных областях, для разных возрастных категорий.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45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6"/>
          <p:cNvSpPr txBox="1">
            <a:spLocks noGrp="1"/>
          </p:cNvSpPr>
          <p:nvPr>
            <p:ph type="title"/>
          </p:nvPr>
        </p:nvSpPr>
        <p:spPr>
          <a:xfrm>
            <a:off x="0" y="-164554"/>
            <a:ext cx="9144000" cy="81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76200" lvl="0" rtl="0">
              <a:lnSpc>
                <a:spcPts val="3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400" dirty="0" smtClean="0">
                <a:solidFill>
                  <a:srgbClr val="0070C0"/>
                </a:solidFill>
              </a:rPr>
              <a:t>Составление заданного результата</a:t>
            </a:r>
            <a:endParaRPr lang="ru" sz="2400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7535"/>
            <a:ext cx="7344816" cy="43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3780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8764588" cy="442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dirty="0"/>
              <a:t>Создайте необходимое количество упражнений </a:t>
            </a:r>
            <a:r>
              <a:rPr lang="ru" sz="1800" dirty="0" smtClean="0"/>
              <a:t>и уровней</a:t>
            </a:r>
            <a:endParaRPr lang="ru" sz="1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7524328" cy="36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44550" y="2"/>
            <a:ext cx="8764800" cy="44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dirty="0"/>
              <a:t>После выполнения всех шагов нажмите кнопку </a:t>
            </a:r>
            <a:r>
              <a:rPr lang="ru" sz="1800" dirty="0" smtClean="0"/>
              <a:t>“Попробовать”</a:t>
            </a:r>
            <a:endParaRPr lang="ru" sz="1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9662"/>
            <a:ext cx="75442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44550" y="2"/>
            <a:ext cx="8764800" cy="44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dirty="0" smtClean="0"/>
              <a:t>Персонализируйте описание игры, настройте параметры проигрывания и нажмите кнопку «Играть»</a:t>
            </a:r>
            <a:endParaRPr lang="ru" sz="1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675"/>
            <a:ext cx="9036496" cy="194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4208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0" y="2"/>
            <a:ext cx="9144000" cy="44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dirty="0" smtClean="0"/>
              <a:t>Скопируйте ссылку на </a:t>
            </a:r>
            <a:r>
              <a:rPr lang="ru" sz="1800" dirty="0" smtClean="0"/>
              <a:t>игру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600" dirty="0" smtClean="0"/>
              <a:t>(данная ссылка направляется другим пользователям для прохождения игры)</a:t>
            </a:r>
            <a:endParaRPr lang="ru" sz="1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1550"/>
            <a:ext cx="6624736" cy="424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9596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44550" y="2"/>
            <a:ext cx="8764800" cy="44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dirty="0" smtClean="0"/>
              <a:t>Опубликуйте игру (не обязательно)</a:t>
            </a:r>
            <a:endParaRPr lang="ru" sz="1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7534"/>
            <a:ext cx="6948264" cy="420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428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2703225" y="240475"/>
            <a:ext cx="3657600" cy="70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600" b="1" dirty="0">
                <a:solidFill>
                  <a:schemeClr val="accent2">
                    <a:lumMod val="75000"/>
                  </a:schemeClr>
                </a:solidFill>
              </a:rPr>
              <a:t>Удачи!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r="68400"/>
          <a:stretch/>
        </p:blipFill>
        <p:spPr>
          <a:xfrm>
            <a:off x="365529" y="1034475"/>
            <a:ext cx="2908225" cy="1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l="33836" t="4839" r="34796" b="3853"/>
          <a:stretch/>
        </p:blipFill>
        <p:spPr>
          <a:xfrm>
            <a:off x="3015887" y="3124327"/>
            <a:ext cx="2868224" cy="17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l="67524" t="3341" r="1107" b="5359"/>
          <a:stretch/>
        </p:blipFill>
        <p:spPr>
          <a:xfrm>
            <a:off x="5571479" y="1073552"/>
            <a:ext cx="2868199" cy="174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95486"/>
            <a:ext cx="87849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Дидактические преимущества 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электронной игры в образовательном </a:t>
            </a:r>
            <a:r>
              <a:rPr lang="ru-RU" sz="2400" b="1" dirty="0" smtClean="0">
                <a:solidFill>
                  <a:schemeClr val="accent2"/>
                </a:solidFill>
              </a:rPr>
              <a:t>процессе</a:t>
            </a:r>
            <a:endParaRPr lang="ru-RU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300" dirty="0"/>
              <a:t>помогает учителю мотивировать детей и привлекать их к учебе</a:t>
            </a:r>
            <a:r>
              <a:rPr lang="ru-RU" sz="2300" dirty="0" smtClean="0"/>
              <a:t>;</a:t>
            </a:r>
            <a:endParaRPr lang="ru-RU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300" dirty="0"/>
              <a:t>развивает различные умственные навыки, пространственное воображение и реакцию</a:t>
            </a:r>
            <a:r>
              <a:rPr lang="ru-RU" sz="2300" dirty="0" smtClean="0"/>
              <a:t>;</a:t>
            </a:r>
            <a:endParaRPr lang="ru-RU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300" dirty="0"/>
              <a:t>позволяет детям учиться в интерактивной среде, в которой они могут тренироваться, совершать ошибки и исправлять их;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dirty="0"/>
              <a:t>может содержать практические примеры понятий и </a:t>
            </a:r>
            <a:r>
              <a:rPr lang="ru-RU" sz="2300" dirty="0" smtClean="0"/>
              <a:t>правил;</a:t>
            </a:r>
            <a:endParaRPr lang="ru-RU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300" dirty="0"/>
              <a:t>позволяет учителю организовать </a:t>
            </a:r>
            <a:r>
              <a:rPr lang="ru-RU" sz="2300" dirty="0" smtClean="0"/>
              <a:t>индивидуальную работу </a:t>
            </a:r>
            <a:r>
              <a:rPr lang="ru-RU" sz="2300" dirty="0"/>
              <a:t>учащихся, делать для них контрольные тесты и т.д..</a:t>
            </a:r>
          </a:p>
        </p:txBody>
      </p:sp>
    </p:spTree>
    <p:extLst>
      <p:ext uri="{BB962C8B-B14F-4D97-AF65-F5344CB8AC3E}">
        <p14:creationId xmlns:p14="http://schemas.microsoft.com/office/powerpoint/2010/main" val="12588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704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chemeClr val="accent2"/>
                </a:solidFill>
              </a:rPr>
              <a:t>Характеристики, которыми должна обладать электронная игра для ее эффективного использования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интерфейс понятен и прост в использовании, имеет привлекательную графику;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занимательный игровой сценарий, ориентированной на четко определенные образовательные цели;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возможность адаптировать игру (скорость, время и т.д.) к индивидуальным потребностям детей;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возможность персонализировать дидактическое содержание для различных предметных областей, возрастного диапазона и языка учащихся;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отслеживания, оценки и анализа результатов учащихся;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публикации и обмена игры с сообществом преподавателей и учеников, и т.д..</a:t>
            </a:r>
          </a:p>
        </p:txBody>
      </p:sp>
    </p:spTree>
    <p:extLst>
      <p:ext uri="{BB962C8B-B14F-4D97-AF65-F5344CB8AC3E}">
        <p14:creationId xmlns:p14="http://schemas.microsoft.com/office/powerpoint/2010/main" val="1704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67544" y="1131590"/>
            <a:ext cx="8350696" cy="2057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dirty="0">
                <a:solidFill>
                  <a:schemeClr val="accent2"/>
                </a:solidFill>
              </a:rPr>
              <a:t>Начало работы в</a:t>
            </a:r>
          </a:p>
          <a:p>
            <a:pPr algn="ctr">
              <a:spcBef>
                <a:spcPts val="0"/>
              </a:spcBef>
              <a:buNone/>
            </a:pPr>
            <a:r>
              <a:rPr lang="ru" dirty="0">
                <a:solidFill>
                  <a:schemeClr val="accent2"/>
                </a:solidFill>
              </a:rPr>
              <a:t>Umaigra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2555776" y="3939902"/>
            <a:ext cx="6172200" cy="102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" dirty="0" smtClean="0"/>
              <a:t>инструкция</a:t>
            </a:r>
            <a:endParaRPr lang="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32150" y="34028"/>
            <a:ext cx="8229600" cy="48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2400" dirty="0">
                <a:solidFill>
                  <a:srgbClr val="0070C0"/>
                </a:solidFill>
              </a:rPr>
              <a:t>Регистрация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36750" y="453902"/>
            <a:ext cx="8764800" cy="44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" sz="1800" dirty="0"/>
              <a:t>Пройдите регистрацию </a:t>
            </a:r>
            <a:r>
              <a:rPr lang="ru" sz="1800" dirty="0" smtClean="0"/>
              <a:t>на сайте «</a:t>
            </a:r>
            <a:r>
              <a:rPr lang="en-US" sz="1800" dirty="0" err="1" smtClean="0"/>
              <a:t>Umaigra</a:t>
            </a:r>
            <a:r>
              <a:rPr lang="ru-RU" sz="1800" dirty="0" smtClean="0"/>
              <a:t>»</a:t>
            </a:r>
            <a:r>
              <a:rPr lang="en-US" sz="1800" dirty="0" smtClean="0"/>
              <a:t> </a:t>
            </a:r>
            <a:r>
              <a:rPr lang="ru-RU" sz="1800" dirty="0" smtClean="0"/>
              <a:t>по ссылке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www.umaigra.com</a:t>
            </a:r>
            <a:r>
              <a:rPr lang="en-US" sz="1800" dirty="0" smtClean="0"/>
              <a:t> </a:t>
            </a:r>
            <a:endParaRPr lang="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9622"/>
            <a:ext cx="5489525" cy="320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11560" y="123478"/>
            <a:ext cx="8764800" cy="44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 dirty="0" smtClean="0"/>
              <a:t>Заполните все </a:t>
            </a:r>
            <a:r>
              <a:rPr lang="ru" sz="1800" dirty="0"/>
              <a:t>обязательные </a:t>
            </a:r>
            <a:r>
              <a:rPr lang="ru" sz="1800" dirty="0" smtClean="0"/>
              <a:t>поля, либо войдите с использованием аккаунта </a:t>
            </a:r>
            <a:r>
              <a:rPr lang="en-US" sz="1800" dirty="0" smtClean="0"/>
              <a:t>Google</a:t>
            </a:r>
            <a:endParaRPr lang="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15566"/>
            <a:ext cx="2971031" cy="330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6558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3800" y="39702"/>
            <a:ext cx="9090300" cy="84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/>
              <a:t>Используйте в дальнейшем свои регистрационные данные для входа на </a:t>
            </a:r>
            <a:r>
              <a:rPr lang="ru" sz="1800" dirty="0" smtClean="0"/>
              <a:t>онлайн-инструмент</a:t>
            </a:r>
            <a:endParaRPr lang="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7534"/>
            <a:ext cx="3773214" cy="444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179</TotalTime>
  <Words>431</Words>
  <Application>Microsoft Office PowerPoint</Application>
  <PresentationFormat>Экран (16:9)</PresentationFormat>
  <Paragraphs>52</Paragraphs>
  <Slides>36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Начало работы в Umaigra</vt:lpstr>
      <vt:lpstr>Регистрация</vt:lpstr>
      <vt:lpstr>Презентация PowerPoint</vt:lpstr>
      <vt:lpstr>Презентация PowerPoint</vt:lpstr>
      <vt:lpstr>Ознакомьтесь с меню онлайн-инструмента и правилами создания интерактивных дидактических игр</vt:lpstr>
      <vt:lpstr>Ознакомтесь с шаблонами для создания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Приступите к созданию игры</vt:lpstr>
      <vt:lpstr>Выберите шаблон для создания игры</vt:lpstr>
      <vt:lpstr>Заполните поля общей информации, и нажмите «создать игру»</vt:lpstr>
      <vt:lpstr>В левой части экрана используйте кнопки + для добавления новых уровней и заданий</vt:lpstr>
      <vt:lpstr>Типы заданий</vt:lpstr>
      <vt:lpstr>Правда или ложь</vt:lpstr>
      <vt:lpstr>Выбор одного ответа</vt:lpstr>
      <vt:lpstr>Нахождение слов и Распределение по множествам</vt:lpstr>
      <vt:lpstr>Нахождение слов и Попарное соответствие</vt:lpstr>
      <vt:lpstr>Удалить слова и построить фразу</vt:lpstr>
      <vt:lpstr>Составление заданного результата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работы в Umaigra</dc:title>
  <dc:creator>ЦДО</dc:creator>
  <cp:lastModifiedBy>HP</cp:lastModifiedBy>
  <cp:revision>17</cp:revision>
  <dcterms:modified xsi:type="dcterms:W3CDTF">2022-01-21T08:16:43Z</dcterms:modified>
</cp:coreProperties>
</file>