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59" r:id="rId5"/>
    <p:sldId id="272" r:id="rId6"/>
    <p:sldId id="271" r:id="rId7"/>
    <p:sldId id="273" r:id="rId8"/>
    <p:sldId id="274" r:id="rId9"/>
    <p:sldId id="263" r:id="rId10"/>
    <p:sldId id="278" r:id="rId11"/>
    <p:sldId id="277" r:id="rId12"/>
    <p:sldId id="280" r:id="rId13"/>
    <p:sldId id="276" r:id="rId14"/>
    <p:sldId id="285" r:id="rId15"/>
    <p:sldId id="281" r:id="rId16"/>
    <p:sldId id="279" r:id="rId17"/>
    <p:sldId id="264" r:id="rId18"/>
    <p:sldId id="282" r:id="rId19"/>
    <p:sldId id="269" r:id="rId20"/>
    <p:sldId id="270" r:id="rId21"/>
    <p:sldId id="26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1AA23-530D-473D-A1B5-928C8B853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B1C81A-C94A-4820-97D4-8A2903526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9D807-1C22-43F9-B3C3-BD0F8F1F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CBC0A-CCF3-4D1F-B7BA-8205BAD8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1DAE8-2010-42B7-94CE-113D123F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9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A1208-1F4D-4F44-AB30-83A02102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8C52C0-D910-4C2B-B51D-0310299E3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1D4D-7BB4-484A-BCCC-1F24D2D1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1982E-7947-4A5D-9E1F-BED47C4D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638E2-71DB-4E24-8C1B-B9AF6FF6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4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3B7AEC-10B7-487C-A135-FDA43889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4BAA6F-9548-4524-B56D-38EFEDD86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FBD4A-5AF3-4148-814F-124C4E41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5BB8E-64D2-41B9-9657-A1EF6D35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F46D9-ABB8-43D0-A02D-10CD743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3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F7873-994D-4252-962E-87C05AA5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68E7E4-C361-45F0-A3C5-66DFCE58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D7370-2A4E-4DDB-9FDB-61DF9CAA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BC88B-A92D-41FC-AC22-BA17ADCB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75149-BEDB-4DF3-B8CA-FCA756E1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3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90CB8-95B5-48E4-AD9D-A723291C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E2654C-4B13-450C-A858-E31360E3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6A8BC-ECBC-4697-B31D-7FC5061B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C4727-01C5-4328-95FD-4A5B3071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5CBF7-26DD-49A7-AAB7-24F39FE5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7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EE364-9FAE-44CC-883F-1006D7DF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73A1DE-558E-4517-8830-7EAAA31C3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A0966E-1774-482C-BF87-5537485E6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7C977-74CB-42A3-87C3-E4312982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FFA732-781E-4B9F-BE1E-EEBC6837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5AF36-56D1-4A32-B96A-B4A1EA0D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9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C2031-403C-4BCB-909F-ABBBE1A7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899417-7D11-4A32-A9FB-D72E6AEB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F4716-D6E6-4397-BFAE-8E3A6B5AB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CC32F5-1D5F-49CD-A39E-6979BF4AB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A6199A-A5D0-49A1-B6A3-57E09B7CF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E6437C-1E61-40AD-B827-FE9D2760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F14B34-7860-40C2-8FCA-07D4B741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AFB97E-60F9-4597-9810-90B02978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2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45CE5-DB46-415D-9BAD-3FA68D92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38A3B5-410B-49BF-9717-420D003D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2D4AF1-C713-4854-81B9-BA74ABA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1441BE-0CB9-4E31-A73B-503C6F88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1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E7EAE3-2A6A-4CB6-8695-6B063C44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E01F5-BF00-4E4E-B336-C2223E2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91A06-F650-42CD-A58B-ED255108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F62FF-5E3F-438E-BCB8-D4FCC091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75415-62EA-4795-A037-68D2E4B76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0F04F3-AFA4-49F5-8552-0849930C3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8AD1A8-E015-4F45-A12A-2019E6BC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CE4CC-39B5-4902-BDA3-A82F3AE9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865DE4-4CD7-49C1-90F8-E726692E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2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C4C5E-C2F2-401E-A095-9C0C714D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158AE3-C9F7-49B5-B713-C0256B480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87DC2-8E72-4872-8392-43B9E5EB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46E57-20A1-4F32-8EE3-01EFF760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A925F7-5898-42C6-82E9-E2987B87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782AAE-17A1-407A-A88C-E61C8738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E26D4-C987-4059-95FD-8F9911FE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5697A8-FD97-400A-A505-64852ABD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604A5-75B1-4D49-8DC5-15ABF18E0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78AF-1928-4707-9DFD-0ED6DB6C0E92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E5A91-4F35-4649-A063-9CC69CBDE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B0BB9-54E9-492E-8784-D4CCB0377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B410-C470-4A4E-863E-956942377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8A366-7F89-4EF2-9E7C-70D913E06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15461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Методические рекомендации по проведению школьного и муниципального этапов Всероссийской олимпиады школьников по истории 2020-2021 учебного года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8AA3DE-559F-4CEC-8505-4BB251757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6858000"/>
            <a:ext cx="9144000" cy="476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7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57" y="668337"/>
            <a:ext cx="9144000" cy="2228850"/>
          </a:xfrm>
        </p:spPr>
        <p:txBody>
          <a:bodyPr/>
          <a:lstStyle/>
          <a:p>
            <a:r>
              <a:rPr lang="ru-RU" dirty="0"/>
              <a:t>8. Задания по работе с иллюстративными источниками.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1" y="1336674"/>
            <a:ext cx="9190017" cy="50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94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41131"/>
            <a:ext cx="9144000" cy="2228850"/>
          </a:xfrm>
        </p:spPr>
        <p:txBody>
          <a:bodyPr/>
          <a:lstStyle/>
          <a:p>
            <a:r>
              <a:rPr lang="ru-RU" dirty="0"/>
              <a:t>8. Задания по работе с иллюстративными источниками.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56" y="1289253"/>
            <a:ext cx="8822443" cy="5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8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1170" y="820616"/>
            <a:ext cx="5967046" cy="609600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08" y="2048608"/>
            <a:ext cx="6447692" cy="1937238"/>
          </a:xfrm>
        </p:spPr>
        <p:txBody>
          <a:bodyPr/>
          <a:lstStyle/>
          <a:p>
            <a:r>
              <a:rPr lang="ru-RU" dirty="0"/>
              <a:t>8. Задания по работе с иллюстративными источниками.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7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231" y="90732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231" y="759069"/>
            <a:ext cx="9144000" cy="2228850"/>
          </a:xfrm>
        </p:spPr>
        <p:txBody>
          <a:bodyPr/>
          <a:lstStyle/>
          <a:p>
            <a:r>
              <a:rPr lang="ru-RU" dirty="0"/>
              <a:t>9. Задания на анализ карты.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B71F77-F354-4C7C-9773-759A6DD9A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4" y="1165225"/>
            <a:ext cx="8009229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2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231" y="90732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231" y="759069"/>
            <a:ext cx="9144000" cy="2228850"/>
          </a:xfrm>
        </p:spPr>
        <p:txBody>
          <a:bodyPr/>
          <a:lstStyle/>
          <a:p>
            <a:r>
              <a:rPr lang="ru-RU" dirty="0"/>
              <a:t>10. Задания на анализ статистики.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7EE306-5AE2-429E-8539-65B0009C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3" y="1143000"/>
            <a:ext cx="1063022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846" y="0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723" y="668337"/>
            <a:ext cx="9144000" cy="222885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11. Задания на анализ документов.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78" y="1585306"/>
            <a:ext cx="8850653" cy="45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5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846" y="0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723" y="668337"/>
            <a:ext cx="9144000" cy="222885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11. Задания на анализ документов.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07" y="1782762"/>
            <a:ext cx="8243337" cy="39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4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499"/>
            <a:ext cx="9144000" cy="4400551"/>
          </a:xfrm>
        </p:spPr>
        <p:txBody>
          <a:bodyPr>
            <a:normAutofit fontScale="92500"/>
          </a:bodyPr>
          <a:lstStyle/>
          <a:p>
            <a:r>
              <a:rPr lang="ru-RU" dirty="0"/>
              <a:t>12. Историческое эссе. </a:t>
            </a:r>
          </a:p>
          <a:p>
            <a:pPr algn="just"/>
            <a:r>
              <a:rPr lang="ru-RU" dirty="0"/>
              <a:t>Дается только в выпускных классах, возможно в 9 классе. </a:t>
            </a:r>
          </a:p>
          <a:p>
            <a:pPr algn="just"/>
            <a:r>
              <a:rPr lang="ru-RU" dirty="0"/>
              <a:t>Несколько (не менее 5) высказываний историков или современников, относящихся к различным периодам русской истории. </a:t>
            </a:r>
          </a:p>
          <a:p>
            <a:pPr algn="just"/>
            <a:r>
              <a:rPr lang="ru-RU" dirty="0"/>
              <a:t>Темы </a:t>
            </a:r>
          </a:p>
          <a:p>
            <a:pPr marL="457200" indent="-457200" algn="just">
              <a:buAutoNum type="arabicPeriod"/>
            </a:pPr>
            <a:r>
              <a:rPr lang="ru-RU" dirty="0"/>
              <a:t>должны охватывать основные периоды истории России, </a:t>
            </a:r>
          </a:p>
          <a:p>
            <a:pPr marL="457200" indent="-457200" algn="just">
              <a:buAutoNum type="arabicPeriod"/>
            </a:pPr>
            <a:r>
              <a:rPr lang="ru-RU" dirty="0"/>
              <a:t>касаться различных ее аспектов (социально-экономическая, политическая история, история культуры), </a:t>
            </a:r>
          </a:p>
          <a:p>
            <a:pPr marL="457200" indent="-457200" algn="just">
              <a:buAutoNum type="arabicPeriod"/>
            </a:pPr>
            <a:r>
              <a:rPr lang="ru-RU" dirty="0"/>
              <a:t>представлять из себя высказывания историков или современников событий с ярко выраженной личностной оценкой. </a:t>
            </a:r>
          </a:p>
          <a:p>
            <a:r>
              <a:rPr lang="ru-RU" dirty="0"/>
              <a:t>12. Развернутый письменный ответ. </a:t>
            </a:r>
          </a:p>
          <a:p>
            <a:pPr marL="457200" indent="-457200" algn="just">
              <a:buAutoNum type="arabicPeriod"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83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785" y="536330"/>
            <a:ext cx="9144000" cy="4400551"/>
          </a:xfrm>
        </p:spPr>
        <p:txBody>
          <a:bodyPr>
            <a:normAutofit/>
          </a:bodyPr>
          <a:lstStyle/>
          <a:p>
            <a:r>
              <a:rPr lang="ru-RU" dirty="0"/>
              <a:t>12. Историческое эссе.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35" y="902696"/>
            <a:ext cx="9949699" cy="58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9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/>
          </a:bodyPr>
          <a:lstStyle/>
          <a:p>
            <a:r>
              <a:rPr lang="ru-RU" sz="2800" b="1" i="1" dirty="0"/>
              <a:t>Методика оценивания выполненных олимпиадных заданий. 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499"/>
            <a:ext cx="9144000" cy="44005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Комплект заданий может оцениваться исходя из общего числа баллов – 100. </a:t>
            </a:r>
          </a:p>
          <a:p>
            <a:pPr algn="just"/>
            <a:r>
              <a:rPr lang="ru-RU" dirty="0"/>
              <a:t>При оценивании «тестовых» заданий (типы заданий 1 – 9) важно максимально исключить «человеческий фактор». </a:t>
            </a:r>
          </a:p>
          <a:p>
            <a:pPr algn="just"/>
            <a:r>
              <a:rPr lang="ru-RU" dirty="0"/>
              <a:t>Ясное распределение промежуточных баллов внутри общего балла за каждое задание. </a:t>
            </a:r>
          </a:p>
          <a:p>
            <a:pPr algn="just"/>
            <a:r>
              <a:rPr lang="ru-RU" dirty="0"/>
              <a:t>При проверке заданий типов 10 – 12 (анализ документа, историческое эссе, развернутый ответ) члены жюри должны быть готовы опереться на собственное знание предмета и особенностей усвоения школьниками тех или иных элементов программы. </a:t>
            </a:r>
          </a:p>
          <a:p>
            <a:pPr algn="just"/>
            <a:r>
              <a:rPr lang="ru-RU" dirty="0"/>
              <a:t>Важно найти в ответе участника всё то, что заслуживает хотя бы минимального балла, не злоупотребляя буквальным пониманием ключей и выставлением «нулей». </a:t>
            </a:r>
          </a:p>
          <a:p>
            <a:pPr marL="457200" indent="-457200" algn="just">
              <a:buAutoNum type="arabicPeriod"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8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9A671-375D-4D7C-AF9B-54BCAFE49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1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Содержание заданий.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09C6D4-195B-44B3-A52B-C6055CA65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9725"/>
            <a:ext cx="9144000" cy="44100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Задания должны отличаться сбалансированностью содержания и соответствовать возможностям участников. </a:t>
            </a:r>
          </a:p>
          <a:p>
            <a:pPr algn="just"/>
            <a:r>
              <a:rPr lang="ru-RU" dirty="0"/>
              <a:t>В выпускных классах крайне важно добиться достаточно равномерного распределения вопросов по хронологии: </a:t>
            </a:r>
          </a:p>
          <a:p>
            <a:pPr algn="just"/>
            <a:r>
              <a:rPr lang="ru-RU" dirty="0"/>
              <a:t>- с древнейших времен до середины XVI в. </a:t>
            </a:r>
          </a:p>
          <a:p>
            <a:pPr algn="just"/>
            <a:r>
              <a:rPr lang="ru-RU" dirty="0"/>
              <a:t>- с середины XVI до конца XVIII в. </a:t>
            </a:r>
          </a:p>
          <a:p>
            <a:pPr algn="just"/>
            <a:r>
              <a:rPr lang="en-US" dirty="0"/>
              <a:t>- XIX </a:t>
            </a:r>
            <a:r>
              <a:rPr lang="ru-RU" dirty="0"/>
              <a:t>в. </a:t>
            </a:r>
          </a:p>
          <a:p>
            <a:pPr algn="just"/>
            <a:r>
              <a:rPr lang="ru-RU" dirty="0"/>
              <a:t>- с начала XX в. до настоящего времени </a:t>
            </a:r>
          </a:p>
          <a:p>
            <a:pPr algn="just"/>
            <a:r>
              <a:rPr lang="ru-RU" b="1" dirty="0"/>
              <a:t>Обязательным является включение в комплект заданий 1-2 вопросов, связанных с региональной компонентой в историческом образовании. </a:t>
            </a:r>
            <a:endParaRPr lang="ru-RU" dirty="0"/>
          </a:p>
          <a:p>
            <a:pPr algn="just"/>
            <a:r>
              <a:rPr lang="ru-RU" dirty="0"/>
              <a:t>Нежелательна ситуация, когда из-за чрезмерной сложности заданий лишь немногие участники преодолевают 50%-</a:t>
            </a:r>
            <a:r>
              <a:rPr lang="ru-RU" dirty="0" err="1"/>
              <a:t>ный</a:t>
            </a:r>
            <a:r>
              <a:rPr lang="ru-RU" dirty="0"/>
              <a:t> барьер. </a:t>
            </a:r>
          </a:p>
        </p:txBody>
      </p:sp>
    </p:spTree>
    <p:extLst>
      <p:ext uri="{BB962C8B-B14F-4D97-AF65-F5344CB8AC3E}">
        <p14:creationId xmlns:p14="http://schemas.microsoft.com/office/powerpoint/2010/main" val="221214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/>
          </a:bodyPr>
          <a:lstStyle/>
          <a:p>
            <a:r>
              <a:rPr lang="ru-RU" sz="2800" b="1" i="1" dirty="0"/>
              <a:t>Методика оценивания выполненных олимпиадных заданий. 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499"/>
            <a:ext cx="9144000" cy="440055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оценке эссе следует исходить из следующих критериев: </a:t>
            </a:r>
          </a:p>
          <a:p>
            <a:pPr algn="just"/>
            <a:r>
              <a:rPr lang="ru-RU" dirty="0"/>
              <a:t>1. Обоснование выбора темы, проявление личной заинтересованности в ее раскрытии, творческий характер ее восприятия и осмысления. Рекомендуемая оценка от 0 до 5 баллов. </a:t>
            </a:r>
          </a:p>
          <a:p>
            <a:pPr algn="just"/>
            <a:r>
              <a:rPr lang="ru-RU" dirty="0"/>
              <a:t>2. Качество структуры ответа. Наличие плана ответа, объяснение задач, которые ставит перед собой в своей работе участник. Четкость и доказательность основных положений работы. Наличие выводов, связанных по смыслу с поставленными задачами и вытекающих из основной части работы. Рекомендуемая оценка от 0 до 7-8 баллов. </a:t>
            </a:r>
          </a:p>
          <a:p>
            <a:pPr algn="just"/>
            <a:r>
              <a:rPr lang="ru-RU" dirty="0"/>
              <a:t>3. Грамотность использования исторических фактов и терминов. Рекомендуемая оценка от 0 до 7-8 баллов. </a:t>
            </a:r>
          </a:p>
          <a:p>
            <a:pPr algn="just"/>
            <a:r>
              <a:rPr lang="ru-RU" dirty="0"/>
              <a:t>4. Знание различных точек зрения по избранному вопросу. Предполагается привлечение участником суждений как историков, так и современников рассматриваемого явления или периода. Рекомендуемая оценка от 0 до 5 баллов. </a:t>
            </a:r>
          </a:p>
          <a:p>
            <a:pPr algn="just"/>
            <a:r>
              <a:rPr lang="ru-RU" dirty="0"/>
              <a:t>Общая рекомендуемая оценка задания – от 0 до 25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2716017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Показ работ и апелляции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499"/>
            <a:ext cx="9144000" cy="440055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Обращаем особое внимание представителей муниципальных и региональных предметно-методических комиссий на необходимость тщательной разработки регламентов процедур показа выполненных участниками олимпиады заданий и рассмотрения апелляций. </a:t>
            </a:r>
          </a:p>
          <a:p>
            <a:pPr algn="just"/>
            <a:r>
              <a:rPr lang="ru-RU" dirty="0"/>
              <a:t>В требованиях к проведению школьного и муниципального этапов необходимо указать на невозможность повышения баллов при показе работ, а также на то, что изменение баллов должно происходить только во время апелляций, в том числе и по техническим ошибкам.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63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500"/>
            <a:ext cx="9144000" cy="40767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Тестовые вопросы.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87" y="2833846"/>
            <a:ext cx="8430632" cy="3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500"/>
            <a:ext cx="9144000" cy="4076700"/>
          </a:xfrm>
        </p:spPr>
        <p:txBody>
          <a:bodyPr/>
          <a:lstStyle/>
          <a:p>
            <a:r>
              <a:rPr lang="ru-RU" dirty="0"/>
              <a:t>2. Тестовый вопрос с несколькими правильными ответами.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30" y="2848708"/>
            <a:ext cx="8327870" cy="29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0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500"/>
            <a:ext cx="9144000" cy="4076700"/>
          </a:xfrm>
        </p:spPr>
        <p:txBody>
          <a:bodyPr/>
          <a:lstStyle/>
          <a:p>
            <a:r>
              <a:rPr lang="ru-RU" dirty="0"/>
              <a:t>3. Ряды на определение принципа их построения.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45" y="2853439"/>
            <a:ext cx="7468555" cy="6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1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500"/>
            <a:ext cx="9144000" cy="4076700"/>
          </a:xfrm>
        </p:spPr>
        <p:txBody>
          <a:bodyPr/>
          <a:lstStyle/>
          <a:p>
            <a:r>
              <a:rPr lang="ru-RU" dirty="0"/>
              <a:t>4. Ряды «на включение» - «на исключение».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0" y="2907987"/>
            <a:ext cx="8890782" cy="13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0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500"/>
            <a:ext cx="9144000" cy="4076700"/>
          </a:xfrm>
        </p:spPr>
        <p:txBody>
          <a:bodyPr/>
          <a:lstStyle/>
          <a:p>
            <a:r>
              <a:rPr lang="ru-RU" dirty="0"/>
              <a:t>5. Хронологические последовательности.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52" y="3020664"/>
            <a:ext cx="9300247" cy="25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500"/>
            <a:ext cx="9144000" cy="4076700"/>
          </a:xfrm>
        </p:spPr>
        <p:txBody>
          <a:bodyPr/>
          <a:lstStyle/>
          <a:p>
            <a:r>
              <a:rPr lang="ru-RU" dirty="0"/>
              <a:t>6. Задания на соотнесение двух рядов данных.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00" y="2672353"/>
            <a:ext cx="9305804" cy="28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0273C-D4B3-4DA6-B16C-8C1BAD47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8337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Основные типы олимпиадных заданий.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834E5-D705-4019-928C-A2D1CE86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5500"/>
            <a:ext cx="9144000" cy="2228850"/>
          </a:xfrm>
        </p:spPr>
        <p:txBody>
          <a:bodyPr/>
          <a:lstStyle/>
          <a:p>
            <a:r>
              <a:rPr lang="ru-RU" dirty="0"/>
              <a:t>7. Текст с пропусками.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50" y="2511799"/>
            <a:ext cx="8163887" cy="41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8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714</Words>
  <Application>Microsoft Office PowerPoint</Application>
  <PresentationFormat>Широкоэкранный</PresentationFormat>
  <Paragraphs>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  Методические рекомендации по проведению школьного и муниципального этапов Всероссийской олимпиады школьников по истории 2020-2021 учебного года </vt:lpstr>
      <vt:lpstr>Содержание заданий.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Основные типы олимпиадных заданий. </vt:lpstr>
      <vt:lpstr>Методика оценивания выполненных олимпиадных заданий. </vt:lpstr>
      <vt:lpstr>Методика оценивания выполненных олимпиадных заданий. </vt:lpstr>
      <vt:lpstr>Показ работ и апелляции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26</cp:revision>
  <dcterms:created xsi:type="dcterms:W3CDTF">2019-10-24T22:15:30Z</dcterms:created>
  <dcterms:modified xsi:type="dcterms:W3CDTF">2020-09-09T08:08:49Z</dcterms:modified>
</cp:coreProperties>
</file>