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62" r:id="rId4"/>
    <p:sldId id="259" r:id="rId5"/>
    <p:sldId id="260" r:id="rId6"/>
    <p:sldId id="261" r:id="rId7"/>
    <p:sldId id="264" r:id="rId8"/>
    <p:sldId id="265" r:id="rId9"/>
    <p:sldId id="266" r:id="rId10"/>
    <p:sldId id="268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33"/>
    <p:restoredTop sz="91887"/>
  </p:normalViewPr>
  <p:slideViewPr>
    <p:cSldViewPr snapToGrid="0" snapToObjects="1">
      <p:cViewPr varScale="1">
        <p:scale>
          <a:sx n="81" d="100"/>
          <a:sy n="81" d="100"/>
        </p:scale>
        <p:origin x="21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681C8-0DC3-DE4A-A66C-B192D4A92479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0E829-3003-5E45-B915-C4668534D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96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9/7/20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9/7/20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9/7/20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9351" y="974361"/>
            <a:ext cx="10403173" cy="3058304"/>
          </a:xfrm>
        </p:spPr>
        <p:txBody>
          <a:bodyPr>
            <a:normAutofit/>
          </a:bodyPr>
          <a:lstStyle/>
          <a:p>
            <a:r>
              <a:rPr lang="ru-RU" sz="4400" dirty="0"/>
              <a:t>Школьный и муниципальный этапы всероссийской олимпиады по литературе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1613541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Скулачев Антон Алексеевич</a:t>
            </a:r>
            <a:r>
              <a:rPr lang="ru-RU" dirty="0"/>
              <a:t>,</a:t>
            </a:r>
          </a:p>
          <a:p>
            <a:r>
              <a:rPr lang="ru-RU" dirty="0"/>
              <a:t>член ЦПМК </a:t>
            </a:r>
            <a:r>
              <a:rPr lang="ru-RU" dirty="0" err="1"/>
              <a:t>ВсОШ</a:t>
            </a:r>
            <a:r>
              <a:rPr lang="ru-RU" dirty="0"/>
              <a:t> по литературе,</a:t>
            </a:r>
          </a:p>
          <a:p>
            <a:r>
              <a:rPr lang="ru-RU" dirty="0"/>
              <a:t>председатель Гильдии словесников,</a:t>
            </a:r>
          </a:p>
          <a:p>
            <a:r>
              <a:rPr lang="ru-RU" dirty="0"/>
              <a:t>член Совета по русскому языку при Президенте РФ</a:t>
            </a:r>
          </a:p>
        </p:txBody>
      </p:sp>
    </p:spTree>
    <p:extLst>
      <p:ext uri="{BB962C8B-B14F-4D97-AF65-F5344CB8AC3E}">
        <p14:creationId xmlns:p14="http://schemas.microsoft.com/office/powerpoint/2010/main" val="1590884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Порядок проведения всероссийской олимпиады школьников (ШЭ и МЭ – действующий)</a:t>
            </a:r>
          </a:p>
          <a:p>
            <a:r>
              <a:rPr lang="ru-RU" dirty="0"/>
              <a:t>Федеральный закон «Об образовании»</a:t>
            </a:r>
          </a:p>
          <a:p>
            <a:r>
              <a:rPr lang="ru-RU" dirty="0"/>
              <a:t>Федеральный государственный образовательный стандарт</a:t>
            </a:r>
          </a:p>
          <a:p>
            <a:r>
              <a:rPr lang="ru-RU" dirty="0"/>
              <a:t>Примерная основная образовательная программа (ООО и СОО)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98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Главные ресурсы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vserosolymp.rudn.ru</a:t>
            </a:r>
            <a:r>
              <a:rPr lang="en-US" dirty="0"/>
              <a:t> </a:t>
            </a:r>
          </a:p>
          <a:p>
            <a:r>
              <a:rPr lang="en-US" dirty="0"/>
              <a:t>http://</a:t>
            </a:r>
            <a:r>
              <a:rPr lang="en-US" dirty="0" err="1"/>
              <a:t>www.slovesnik.org</a:t>
            </a:r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www.facebook.com</a:t>
            </a:r>
            <a:r>
              <a:rPr lang="en-US" dirty="0"/>
              <a:t>/groups/</a:t>
            </a:r>
            <a:r>
              <a:rPr lang="en-US" dirty="0" err="1"/>
              <a:t>vseroslitra</a:t>
            </a:r>
            <a:r>
              <a:rPr lang="en-US" dirty="0"/>
              <a:t>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18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Школьный этап: организация и смыслы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32579"/>
          </a:xfrm>
        </p:spPr>
        <p:txBody>
          <a:bodyPr>
            <a:normAutofit/>
          </a:bodyPr>
          <a:lstStyle/>
          <a:p>
            <a:r>
              <a:rPr lang="ru-RU" dirty="0"/>
              <a:t>Добровольно</a:t>
            </a:r>
          </a:p>
          <a:p>
            <a:r>
              <a:rPr lang="ru-RU" dirty="0"/>
              <a:t>5–11 классы</a:t>
            </a:r>
          </a:p>
          <a:p>
            <a:r>
              <a:rPr lang="ru-RU" dirty="0"/>
              <a:t>Нет связи со школьными оценками</a:t>
            </a:r>
          </a:p>
          <a:p>
            <a:r>
              <a:rPr lang="ru-RU" dirty="0"/>
              <a:t>В срок до 1 ноября</a:t>
            </a:r>
          </a:p>
          <a:p>
            <a:r>
              <a:rPr lang="ru-RU" dirty="0" err="1"/>
              <a:t>Школьныи</a:t>
            </a:r>
            <a:r>
              <a:rPr lang="ru-RU" dirty="0"/>
              <a:t>̆ этап </a:t>
            </a:r>
            <a:r>
              <a:rPr lang="ru-RU" dirty="0" err="1"/>
              <a:t>всероссийскои</a:t>
            </a:r>
            <a:r>
              <a:rPr lang="ru-RU" dirty="0"/>
              <a:t>̆ олимпиады школьников по литературе проводится по олимпиадным заданиям, которые разрабатывает предметно-методическая комиссия муниципального этапа олимпиады с </a:t>
            </a:r>
            <a:r>
              <a:rPr lang="ru-RU" dirty="0" err="1"/>
              <a:t>учётом</a:t>
            </a:r>
            <a:r>
              <a:rPr lang="ru-RU" dirty="0"/>
              <a:t> методических рекомендаций </a:t>
            </a:r>
            <a:r>
              <a:rPr lang="ru-RU" dirty="0" err="1"/>
              <a:t>Центральнои</a:t>
            </a:r>
            <a:r>
              <a:rPr lang="ru-RU" dirty="0"/>
              <a:t>̆ предметно-</a:t>
            </a:r>
            <a:r>
              <a:rPr lang="ru-RU" dirty="0" err="1"/>
              <a:t>методическои</a:t>
            </a:r>
            <a:r>
              <a:rPr lang="ru-RU" dirty="0"/>
              <a:t>̆ комиссии</a:t>
            </a:r>
          </a:p>
          <a:p>
            <a:r>
              <a:rPr lang="ru-RU" dirty="0"/>
              <a:t>Для 7–11 классов – «пропуск» на муниципальный этап</a:t>
            </a:r>
          </a:p>
          <a:p>
            <a:r>
              <a:rPr lang="ru-RU" dirty="0"/>
              <a:t>Посильность и мотивация!</a:t>
            </a:r>
          </a:p>
        </p:txBody>
      </p:sp>
    </p:spTree>
    <p:extLst>
      <p:ext uri="{BB962C8B-B14F-4D97-AF65-F5344CB8AC3E}">
        <p14:creationId xmlns:p14="http://schemas.microsoft.com/office/powerpoint/2010/main" val="117829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Муниципальный этап: смыслы и цели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32579"/>
          </a:xfrm>
        </p:spPr>
        <p:txBody>
          <a:bodyPr>
            <a:normAutofit/>
          </a:bodyPr>
          <a:lstStyle/>
          <a:p>
            <a:r>
              <a:rPr lang="ru-RU" dirty="0"/>
              <a:t>Литература – это необычные форматы, творчество и живой подход к тексту</a:t>
            </a:r>
          </a:p>
          <a:p>
            <a:r>
              <a:rPr lang="ru-RU" dirty="0"/>
              <a:t>Базовый филологический навык – анализ художественного текста</a:t>
            </a:r>
          </a:p>
          <a:p>
            <a:r>
              <a:rPr lang="ru-RU" dirty="0"/>
              <a:t>Олимпиада нацелена на выявление талантливых и одарённых, то есть умеющих работать в нестандартной ситуации: создавать тексты разных жанров, форматов, стилей</a:t>
            </a:r>
          </a:p>
          <a:p>
            <a:r>
              <a:rPr lang="ru-RU" dirty="0"/>
              <a:t>Преемственность муниципального, регионального, заключительного этапов</a:t>
            </a:r>
          </a:p>
        </p:txBody>
      </p:sp>
    </p:spTree>
    <p:extLst>
      <p:ext uri="{BB962C8B-B14F-4D97-AF65-F5344CB8AC3E}">
        <p14:creationId xmlns:p14="http://schemas.microsoft.com/office/powerpoint/2010/main" val="1642594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Школьный этап: задания 5–6 классов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577" y="2233534"/>
            <a:ext cx="10837889" cy="4624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b="1" u="sng" dirty="0"/>
              <a:t>Задания на работу с текстом творческого характера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dirty="0"/>
              <a:t>Прочитайте три загадки, сочиненные Корнеем Чуковским. </a:t>
            </a:r>
          </a:p>
          <a:p>
            <a:pPr lvl="0"/>
            <a:r>
              <a:rPr lang="ru-RU" dirty="0"/>
              <a:t>Объясните, какие особенности отличают описание загаданных предметов: кто «говорит»? Какие характерные черты предмета названы? Как они показаны в тексте (выделите самые важные приемы)?</a:t>
            </a:r>
          </a:p>
          <a:p>
            <a:r>
              <a:rPr lang="ru-RU" dirty="0"/>
              <a:t>В каких произведениях литературы и фольклора вам встречались эти загаданные предметы /не очень понятно, что за "эти предметы" - только ботинки или предметы всех загадок?/ Какова была их роль в историях персонажей? (расскажите об этом на примере 1-2 произведений)</a:t>
            </a:r>
          </a:p>
          <a:p>
            <a:r>
              <a:rPr lang="ru-RU" dirty="0"/>
              <a:t>Самостоятельно сочините загадку про какой-либо предмет из литературных произведений. Загадку можно написать не стихами, а прозой – но постарайтесь следовать «правилам» Корнея Чуковского из пункта 1, выделите самые значимые признаки, по которым этот конкретный предмет из конкретного литературного произведения можно угадать.</a:t>
            </a:r>
          </a:p>
        </p:txBody>
      </p:sp>
    </p:spTree>
    <p:extLst>
      <p:ext uri="{BB962C8B-B14F-4D97-AF65-F5344CB8AC3E}">
        <p14:creationId xmlns:p14="http://schemas.microsoft.com/office/powerpoint/2010/main" val="1674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Школьный и муниципальный этапы: задания 7–8 классов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545" y="2384211"/>
            <a:ext cx="11624614" cy="4751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/>
              <a:t>Задания на работу с текстом творческого характера</a:t>
            </a:r>
          </a:p>
          <a:p>
            <a:pPr marL="0" indent="0">
              <a:buNone/>
            </a:pPr>
            <a:r>
              <a:rPr lang="ru-RU" b="1" dirty="0"/>
              <a:t>«Черный ящик»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 интеллектуальных состязаниях нередко используются вопросы, ответы на которые находятся в «черном ящике». В этом задании вам предстоит отгадать, какие книги спрятаны в черном ящике. Итак: </a:t>
            </a:r>
          </a:p>
          <a:p>
            <a:pPr marL="0" indent="0">
              <a:buNone/>
            </a:pPr>
            <a:r>
              <a:rPr lang="ru-RU" dirty="0"/>
              <a:t>1. Перед вами 7 предметов, которые нужно сгруппировать в соответствии с тем, в какой книге они встречались.</a:t>
            </a:r>
          </a:p>
          <a:p>
            <a:pPr marL="0" indent="0">
              <a:buNone/>
            </a:pPr>
            <a:r>
              <a:rPr lang="ru-RU" dirty="0"/>
              <a:t>Черевички, шитые золотом; Маленький карманный пистолет; Мешок из-под угля; кольцо; Пакет с надписью: </a:t>
            </a:r>
            <a:r>
              <a:rPr lang="ru-RU" i="1" dirty="0"/>
              <a:t>письма моей жены; </a:t>
            </a:r>
            <a:r>
              <a:rPr lang="ru-RU" dirty="0"/>
              <a:t>Кипарисный крестик; Медная дверная ручка из царского дворца</a:t>
            </a:r>
          </a:p>
          <a:p>
            <a:pPr marL="0" indent="0">
              <a:buNone/>
            </a:pPr>
            <a:r>
              <a:rPr lang="ru-RU" dirty="0"/>
              <a:t>Напишите названия произведений и имена  /могут понять буквально и впасть в ступор/ авторов книг, находящихся в черном ящике. Выберите одно произведение и расскажите о том, какую роль в нем играют указанные предметы. </a:t>
            </a:r>
          </a:p>
          <a:p>
            <a:pPr marL="0" indent="0">
              <a:buNone/>
            </a:pPr>
            <a:r>
              <a:rPr lang="ru-RU" dirty="0"/>
              <a:t>2. Составьте аналогичное задание для своих одноклассников сами: загадайте какое-либо литературное произведение 3-4 предметами, которые в нем упоминались и сыграли важную роль в историях героев. Дайте краткие пояснения к выбору каждого. Укажите название произведения и его автора.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0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Школьный и муниципальный этапы: задания 9–11 классов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4656" y="2638044"/>
            <a:ext cx="11032760" cy="410753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Аналитическое задание</a:t>
            </a:r>
          </a:p>
          <a:p>
            <a:pPr lvl="1">
              <a:buFont typeface="Wingdings" charset="2"/>
              <a:buChar char="§"/>
            </a:pPr>
            <a:r>
              <a:rPr lang="ru-RU" dirty="0" err="1"/>
              <a:t>объём</a:t>
            </a:r>
            <a:r>
              <a:rPr lang="ru-RU" dirty="0"/>
              <a:t> текста – в пределах 4-5 книжных страниц;</a:t>
            </a:r>
          </a:p>
          <a:p>
            <a:pPr lvl="1">
              <a:buFont typeface="Wingdings" charset="2"/>
              <a:buChar char="§"/>
            </a:pPr>
            <a:r>
              <a:rPr lang="ru-RU" dirty="0"/>
              <a:t> авторство текста не обязательно увязывать с той </a:t>
            </a:r>
            <a:r>
              <a:rPr lang="ru-RU" dirty="0" err="1"/>
              <a:t>эпохои</a:t>
            </a:r>
            <a:r>
              <a:rPr lang="ru-RU" dirty="0"/>
              <a:t>̆, которая изучается в историко- литературном курсе в соответствующем классе; могут быть выбраны произведения как классиков, так и </a:t>
            </a:r>
            <a:r>
              <a:rPr lang="ru-RU" dirty="0" err="1"/>
              <a:t>писателеи</a:t>
            </a:r>
            <a:r>
              <a:rPr lang="ru-RU" dirty="0"/>
              <a:t>̆ второго ряда – главное, чтобы текст не был безликим или </a:t>
            </a:r>
            <a:r>
              <a:rPr lang="ru-RU" dirty="0" err="1"/>
              <a:t>прямолинейно</a:t>
            </a:r>
            <a:r>
              <a:rPr lang="ru-RU" dirty="0"/>
              <a:t> тенденциозным;</a:t>
            </a:r>
          </a:p>
          <a:p>
            <a:pPr lvl="1">
              <a:buFont typeface="Wingdings" charset="2"/>
              <a:buChar char="§"/>
            </a:pPr>
            <a:r>
              <a:rPr lang="ru-RU" dirty="0"/>
              <a:t>необходимо отбирать тексты, которые позволяют продемонстрировать связь между сложностью их </a:t>
            </a:r>
            <a:r>
              <a:rPr lang="ru-RU" dirty="0" err="1"/>
              <a:t>формальнои</a:t>
            </a:r>
            <a:r>
              <a:rPr lang="ru-RU" dirty="0"/>
              <a:t>̆ организации и </a:t>
            </a:r>
            <a:r>
              <a:rPr lang="ru-RU" dirty="0" err="1"/>
              <a:t>глубинои</a:t>
            </a:r>
            <a:r>
              <a:rPr lang="ru-RU" dirty="0"/>
              <a:t>̆, неоднозначностью содержания;</a:t>
            </a:r>
          </a:p>
          <a:p>
            <a:pPr lvl="1">
              <a:buFont typeface="Wingdings" charset="2"/>
              <a:buChar char="§"/>
            </a:pPr>
            <a:r>
              <a:rPr lang="ru-RU" dirty="0"/>
              <a:t>желательно учитывать возрастные особенности и читательские потребности школьника. </a:t>
            </a:r>
          </a:p>
          <a:p>
            <a:endParaRPr lang="ru-RU" dirty="0"/>
          </a:p>
          <a:p>
            <a:r>
              <a:rPr lang="ru-RU" dirty="0"/>
              <a:t>Творческое задание</a:t>
            </a:r>
          </a:p>
          <a:p>
            <a:pPr lvl="1"/>
            <a:r>
              <a:rPr lang="ru-RU" dirty="0"/>
              <a:t>выявить творческие способности школьника, умение создавать разные по жанру и стилю тексты, готовность решать нестандартные (с точки зрения школьного обучения) филологические задачи, выступать в роли редактора, журналиста, писателя, рецензента, </a:t>
            </a:r>
            <a:r>
              <a:rPr lang="ru-RU" dirty="0" err="1"/>
              <a:t>блогера</a:t>
            </a:r>
            <a:r>
              <a:rPr lang="ru-RU" dirty="0"/>
              <a:t>, комментатора, </a:t>
            </a:r>
            <a:r>
              <a:rPr lang="ru-RU" dirty="0" err="1"/>
              <a:t>учёного</a:t>
            </a:r>
            <a:r>
              <a:rPr lang="ru-RU" dirty="0"/>
              <a:t> и в других ролях, требующих </a:t>
            </a:r>
            <a:r>
              <a:rPr lang="ru-RU" dirty="0" err="1"/>
              <a:t>филологическои</a:t>
            </a:r>
            <a:r>
              <a:rPr lang="ru-RU" dirty="0"/>
              <a:t>̆ подготовки, широкого литературного и культурного кругозора, языкового чутья и художественного вкуса </a:t>
            </a:r>
          </a:p>
        </p:txBody>
      </p:sp>
    </p:spTree>
    <p:extLst>
      <p:ext uri="{BB962C8B-B14F-4D97-AF65-F5344CB8AC3E}">
        <p14:creationId xmlns:p14="http://schemas.microsoft.com/office/powerpoint/2010/main" val="141070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оценивания аналитического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734" y="2369976"/>
            <a:ext cx="11287594" cy="44880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1. Понимание произведения как «сложно построенного смысла» (Ю.М. Лотман), последовательное и адекватное раскрытие этого смысла в динамике, в «лабиринте сцеплений», через конкретные наблюдения, сделанные по тексту.</a:t>
            </a:r>
            <a:br>
              <a:rPr lang="ru-RU" dirty="0"/>
            </a:br>
            <a:r>
              <a:rPr lang="ru-RU" dirty="0"/>
              <a:t>Максимально 30 баллов. Шкала оценок: 0 – 10 – 20 – 30 </a:t>
            </a:r>
          </a:p>
          <a:p>
            <a:pPr marL="0" indent="0">
              <a:buNone/>
            </a:pPr>
            <a:r>
              <a:rPr lang="ru-RU" dirty="0"/>
              <a:t>2. Композиционная </a:t>
            </a:r>
            <a:r>
              <a:rPr lang="ru-RU" dirty="0" err="1"/>
              <a:t>стройность</a:t>
            </a:r>
            <a:r>
              <a:rPr lang="ru-RU" dirty="0"/>
              <a:t> работы и её стилистическая однородность. Точность формулировок, уместность цитат и отсылок к тексту произведения.</a:t>
            </a:r>
            <a:br>
              <a:rPr lang="ru-RU" dirty="0"/>
            </a:br>
            <a:r>
              <a:rPr lang="ru-RU" dirty="0"/>
              <a:t>Максимально 15 баллов. Шкала оценок: 0 – 5 – 10 – 15 </a:t>
            </a:r>
          </a:p>
          <a:p>
            <a:pPr marL="0" indent="0">
              <a:buNone/>
            </a:pPr>
            <a:r>
              <a:rPr lang="ru-RU" dirty="0"/>
              <a:t>3. Владение теоретико-литературным </a:t>
            </a:r>
            <a:r>
              <a:rPr lang="ru-RU" dirty="0" err="1"/>
              <a:t>понятийным</a:t>
            </a:r>
            <a:r>
              <a:rPr lang="ru-RU" dirty="0"/>
              <a:t> аппаратом и умение использовать термины корректно, точно и только в тех случаях, когда это необходимо, без искусственного усложнения текста работы.</a:t>
            </a:r>
            <a:br>
              <a:rPr lang="ru-RU" dirty="0"/>
            </a:br>
            <a:r>
              <a:rPr lang="ru-RU" dirty="0"/>
              <a:t>Максимально 10 баллов. Шкала оценок: 0 – 3 – 7 – 10 </a:t>
            </a:r>
          </a:p>
          <a:p>
            <a:pPr marL="0" indent="0">
              <a:buNone/>
            </a:pPr>
            <a:r>
              <a:rPr lang="ru-RU" dirty="0"/>
              <a:t>4. Историко-литературная эрудиция, отсутствие фактических ошибок, уместность использования фонового материала из области культуры и литературы.</a:t>
            </a:r>
            <a:br>
              <a:rPr lang="ru-RU" dirty="0"/>
            </a:br>
            <a:r>
              <a:rPr lang="ru-RU" dirty="0"/>
              <a:t>Максимально 10 баллов. Шкала оценок: 0 – 3 – 7 – 10 </a:t>
            </a:r>
          </a:p>
          <a:p>
            <a:pPr marL="0" indent="0">
              <a:buNone/>
            </a:pPr>
            <a:r>
              <a:rPr lang="ru-RU" dirty="0"/>
              <a:t>5. Общая языковая и речевая грамотность (отсутствие речевых и грамматических ошибок).</a:t>
            </a:r>
            <a:br>
              <a:rPr lang="ru-RU" dirty="0"/>
            </a:br>
            <a:r>
              <a:rPr lang="ru-RU" dirty="0"/>
              <a:t>Максимально 5 баллов. Шкала оценок: 0 – 1 – 3 – 5 </a:t>
            </a:r>
          </a:p>
          <a:p>
            <a:pPr marL="0" indent="0">
              <a:buNone/>
            </a:pPr>
            <a:r>
              <a:rPr lang="ru-RU" dirty="0"/>
              <a:t>Итого: </a:t>
            </a:r>
            <a:r>
              <a:rPr lang="ru-RU" dirty="0" err="1"/>
              <a:t>максимальныи</a:t>
            </a:r>
            <a:r>
              <a:rPr lang="ru-RU" dirty="0"/>
              <a:t>̆ балл – 70 баллов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NB</a:t>
            </a:r>
            <a:r>
              <a:rPr lang="ru-RU" b="1" dirty="0">
                <a:solidFill>
                  <a:srgbClr val="7030A0"/>
                </a:solidFill>
              </a:rPr>
              <a:t>-1</a:t>
            </a:r>
            <a:r>
              <a:rPr lang="en-US" b="1" dirty="0">
                <a:solidFill>
                  <a:srgbClr val="7030A0"/>
                </a:solidFill>
              </a:rPr>
              <a:t>! </a:t>
            </a:r>
            <a:r>
              <a:rPr lang="ru-RU" dirty="0">
                <a:solidFill>
                  <a:srgbClr val="7030A0"/>
                </a:solidFill>
              </a:rPr>
              <a:t>Можно и даже желательно ставить оценки не только в рамках указанных в шкале цифр (то есть 12, 13, 27, 29 баллов).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NB-</a:t>
            </a:r>
            <a:r>
              <a:rPr lang="ru-RU" b="1" dirty="0">
                <a:solidFill>
                  <a:srgbClr val="7030A0"/>
                </a:solidFill>
              </a:rPr>
              <a:t>2! </a:t>
            </a:r>
            <a:r>
              <a:rPr lang="ru-RU" dirty="0">
                <a:solidFill>
                  <a:srgbClr val="7030A0"/>
                </a:solidFill>
              </a:rPr>
              <a:t>По всем критериям, кроме (частично 3, 4 и целиком 5), баллы не вычитаются, а добавляются за каждую удачную находку, употреблённый уместно термин, точную ассоциацию</a:t>
            </a:r>
            <a:r>
              <a:rPr lang="is-IS" dirty="0">
                <a:solidFill>
                  <a:srgbClr val="7030A0"/>
                </a:solidFill>
              </a:rPr>
              <a:t>…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367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подведения итогов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8335" y="2638044"/>
            <a:ext cx="9965094" cy="3930707"/>
          </a:xfrm>
        </p:spPr>
        <p:txBody>
          <a:bodyPr/>
          <a:lstStyle/>
          <a:p>
            <a:r>
              <a:rPr lang="ru-RU" dirty="0"/>
              <a:t>Тщательность проверки</a:t>
            </a:r>
          </a:p>
          <a:p>
            <a:r>
              <a:rPr lang="ru-RU" dirty="0"/>
              <a:t>Показ работ и апелляция</a:t>
            </a:r>
          </a:p>
          <a:p>
            <a:r>
              <a:rPr lang="ru-RU" dirty="0"/>
              <a:t>Прозрачность оценивания и подведения итогов</a:t>
            </a:r>
          </a:p>
          <a:p>
            <a:r>
              <a:rPr lang="ru-RU" dirty="0"/>
              <a:t>Открытость жюри, разборы заданий и работ</a:t>
            </a:r>
          </a:p>
          <a:p>
            <a:r>
              <a:rPr lang="ru-RU" dirty="0"/>
              <a:t>Наличие материалов на сайте</a:t>
            </a:r>
          </a:p>
          <a:p>
            <a:r>
              <a:rPr lang="ru-RU" dirty="0"/>
              <a:t>Количество призёров определяет организатор олимпиады</a:t>
            </a:r>
          </a:p>
          <a:p>
            <a:pPr marL="0" indent="0">
              <a:buNone/>
            </a:pPr>
            <a:r>
              <a:rPr lang="en-US" b="1" dirty="0"/>
              <a:t>NB! </a:t>
            </a:r>
            <a:r>
              <a:rPr lang="ru-RU" b="1" dirty="0"/>
              <a:t>Во всех этапах олимпиады (а особенно в муниципальном и региональном в 9–11 классах) обязательно соблюдение структуры: </a:t>
            </a:r>
            <a:r>
              <a:rPr lang="ru-RU" b="1" dirty="0">
                <a:solidFill>
                  <a:srgbClr val="7030A0"/>
                </a:solidFill>
              </a:rPr>
              <a:t>ПРОВЕРКА РАБОТ – ПОКАЗ РАБОТ С ПОМЕТКАМИ ПРОВЕРЯЮЩИХ И БАЛЛАМИ ПО КРИТЕРИЯМ (очный или заочный, но доступный всем участникам) – АПЕЛЛЯЦИЯ</a:t>
            </a:r>
          </a:p>
        </p:txBody>
      </p:sp>
    </p:spTree>
    <p:extLst>
      <p:ext uri="{BB962C8B-B14F-4D97-AF65-F5344CB8AC3E}">
        <p14:creationId xmlns:p14="http://schemas.microsoft.com/office/powerpoint/2010/main" val="1158136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Специфика 2020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2020-2021 учебном году следует принимать во внимание Постановление Главного государственного санитарного врача Российской Федерации от 30.06.2020 № 16 «Об утверждении санитарно-эпидемиологических правил СП 3.1/2.4 3598-20 "Санитарно-эпидемиологические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 (</a:t>
            </a:r>
            <a:r>
              <a:rPr lang="en-US" dirty="0"/>
              <a:t>COVID-19)» (</a:t>
            </a:r>
            <a:r>
              <a:rPr lang="ru-RU" dirty="0"/>
              <a:t>Зарегистрирован 03.07.2020 № 58824), в соответствии с которым может быть разрешено проведение олимпиады с использованием информационно-коммуникационных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1893614859"/>
      </p:ext>
    </p:extLst>
  </p:cSld>
  <p:clrMapOvr>
    <a:masterClrMapping/>
  </p:clrMapOvr>
</p:sld>
</file>

<file path=ppt/theme/theme1.xml><?xml version="1.0" encoding="utf-8"?>
<a:theme xmlns:a="http://schemas.openxmlformats.org/drawingml/2006/main" name="Бандероль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54</TotalTime>
  <Words>1148</Words>
  <Application>Microsoft Macintosh PowerPoint</Application>
  <PresentationFormat>Широкоэкранный</PresentationFormat>
  <Paragraphs>70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Gill Sans MT</vt:lpstr>
      <vt:lpstr>Wingdings</vt:lpstr>
      <vt:lpstr>Бандероль</vt:lpstr>
      <vt:lpstr>Школьный и муниципальный этапы всероссийской олимпиады по литературе</vt:lpstr>
      <vt:lpstr>Школьный этап: организация и смыслы</vt:lpstr>
      <vt:lpstr>Муниципальный этап: смыслы и цели</vt:lpstr>
      <vt:lpstr>Школьный этап: задания 5–6 классов</vt:lpstr>
      <vt:lpstr>Школьный и муниципальный этапы: задания 7–8 классов</vt:lpstr>
      <vt:lpstr>Школьный и муниципальный этапы: задания 9–11 классов</vt:lpstr>
      <vt:lpstr>Критерии оценивания аналитического задания</vt:lpstr>
      <vt:lpstr>Принципы подведения итогов</vt:lpstr>
      <vt:lpstr>Специфика 2020 года</vt:lpstr>
      <vt:lpstr>Нормативные документы</vt:lpstr>
      <vt:lpstr>Главные ресурсы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Школьный и муниципальный этапы всероссийской олимпиады по литературе</dc:title>
  <dc:creator>Anton A. Skulachev</dc:creator>
  <cp:lastModifiedBy>Anton A. Skulachev</cp:lastModifiedBy>
  <cp:revision>9</cp:revision>
  <dcterms:created xsi:type="dcterms:W3CDTF">2018-09-14T16:29:40Z</dcterms:created>
  <dcterms:modified xsi:type="dcterms:W3CDTF">2020-09-07T05:58:14Z</dcterms:modified>
</cp:coreProperties>
</file>