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F681-4665-49BE-A49A-8758B7284A1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11AE-4A6A-4FDB-94F8-FB224136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11AE-4A6A-4FDB-94F8-FB22413601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B1A2278-075C-4964-A6F0-525DA14F5738}" type="datetime">
              <a:rPr lang="ru-RU" sz="1000" b="0" strike="noStrike" spc="-1">
                <a:solidFill>
                  <a:srgbClr val="0D0D0D"/>
                </a:solidFill>
                <a:latin typeface="Tw Cen MT Condensed"/>
              </a:rPr>
              <a:t>08.10.2020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90CD846-AEC6-4A9C-8E4D-5F20B2DEE2D7}" type="slidenum">
              <a:rPr lang="ru-RU" sz="1000" b="0" strike="noStrike" spc="-1">
                <a:solidFill>
                  <a:srgbClr val="0D0D0D"/>
                </a:solidFill>
                <a:latin typeface="Tw Cen MT Condensed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ylik.ru/uploads/posts/2011-01/1295440226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</p:spPr>
      </p:pic>
      <p:sp>
        <p:nvSpPr>
          <p:cNvPr id="87" name="CustomShape 1"/>
          <p:cNvSpPr/>
          <p:nvPr/>
        </p:nvSpPr>
        <p:spPr>
          <a:xfrm>
            <a:off x="1701720" y="1631160"/>
            <a:ext cx="8965800" cy="302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600" b="1" strike="noStrike" spc="-1" dirty="0">
                <a:solidFill>
                  <a:srgbClr val="7030A0"/>
                </a:solidFill>
                <a:latin typeface="Times New Roman"/>
                <a:ea typeface="Calibri"/>
              </a:rPr>
              <a:t>Особенности психологического консультирования и организации взаимодействия с родителями в дошкольной образовательной организации.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Объект 3"/>
          <p:cNvPicPr/>
          <p:nvPr/>
        </p:nvPicPr>
        <p:blipFill>
          <a:blip r:embed="rId2"/>
          <a:stretch/>
        </p:blipFill>
        <p:spPr>
          <a:xfrm rot="5400000">
            <a:off x="360" y="820440"/>
            <a:ext cx="11175480" cy="55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0" y="-21240"/>
            <a:ext cx="12191760" cy="687888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3898800" y="368280"/>
            <a:ext cx="5067000" cy="1701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000" b="0" strike="noStrike" cap="all" spc="199" dirty="0" smtClean="0">
                <a:solidFill>
                  <a:srgbClr val="FF0000"/>
                </a:solidFill>
                <a:latin typeface="Monotype Corsiva"/>
              </a:rPr>
              <a:t>«Взрослые </a:t>
            </a:r>
            <a:r>
              <a:rPr lang="ru-RU" sz="5000" b="0" strike="noStrike" cap="all" spc="199" dirty="0">
                <a:solidFill>
                  <a:srgbClr val="FF0000"/>
                </a:solidFill>
                <a:latin typeface="Monotype Corsiva"/>
              </a:rPr>
              <a:t>как </a:t>
            </a:r>
            <a:r>
              <a:rPr lang="ru-RU" sz="5000" b="0" strike="noStrike" cap="all" spc="199" dirty="0" smtClean="0">
                <a:solidFill>
                  <a:srgbClr val="FF0000"/>
                </a:solidFill>
                <a:latin typeface="Monotype Corsiva"/>
              </a:rPr>
              <a:t>дети»</a:t>
            </a:r>
            <a:endParaRPr lang="ru-RU" sz="5000" b="0" strike="noStrike" spc="-1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914400" y="2069640"/>
            <a:ext cx="9779620" cy="376244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base"/>
            <a:r>
              <a:rPr lang="ru-RU" sz="2800" dirty="0"/>
              <a:t>Инновационная составляющая  </a:t>
            </a:r>
            <a:r>
              <a:rPr lang="ru-RU" sz="2800" dirty="0" smtClean="0"/>
              <a:t>мероприятия: </a:t>
            </a:r>
          </a:p>
          <a:p>
            <a:pPr algn="ctr" fontAlgn="base"/>
            <a:r>
              <a:rPr lang="ru-RU" sz="2800" dirty="0" smtClean="0"/>
              <a:t>создание </a:t>
            </a:r>
            <a:r>
              <a:rPr lang="ru-RU" sz="2800" dirty="0"/>
              <a:t>и внедрение в </a:t>
            </a:r>
            <a:r>
              <a:rPr lang="ru-RU" sz="2800" dirty="0" smtClean="0"/>
              <a:t>образовательный </a:t>
            </a:r>
            <a:r>
              <a:rPr lang="ru-RU" sz="2800" dirty="0"/>
              <a:t>процесс МБДОУ детский сад № 17 города Ставрополя  такой формы </a:t>
            </a:r>
            <a:r>
              <a:rPr lang="ru-RU" sz="2800" dirty="0" smtClean="0"/>
              <a:t>взаимодействия </a:t>
            </a:r>
            <a:r>
              <a:rPr lang="ru-RU" sz="2800" dirty="0"/>
              <a:t>с семьями воспитанников, которая позволяет </a:t>
            </a:r>
            <a:r>
              <a:rPr lang="ru-RU" sz="2800" dirty="0" smtClean="0"/>
              <a:t>создать условия для сотрудничества ДОО и семьи уже </a:t>
            </a:r>
            <a:r>
              <a:rPr lang="ru-RU" sz="2800" dirty="0"/>
              <a:t>на начальном этапе знакомства.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Картинки по запросу для презентации анимация спасибо"/>
          <p:cNvPicPr/>
          <p:nvPr/>
        </p:nvPicPr>
        <p:blipFill>
          <a:blip r:embed="rId2"/>
          <a:stretch/>
        </p:blipFill>
        <p:spPr>
          <a:xfrm>
            <a:off x="1231920" y="0"/>
            <a:ext cx="88308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0" y="1041480"/>
            <a:ext cx="8724600" cy="941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sz="3200" b="1" strike="noStrike" cap="all" spc="97">
                <a:solidFill>
                  <a:srgbClr val="FF0000"/>
                </a:solidFill>
                <a:latin typeface="Monotype Corsiva"/>
              </a:rPr>
              <a:t>Принципы психологического консультирования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0" y="1982880"/>
            <a:ext cx="9720000" cy="4325400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ru-RU" sz="2200" b="0" strike="noStrike" spc="-1">
              <a:solidFill>
                <a:srgbClr val="000000"/>
              </a:solidFill>
              <a:latin typeface="Tw Cen MT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Доброжелательное и безоценочное отношение к клиенту</a:t>
            </a:r>
            <a:r>
              <a:rPr lang="ru-RU" sz="2800" b="0" strike="noStrike" spc="-1">
                <a:solidFill>
                  <a:srgbClr val="000000"/>
                </a:solidFill>
                <a:latin typeface="Tw Cen MT"/>
              </a:rPr>
              <a:t> 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Эмпатия, уважение и принятие клиента</a:t>
            </a:r>
            <a:r>
              <a:rPr lang="ru-RU" sz="2800" b="0" strike="noStrike" spc="-1">
                <a:solidFill>
                  <a:srgbClr val="000000"/>
                </a:solidFill>
                <a:latin typeface="Tw Cen MT"/>
              </a:rPr>
              <a:t> </a:t>
            </a: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Запрет давать советы</a:t>
            </a:r>
            <a:endParaRPr lang="ru-RU" sz="2800" b="0" strike="noStrike" spc="-1">
              <a:solidFill>
                <a:srgbClr val="000000"/>
              </a:solidFill>
              <a:latin typeface="Tw Cen MT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Конфиденциальность</a:t>
            </a:r>
            <a:endParaRPr lang="ru-RU" sz="2800" b="0" strike="noStrike" spc="-1">
              <a:solidFill>
                <a:srgbClr val="000000"/>
              </a:solidFill>
              <a:latin typeface="Tw Cen MT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Разграничение личных и профессиональных отношений</a:t>
            </a:r>
            <a:endParaRPr lang="ru-RU" sz="2800" b="0" strike="noStrike" spc="-1">
              <a:solidFill>
                <a:srgbClr val="000000"/>
              </a:solidFill>
              <a:latin typeface="Tw Cen MT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2800" b="1" strike="noStrike" spc="-1">
                <a:solidFill>
                  <a:srgbClr val="000000"/>
                </a:solidFill>
                <a:latin typeface="Tw Cen MT"/>
              </a:rPr>
              <a:t>Распределение ответственности 50/50</a:t>
            </a:r>
            <a:endParaRPr lang="ru-RU" sz="2800" b="0" strike="noStrike" spc="-1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ru-RU" sz="2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0" y="585720"/>
            <a:ext cx="9720000" cy="1498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trike="noStrike" cap="all" spc="97">
                <a:solidFill>
                  <a:srgbClr val="0D0D0D"/>
                </a:solidFill>
                <a:latin typeface="Tw Cen MT Condensed"/>
              </a:rPr>
              <a:t>Техника «пустой стул»</a:t>
            </a:r>
            <a:r>
              <a:t/>
            </a:r>
            <a:br/>
            <a:endParaRPr lang="ru-RU" sz="50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Объект 3"/>
          <p:cNvPicPr/>
          <p:nvPr/>
        </p:nvPicPr>
        <p:blipFill>
          <a:blip r:embed="rId3"/>
          <a:stretch/>
        </p:blipFill>
        <p:spPr>
          <a:xfrm>
            <a:off x="101520" y="0"/>
            <a:ext cx="12089880" cy="734508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0" y="585720"/>
            <a:ext cx="9720000" cy="1498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strike="noStrike" cap="all" spc="97" dirty="0" smtClean="0">
                <a:solidFill>
                  <a:srgbClr val="0D0D0D"/>
                </a:solidFill>
                <a:latin typeface="Monotype Corsiva"/>
                <a:ea typeface="MingLiU_HKSCS-ExtB"/>
              </a:rPr>
              <a:t>     </a:t>
            </a:r>
          </a:p>
          <a:p>
            <a:pPr algn="ctr">
              <a:lnSpc>
                <a:spcPct val="80000"/>
              </a:lnSpc>
            </a:pPr>
            <a:endParaRPr lang="ru-RU" sz="4800" b="1" cap="all" spc="97" dirty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strike="noStrike" cap="all" spc="97" dirty="0" smtClean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strike="noStrike" cap="all" spc="97" dirty="0" smtClean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strike="noStrike" cap="all" spc="97" dirty="0" smtClean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cap="all" spc="97" dirty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strike="noStrike" cap="all" spc="97" dirty="0" smtClean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cap="all" spc="97" dirty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endParaRPr lang="ru-RU" sz="4800" b="1" strike="noStrike" cap="all" spc="97" dirty="0" smtClean="0">
              <a:solidFill>
                <a:srgbClr val="0D0D0D"/>
              </a:solidFill>
              <a:latin typeface="Monotype Corsiva"/>
              <a:ea typeface="MingLiU_HKSCS-ExtB"/>
            </a:endParaRPr>
          </a:p>
          <a:p>
            <a:pPr algn="ctr">
              <a:lnSpc>
                <a:spcPct val="80000"/>
              </a:lnSpc>
            </a:pPr>
            <a:r>
              <a:rPr lang="ru-RU" sz="4800" b="1" strike="noStrike" cap="all" spc="97" dirty="0" smtClean="0">
                <a:solidFill>
                  <a:srgbClr val="0D0D0D"/>
                </a:solidFill>
                <a:latin typeface="Monotype Corsiva"/>
                <a:ea typeface="MingLiU_HKSCS-ExtB"/>
              </a:rPr>
              <a:t>"</a:t>
            </a:r>
            <a:r>
              <a:rPr lang="ru-RU" sz="4800" b="1" strike="noStrike" cap="all" spc="97" dirty="0">
                <a:solidFill>
                  <a:srgbClr val="0D0D0D"/>
                </a:solidFill>
                <a:latin typeface="Monotype Corsiva"/>
                <a:ea typeface="MingLiU_HKSCS-ExtB"/>
              </a:rPr>
              <a:t>Старый заброшенный </a:t>
            </a:r>
            <a:r>
              <a:rPr lang="ru-RU" sz="4800" b="1" strike="noStrike" cap="all" spc="97" dirty="0" smtClean="0">
                <a:solidFill>
                  <a:srgbClr val="0D0D0D"/>
                </a:solidFill>
                <a:latin typeface="Monotype Corsiva"/>
                <a:ea typeface="MingLiU_HKSCS-ExtB"/>
              </a:rPr>
              <a:t>       магазин»</a:t>
            </a:r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Необходимое время в групповом формате- не менее </a:t>
            </a:r>
            <a:r>
              <a:rPr lang="ru-RU" sz="2000" b="1" dirty="0">
                <a:solidFill>
                  <a:srgbClr val="FFFF00"/>
                </a:solidFill>
              </a:rPr>
              <a:t>1 </a:t>
            </a:r>
            <a:r>
              <a:rPr lang="ru-RU" sz="2000" b="1" dirty="0" smtClean="0">
                <a:solidFill>
                  <a:srgbClr val="FFFF00"/>
                </a:solidFill>
              </a:rPr>
              <a:t>часа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Материалы: удобная, тускло освещённая комната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Подготовка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</a:rPr>
              <a:t>психолог </a:t>
            </a:r>
            <a:r>
              <a:rPr lang="ru-RU" sz="2000" b="1" dirty="0">
                <a:solidFill>
                  <a:srgbClr val="FFFF00"/>
                </a:solidFill>
              </a:rPr>
              <a:t>должен обладать опытом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sz="2000" dirty="0">
                <a:solidFill>
                  <a:srgbClr val="FFFF00"/>
                </a:solidFill>
              </a:rPr>
              <a:t/>
            </a:r>
            <a:br>
              <a:rPr sz="2000" dirty="0">
                <a:solidFill>
                  <a:srgbClr val="FFFF00"/>
                </a:solidFill>
              </a:rPr>
            </a:br>
            <a:endParaRPr lang="ru-RU" sz="2000" b="0" strike="noStrike" spc="-1" dirty="0">
              <a:solidFill>
                <a:srgbClr val="FFFF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5"/>
          <p:cNvPicPr/>
          <p:nvPr/>
        </p:nvPicPr>
        <p:blipFill>
          <a:blip r:embed="rId2"/>
          <a:stretch/>
        </p:blipFill>
        <p:spPr>
          <a:xfrm>
            <a:off x="8351640" y="3017520"/>
            <a:ext cx="3840120" cy="384012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4"/>
          <p:cNvPicPr/>
          <p:nvPr/>
        </p:nvPicPr>
        <p:blipFill>
          <a:blip r:embed="rId3"/>
          <a:stretch/>
        </p:blipFill>
        <p:spPr>
          <a:xfrm>
            <a:off x="-106200" y="0"/>
            <a:ext cx="4824000" cy="326340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2415960" y="623880"/>
            <a:ext cx="7781760" cy="1498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80000"/>
              </a:lnSpc>
            </a:pPr>
            <a:r>
              <a:rPr lang="ru-RU" sz="5400" b="1" strike="noStrike" cap="all" spc="97">
                <a:solidFill>
                  <a:srgbClr val="000099"/>
                </a:solidFill>
                <a:latin typeface="Tw Cen MT Condensed"/>
              </a:rPr>
              <a:t>Метафорические ассоциативные карты</a:t>
            </a:r>
            <a:endParaRPr lang="ru-RU" sz="54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0" y="2286000"/>
            <a:ext cx="9720000" cy="4022280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normAutofit fontScale="95500"/>
          </a:bodyPr>
          <a:lstStyle/>
          <a:p>
            <a:pPr marL="91440" indent="-910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3600" b="0" i="1" strike="noStrike" spc="-1">
                <a:solidFill>
                  <a:srgbClr val="FF0000"/>
                </a:solidFill>
                <a:latin typeface="Monotype Corsiva"/>
              </a:rPr>
              <a:t>«Мы смотрим на картинку, и слова и образы сами приходят на ум. И мы поражены, потому что они попадают сразу в самую суть, открывают самое сокровенное и запрятанное, проскальзывая сквозь все границы и защиты. Это чудо. Это удивительно. Но удивительно и то, что разные люди дают совершенно разные интерпретации одних и тех же карт»</a:t>
            </a:r>
            <a:endParaRPr lang="ru-RU" sz="3600" b="0" strike="noStrike" spc="-1">
              <a:solidFill>
                <a:srgbClr val="000000"/>
              </a:solidFill>
              <a:latin typeface="Tw Cen MT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Tw Cen MT"/>
              <a:buChar char=" "/>
            </a:pPr>
            <a:r>
              <a:rPr lang="ru-RU" sz="3600" b="0" strike="noStrike" spc="-1">
                <a:solidFill>
                  <a:srgbClr val="FF0000"/>
                </a:solidFill>
                <a:latin typeface="Monotype Corsiva"/>
              </a:rPr>
              <a:t>Моритц Егетмейер (издатель карт)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,</a:t>
            </a:r>
            <a:endParaRPr lang="ru-RU" sz="20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Объект 3"/>
          <p:cNvPicPr/>
          <p:nvPr/>
        </p:nvPicPr>
        <p:blipFill>
          <a:blip r:embed="rId2"/>
          <a:stretch/>
        </p:blipFill>
        <p:spPr>
          <a:xfrm rot="5400000">
            <a:off x="501480" y="1098360"/>
            <a:ext cx="10921680" cy="585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Объект 3"/>
          <p:cNvPicPr/>
          <p:nvPr/>
        </p:nvPicPr>
        <p:blipFill>
          <a:blip r:embed="rId2"/>
          <a:stretch/>
        </p:blipFill>
        <p:spPr>
          <a:xfrm rot="5400000">
            <a:off x="340200" y="753120"/>
            <a:ext cx="10561320" cy="554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Объект 3"/>
          <p:cNvPicPr/>
          <p:nvPr/>
        </p:nvPicPr>
        <p:blipFill>
          <a:blip r:embed="rId2"/>
          <a:stretch/>
        </p:blipFill>
        <p:spPr>
          <a:xfrm rot="5400000">
            <a:off x="443160" y="851040"/>
            <a:ext cx="10707480" cy="572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Объект 3"/>
          <p:cNvPicPr/>
          <p:nvPr/>
        </p:nvPicPr>
        <p:blipFill>
          <a:blip r:embed="rId2"/>
          <a:stretch/>
        </p:blipFill>
        <p:spPr>
          <a:xfrm rot="5400000">
            <a:off x="72720" y="478440"/>
            <a:ext cx="11170080" cy="62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</TotalTime>
  <Words>57</Words>
  <Application>Microsoft Office PowerPoint</Application>
  <PresentationFormat>Произвольный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user12</cp:lastModifiedBy>
  <cp:revision>17</cp:revision>
  <dcterms:created xsi:type="dcterms:W3CDTF">2020-10-06T21:28:52Z</dcterms:created>
  <dcterms:modified xsi:type="dcterms:W3CDTF">2020-10-08T11:44:35Z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