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8" r:id="rId4"/>
  </p:sldMasterIdLst>
  <p:notesMasterIdLst>
    <p:notesMasterId r:id="rId52"/>
  </p:notesMasterIdLst>
  <p:handoutMasterIdLst>
    <p:handoutMasterId r:id="rId53"/>
  </p:handoutMasterIdLst>
  <p:sldIdLst>
    <p:sldId id="256" r:id="rId5"/>
    <p:sldId id="281" r:id="rId6"/>
    <p:sldId id="279" r:id="rId7"/>
    <p:sldId id="280" r:id="rId8"/>
    <p:sldId id="282" r:id="rId9"/>
    <p:sldId id="284" r:id="rId10"/>
    <p:sldId id="283" r:id="rId11"/>
    <p:sldId id="390" r:id="rId12"/>
    <p:sldId id="396" r:id="rId13"/>
    <p:sldId id="399" r:id="rId14"/>
    <p:sldId id="291" r:id="rId15"/>
    <p:sldId id="292" r:id="rId16"/>
    <p:sldId id="391" r:id="rId17"/>
    <p:sldId id="383" r:id="rId18"/>
    <p:sldId id="393" r:id="rId19"/>
    <p:sldId id="397" r:id="rId20"/>
    <p:sldId id="398" r:id="rId21"/>
    <p:sldId id="395" r:id="rId22"/>
    <p:sldId id="392" r:id="rId23"/>
    <p:sldId id="401" r:id="rId24"/>
    <p:sldId id="402" r:id="rId25"/>
    <p:sldId id="415" r:id="rId26"/>
    <p:sldId id="305" r:id="rId27"/>
    <p:sldId id="416" r:id="rId28"/>
    <p:sldId id="303" r:id="rId29"/>
    <p:sldId id="304" r:id="rId30"/>
    <p:sldId id="378" r:id="rId31"/>
    <p:sldId id="379" r:id="rId32"/>
    <p:sldId id="380" r:id="rId33"/>
    <p:sldId id="382" r:id="rId34"/>
    <p:sldId id="364" r:id="rId35"/>
    <p:sldId id="385" r:id="rId36"/>
    <p:sldId id="290" r:id="rId37"/>
    <p:sldId id="315" r:id="rId38"/>
    <p:sldId id="405" r:id="rId39"/>
    <p:sldId id="406" r:id="rId40"/>
    <p:sldId id="257" r:id="rId41"/>
    <p:sldId id="408" r:id="rId42"/>
    <p:sldId id="409" r:id="rId43"/>
    <p:sldId id="302" r:id="rId44"/>
    <p:sldId id="410" r:id="rId45"/>
    <p:sldId id="411" r:id="rId46"/>
    <p:sldId id="412" r:id="rId47"/>
    <p:sldId id="413" r:id="rId48"/>
    <p:sldId id="407" r:id="rId49"/>
    <p:sldId id="414" r:id="rId50"/>
    <p:sldId id="394" r:id="rId5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868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B5FB6F5-51EC-43FD-B8CF-E73636534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7FF874-B3EC-470E-8EA6-5BF0F789B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12A780-2B11-4296-BC1C-FBE57D95DF08}" type="datetime1">
              <a:rPr lang="ru-RU" smtClean="0"/>
              <a:t>06.09.2020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id="{40F35E46-8EA0-4D31-B53D-1DC006F22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1089EA35-CB71-49D2-A823-EBB877793B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849CF80-918C-4346-8274-A92117EC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2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07BB6-5E10-45BE-B765-52D0BC05DA1D}" type="datetime1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279F17-7BA4-49BC-BB37-7F646CF8D2F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7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2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7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DB2DA951-EB27-434B-99E2-06C0F20230AA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 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C81AB9-384E-4B37-8E8F-03F439C0C891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01BBAE-F151-42DC-B631-49647F2BA3A3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15447-B82B-4AE5-BB9A-EB88153ED292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8" name="Прямая соединительная линия 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D4E178-1D0F-4391-B967-FCC83BE230FD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араллелограмм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: скругленные углы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1CDC81-1DB1-4E5D-9F5E-0568F0034311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6F5CE2-5323-431F-ADD6-1AD896F7C8A8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546944-72DC-45BE-BAF2-00DAFC31F061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 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912756-3ADE-4147-9071-02B9575ECEF8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BBCF7-4F54-430F-AEE5-8559250D856E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Вставьте значок или изображение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лбца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E5F501-3C4F-429A-BFF9-D56D01724E57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араллелограмм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: скругленные углы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rtlCol="0" anchor="t"/>
          <a:lstStyle>
            <a:lvl1pPr algn="r">
              <a:defRPr/>
            </a:lvl1pPr>
          </a:lstStyle>
          <a:p>
            <a:pPr rtl="0"/>
            <a:r>
              <a:rPr lang="ru-RU" noProof="0"/>
              <a:t>Щелкните 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6D6D90-8788-4693-8934-795A929F5097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Изображения зданий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 Изображения рабочих мест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Изображения транспорта</a:t>
            </a:r>
          </a:p>
        </p:txBody>
      </p:sp>
      <p:sp>
        <p:nvSpPr>
          <p:cNvPr id="14" name="Рисунок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Изображения одежды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Изображения других элементов эпохи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 rtlCol="0"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классическое изображение из эпохи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7" name="Рисунок 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 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 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 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80654A-E75C-4D31-BB99-3BD3003B8FBC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араллелограмм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: скругленные углы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Прямая соединительная линия 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 rtlCol="0"/>
          <a:lstStyle/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A5D81B-1B02-42E1-834C-3D63E7695063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 rtlCol="0"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Поколение XYZ</a:t>
            </a:r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64F551-B0E3-4470-9BED-CE21B0505EF3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96884" y="2937688"/>
            <a:ext cx="96012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AF731A8-00CB-46C3-9F28-5BCF50B4D87E}" type="datetime1">
              <a:rPr lang="ru-RU" noProof="0" smtClean="0"/>
              <a:t>06.09.2020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75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toredu.ru/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Autofit/>
          </a:bodyPr>
          <a:lstStyle/>
          <a:p>
            <a:pPr rtl="0">
              <a:lnSpc>
                <a:spcPct val="90000"/>
              </a:lnSpc>
            </a:pPr>
            <a:r>
              <a:rPr lang="ru-RU" altLang="ru-RU" sz="2800" dirty="0"/>
              <a:t>МЕТОДИЧЕСКИЕ РЕКОМЕНДАЦИИ </a:t>
            </a:r>
            <a:br>
              <a:rPr lang="ru-RU" altLang="ru-RU" sz="2800" dirty="0"/>
            </a:br>
            <a:r>
              <a:rPr lang="ru-RU" altLang="ru-RU" sz="2800" dirty="0"/>
              <a:t>ПО РАЗРАБОТКЕ ЗАДАНИЙ И ТРЕБОВАНИЙ</a:t>
            </a:r>
            <a:br>
              <a:rPr lang="ru-RU" altLang="ru-RU" sz="2800" dirty="0"/>
            </a:br>
            <a:r>
              <a:rPr lang="ru-RU" altLang="ru-RU" sz="2800" dirty="0"/>
              <a:t>К ПРОВЕДЕНИЮ ШКОЛЬНОГО И МУНИЦИПАЛЬНОГО ЭТАПОВ </a:t>
            </a:r>
            <a:br>
              <a:rPr lang="ru-RU" altLang="ru-RU" sz="2800" dirty="0"/>
            </a:br>
            <a:r>
              <a:rPr lang="ru-RU" altLang="ru-RU" sz="2800" dirty="0"/>
              <a:t>ВСЕРОССИЙСКОЙ ОЛИМПИАДЫ ШКОЛЬНИКОВ </a:t>
            </a:r>
            <a:br>
              <a:rPr lang="ru-RU" altLang="ru-RU" sz="2800" dirty="0"/>
            </a:br>
            <a:r>
              <a:rPr lang="ru-RU" altLang="ru-RU" sz="2800" dirty="0"/>
              <a:t>ПО РУССКОМУ ЯЗЫКУ </a:t>
            </a:r>
            <a:br>
              <a:rPr lang="ru-RU" altLang="ru-RU" sz="2800" dirty="0"/>
            </a:br>
            <a:r>
              <a:rPr lang="ru-RU" altLang="ru-RU" sz="2800" dirty="0"/>
              <a:t>В 2020/2021 УЧЕБНОМ ГОДУ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9750" cy="1639887"/>
          </a:xfrm>
        </p:spPr>
        <p:txBody>
          <a:bodyPr rtlCol="0" anchor="t">
            <a:normAutofit/>
          </a:bodyPr>
          <a:lstStyle/>
          <a:p>
            <a:r>
              <a:rPr lang="en-US" altLang="ru-RU" b="1" dirty="0"/>
              <a:t>olympiadarus@yandex.ru</a:t>
            </a:r>
            <a:endParaRPr lang="ru-RU" altLang="ru-RU" b="1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1A32C-AFD1-407F-AE0B-54A227FD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Развитие когнитивных способностей: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5511F-9F20-494F-8AE9-126EEE73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1800" dirty="0"/>
              <a:t>- овладение умениями опознавать, анализировать, сопоставлять, классифицировать языковые явления и факты с учетом их различных интерпретаций;</a:t>
            </a:r>
          </a:p>
          <a:p>
            <a:pPr marL="0" indent="0">
              <a:buNone/>
            </a:pPr>
            <a:r>
              <a:rPr lang="ru-RU" altLang="ru-RU" sz="1800" dirty="0"/>
              <a:t>- в необходимых случаях давать синхронный и исторический комментарий к языковым явлениям; </a:t>
            </a:r>
          </a:p>
          <a:p>
            <a:pPr marL="0" indent="0">
              <a:buNone/>
            </a:pPr>
            <a:r>
              <a:rPr lang="ru-RU" altLang="ru-RU" sz="1800" dirty="0"/>
              <a:t>- оценивать языковые явления и факты с точки зрения нормативности, соответствия сфере и ситуации общения; </a:t>
            </a:r>
          </a:p>
          <a:p>
            <a:pPr marL="0" indent="0">
              <a:buNone/>
            </a:pPr>
            <a:r>
              <a:rPr lang="ru-RU" altLang="ru-RU" sz="1800" dirty="0"/>
              <a:t>- разграничивать варианты норм и речевые нарушения.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46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D5419-D69D-4DFE-9AB6-3B5832ED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составления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8591B-7293-4E5D-AA30-C409C2FC8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единый формат проведения и типы заданий: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ШКОЛЬНЫЙ И МУНИЦИПАЛЬНЫЙ ЭТАПЫ ВСЕРОССИЙСКОЙ ОЛИМПИАДЫ ШКОЛЬНИКОВ ПО РУССКОМУ ЯЗЫКУ ПРОХОДЯТ В </a:t>
            </a:r>
            <a:r>
              <a:rPr lang="ru-RU" b="1" dirty="0"/>
              <a:t>ОДИН (ПИСЬМЕННЫЙ) ТУР</a:t>
            </a:r>
            <a:r>
              <a:rPr lang="ru-RU" dirty="0"/>
              <a:t>, В ВИДЕ </a:t>
            </a:r>
            <a:r>
              <a:rPr lang="ru-RU" b="1" dirty="0"/>
              <a:t>ОТВЕТОВ НА КОНКРЕТНО ПОСТАВЛЕННЫЕ ВОПРОСЫ ИЛИ РЕШЕНИЙ ОПРЕДЕЛЁННЫХ ЛИНГВИСТИЧЕСКИХ ЗАДАЧ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6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4207F-756D-46D9-AB10-E8514E79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B6971-59BE-4BEF-A7BA-982D160C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ДОСТУПНОСТЬ: формулировка задания должна быть понятна учащемуся данного класса; если в рамках задачи требуется введение новых научных терминов, не включённых в школьную программу для данной возрастной группы, необходимо дать их толкование;</a:t>
            </a:r>
          </a:p>
          <a:p>
            <a:r>
              <a:rPr lang="ru-RU" dirty="0"/>
              <a:t>ОДНОЗНАЧНОСТЬ: задание, как правило, должно иметь единственно верный ответ, который может быть верифицирован посредством научной и справочной литературы, словарей и др. Если задача предполагает поиск нескольких вариантов ответа или аргументацию разных точек зрения на поставленный вопрос, необходимо чётко указать это в формулировке задания;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40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4207F-756D-46D9-AB10-E8514E79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B6971-59BE-4BEF-A7BA-982D160C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215" algn="just" hangingPunct="0">
              <a:lnSpc>
                <a:spcPct val="11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УНИКАЛЬНОСТЬ: задания должны быть новыми, уникальными,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 повторяющими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материалы различных сборников задач или вопросы прошлых лет. Допускается использование известных моделей построения заданий и типичных формулировок при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обязательной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замене языкового материала и/или использовании известных моделей на ином языковом уровне;</a:t>
            </a:r>
          </a:p>
          <a:p>
            <a:pPr indent="450215" algn="just" hangingPunct="0">
              <a:lnSpc>
                <a:spcPct val="11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СООТВЕТСТВИЕ ВОПРОСА, ОТВЕТА И КРИТЕРИЕВ ОЦЕНИВАНИЯ ДРУГ ДРУГУ: в критериях оценивания должны быть предусмотрены баллы за все поставленные в задании вопросы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501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BB307-F60C-4C09-998A-EE448F07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anchor="ctr">
            <a:normAutofit/>
          </a:bodyPr>
          <a:lstStyle/>
          <a:p>
            <a:r>
              <a:rPr lang="ru-RU" dirty="0"/>
              <a:t>Обратим внимание!</a:t>
            </a:r>
          </a:p>
        </p:txBody>
      </p:sp>
      <p:sp>
        <p:nvSpPr>
          <p:cNvPr id="50178" name="Объект 2">
            <a:extLst>
              <a:ext uri="{FF2B5EF4-FFF2-40B4-BE49-F238E27FC236}">
                <a16:creationId xmlns:a16="http://schemas.microsoft.com/office/drawing/2014/main" id="{8025F219-BE2A-4CC8-89B7-F134D01A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anchor="t">
            <a:normAutofit/>
          </a:bodyPr>
          <a:lstStyle/>
          <a:p>
            <a:r>
              <a:rPr lang="ru-RU" altLang="ru-RU"/>
              <a:t>В критериях оценивания должны быть учтены баллы за все поставленные в задании вопросы; не рекомендуются общие формулировки типа «приведите примеры» или «составьте предложения», поскольку за каждый пример необходимо предусматривать баллы. Следует </a:t>
            </a:r>
            <a:r>
              <a:rPr lang="ru-RU" altLang="ru-RU" u="sng"/>
              <a:t>точно</a:t>
            </a:r>
            <a:r>
              <a:rPr lang="ru-RU" altLang="ru-RU"/>
              <a:t> указать количество требуемых единиц.</a:t>
            </a:r>
          </a:p>
          <a:p>
            <a:endParaRPr lang="ru-RU" altLang="ru-RU"/>
          </a:p>
          <a:p>
            <a:r>
              <a:rPr lang="ru-RU" altLang="ru-RU"/>
              <a:t>При формировании критериев оценивания следует соблюдать баланс максимально возможных баллов: в комплектах не должно быть большой разницы между суммой за каждое задание (</a:t>
            </a:r>
            <a:r>
              <a:rPr lang="ru-RU" altLang="ru-RU" b="1"/>
              <a:t>не рекомендуется</a:t>
            </a:r>
            <a:r>
              <a:rPr lang="ru-RU" altLang="ru-RU"/>
              <a:t> включать в комплекты задания, максимальная сумма за которые составляет менее 2 баллов и более 20 баллов).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DD253-7B90-48FE-88AF-A02597F0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Желательно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6D795-0326-4604-9078-2D16C8123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Вопросы, поставленные перед участником олимпиады, должны активизировать его творческую деятельность, подводить его к установлению ранее неизвестных ему лингвистических закономерностей; таким образом, задания должны иметь эвристический/проблемный характер, моделируя в упрощённых, искусственно созданных условиях элементы научной деятельности лингвиста-русиста.</a:t>
            </a:r>
          </a:p>
        </p:txBody>
      </p:sp>
    </p:spTree>
    <p:extLst>
      <p:ext uri="{BB962C8B-B14F-4D97-AF65-F5344CB8AC3E}">
        <p14:creationId xmlns:p14="http://schemas.microsoft.com/office/powerpoint/2010/main" val="319029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DD253-7B90-48FE-88AF-A02597F0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Желательно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6D795-0326-4604-9078-2D16C8123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Участникам могут быть предложены эвристические задачи, тексты с проблемными вопросами, кейсы, включающие в себя некоторую познавательную трудность. </a:t>
            </a:r>
          </a:p>
          <a:p>
            <a:pPr algn="just"/>
            <a:r>
              <a:rPr lang="ru-RU" dirty="0"/>
              <a:t>Для выполнения подобных заданий должно быть недостаточно работы по знакомой схеме; ход решения предполагает умения анализировать, логически мыслить, строить гипотезы, комбинировать ранее известные способы решения новым, оригинальным способом. </a:t>
            </a:r>
          </a:p>
          <a:p>
            <a:pPr algn="just"/>
            <a:r>
              <a:rPr lang="ru-RU" dirty="0"/>
              <a:t>При этом такие задания должны оставаться интересными и посильными.</a:t>
            </a:r>
          </a:p>
        </p:txBody>
      </p:sp>
    </p:spTree>
    <p:extLst>
      <p:ext uri="{BB962C8B-B14F-4D97-AF65-F5344CB8AC3E}">
        <p14:creationId xmlns:p14="http://schemas.microsoft.com/office/powerpoint/2010/main" val="378575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DD253-7B90-48FE-88AF-A02597F0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Желательно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6D795-0326-4604-9078-2D16C8123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Участникам могут быть предложены эвристические задачи, тексты с проблемными вопросами, кейсы, включающие в себя некоторую познавательную трудность. </a:t>
            </a:r>
          </a:p>
          <a:p>
            <a:pPr algn="just"/>
            <a:r>
              <a:rPr lang="ru-RU" dirty="0"/>
              <a:t>Для выполнения подобных заданий должно быть недостаточно работы по знакомой схеме; ход решения предполагает умения анализировать, логически мыслить, строить гипотезы, комбинировать ранее известные способы решения новым, оригинальным способом. </a:t>
            </a:r>
          </a:p>
          <a:p>
            <a:pPr algn="just"/>
            <a:r>
              <a:rPr lang="ru-RU" dirty="0"/>
              <a:t>При этом такие задания должны оставаться интересными и посильными.</a:t>
            </a:r>
          </a:p>
        </p:txBody>
      </p:sp>
    </p:spTree>
    <p:extLst>
      <p:ext uri="{BB962C8B-B14F-4D97-AF65-F5344CB8AC3E}">
        <p14:creationId xmlns:p14="http://schemas.microsoft.com/office/powerpoint/2010/main" val="136314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CEF8C-EC89-493D-9CF6-6815E0B8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anchor="ctr">
            <a:normAutofit/>
          </a:bodyPr>
          <a:lstStyle/>
          <a:p>
            <a:r>
              <a:rPr lang="ru-RU" dirty="0"/>
              <a:t>Примеры (от простого к сложному)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27DD62-B22C-4B55-85A5-8A0510962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2" y="2681556"/>
            <a:ext cx="9604246" cy="31888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Что означает слово </a:t>
            </a:r>
            <a:r>
              <a:rPr lang="ru-RU" sz="2000" b="0" u="none" strike="noStrike" dirty="0">
                <a:solidFill>
                  <a:srgbClr val="000000"/>
                </a:solidFill>
                <a:effectLst/>
                <a:latin typeface="&amp;quot"/>
              </a:rPr>
              <a:t>ИЗУМЛЕНИЕ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&amp;quot"/>
              </a:rPr>
              <a:t>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в данном предложении из текста XVII в.:</a:t>
            </a:r>
          </a:p>
          <a:p>
            <a:pPr marL="0" indent="0" algn="just">
              <a:buNone/>
            </a:pP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&amp;quot"/>
              </a:rPr>
              <a:t>Маремиана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&amp;quot"/>
              </a:rPr>
              <a:t>Авксентьевна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 дочь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&amp;quot"/>
              </a:rPr>
              <a:t>болна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 была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&amp;quot"/>
              </a:rPr>
              <a:t>изумлением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. (Дело о патриархе Никоне., 1675 г.).</a:t>
            </a:r>
          </a:p>
          <a:p>
            <a:pPr marL="0" indent="0" algn="l">
              <a:buNone/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&amp;quot"/>
              </a:rPr>
              <a:t>О т в е т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В данном слове выделяется историческая приставка ИЗ-, которая указывает на устранение, исчезновение, потерю ума, рассудка. Сравни: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&amp;quot"/>
              </a:rPr>
              <a:t>изумление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– ‘потеря ума, рассудка, безумие’ (Словарь русского языка XI-XVII вв. Т. 6. М., 1979). Сравни также устойчивое выражение в русском языке: </a:t>
            </a:r>
            <a:r>
              <a:rPr lang="ru-RU" sz="2000" b="0" i="1" u="none" strike="noStrike" dirty="0">
                <a:solidFill>
                  <a:srgbClr val="000000"/>
                </a:solidFill>
                <a:effectLst/>
                <a:latin typeface="&amp;quot"/>
              </a:rPr>
              <a:t>выжить ИЗ УМА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&amp;quot"/>
              </a:rPr>
              <a:t>).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113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CEF8C-EC89-493D-9CF6-6815E0B8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anchor="ctr">
            <a:normAutofit/>
          </a:bodyPr>
          <a:lstStyle/>
          <a:p>
            <a:r>
              <a:rPr lang="ru-RU" dirty="0"/>
              <a:t>Примеры </a:t>
            </a:r>
          </a:p>
        </p:txBody>
      </p:sp>
      <p:pic>
        <p:nvPicPr>
          <p:cNvPr id="7" name="Рисунок 6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0A4C691B-45A2-41CF-BF9D-CF93F579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2793995"/>
            <a:ext cx="4718304" cy="2842777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27DD62-B22C-4B55-85A5-8A0510962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5250" y="2681555"/>
            <a:ext cx="4724398" cy="338019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900" b="0" i="0" u="none" strike="noStrike" baseline="0" dirty="0">
                <a:solidFill>
                  <a:srgbClr val="000000"/>
                </a:solidFill>
              </a:rPr>
              <a:t>Даны русские уменьшительные имена, образованные от имен I склонения с помощью суффиксов -</a:t>
            </a:r>
            <a:r>
              <a:rPr lang="ru-RU" sz="1900" b="0" i="1" u="none" strike="noStrike" baseline="0" dirty="0" err="1">
                <a:solidFill>
                  <a:srgbClr val="000000"/>
                </a:solidFill>
              </a:rPr>
              <a:t>очк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-/-</a:t>
            </a:r>
            <a:r>
              <a:rPr lang="ru-RU" sz="1900" b="0" i="1" u="none" strike="noStrike" baseline="0" dirty="0" err="1">
                <a:solidFill>
                  <a:srgbClr val="000000"/>
                </a:solidFill>
              </a:rPr>
              <a:t>ечк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 </a:t>
            </a:r>
            <a:r>
              <a:rPr lang="ru-RU" sz="1900" b="0" i="0" u="none" strike="noStrike" baseline="0" dirty="0">
                <a:solidFill>
                  <a:srgbClr val="000000"/>
                </a:solidFill>
              </a:rPr>
              <a:t>и 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</a:t>
            </a:r>
            <a:r>
              <a:rPr lang="ru-RU" sz="1900" b="0" i="1" u="none" strike="noStrike" baseline="0" dirty="0" err="1">
                <a:solidFill>
                  <a:srgbClr val="000000"/>
                </a:solidFill>
              </a:rPr>
              <a:t>оньк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-/-</a:t>
            </a:r>
            <a:r>
              <a:rPr lang="ru-RU" sz="1900" b="0" i="1" u="none" strike="noStrike" baseline="0" dirty="0" err="1">
                <a:solidFill>
                  <a:srgbClr val="000000"/>
                </a:solidFill>
              </a:rPr>
              <a:t>еньк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</a:t>
            </a:r>
            <a:r>
              <a:rPr lang="ru-RU" sz="1900" b="0" i="0" u="none" strike="noStrike" baseline="0" dirty="0">
                <a:solidFill>
                  <a:srgbClr val="000000"/>
                </a:solidFill>
              </a:rPr>
              <a:t>. Рядом с каждым именем указано, в скольких текстах, входящих в состав Национального корпуса русского языка, оно встретилось.</a:t>
            </a:r>
          </a:p>
          <a:p>
            <a:pPr algn="ctr"/>
            <a:r>
              <a:rPr lang="ru-RU" sz="1900" dirty="0">
                <a:solidFill>
                  <a:srgbClr val="000000"/>
                </a:solidFill>
              </a:rPr>
              <a:t>Вопрос: </a:t>
            </a:r>
            <a:r>
              <a:rPr lang="ru-RU" sz="1900" b="0" i="0" u="none" strike="noStrike" baseline="0" dirty="0">
                <a:solidFill>
                  <a:srgbClr val="000000"/>
                </a:solidFill>
              </a:rPr>
              <a:t>опишите закономерности, определяющие, какие имена охотнее присоединяют </a:t>
            </a:r>
            <a:r>
              <a:rPr lang="ru-RU" sz="1900" b="0" i="0" u="none" strike="noStrike" baseline="0" dirty="0" err="1">
                <a:solidFill>
                  <a:srgbClr val="000000"/>
                </a:solidFill>
              </a:rPr>
              <a:t>суффик</a:t>
            </a:r>
            <a:r>
              <a:rPr lang="ru-RU" sz="19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</a:t>
            </a:r>
            <a:r>
              <a:rPr lang="ru-RU" sz="1900" b="0" i="1" u="none" strike="noStrike" baseline="0" dirty="0" err="1">
                <a:solidFill>
                  <a:srgbClr val="000000"/>
                </a:solidFill>
              </a:rPr>
              <a:t>очк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-/-</a:t>
            </a:r>
            <a:r>
              <a:rPr lang="ru-RU" sz="1900" b="0" i="1" u="none" strike="noStrike" baseline="0" dirty="0" err="1">
                <a:solidFill>
                  <a:srgbClr val="000000"/>
                </a:solidFill>
              </a:rPr>
              <a:t>ечк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</a:t>
            </a:r>
            <a:r>
              <a:rPr lang="ru-RU" sz="1900" b="0" i="0" u="none" strike="noStrike" baseline="0" dirty="0">
                <a:solidFill>
                  <a:srgbClr val="000000"/>
                </a:solidFill>
              </a:rPr>
              <a:t>, а какие – суффикс 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</a:t>
            </a:r>
            <a:r>
              <a:rPr lang="ru-RU" sz="1900" b="0" i="1" u="none" strike="noStrike" baseline="0" dirty="0" err="1">
                <a:solidFill>
                  <a:srgbClr val="000000"/>
                </a:solidFill>
              </a:rPr>
              <a:t>оньк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-/-</a:t>
            </a:r>
            <a:r>
              <a:rPr lang="ru-RU" sz="1900" b="0" i="1" u="none" strike="noStrike" baseline="0" dirty="0" err="1">
                <a:solidFill>
                  <a:srgbClr val="000000"/>
                </a:solidFill>
              </a:rPr>
              <a:t>еньк</a:t>
            </a:r>
            <a:r>
              <a:rPr lang="ru-RU" sz="1900" b="0" i="1" u="none" strike="noStrike" baseline="0" dirty="0">
                <a:solidFill>
                  <a:srgbClr val="000000"/>
                </a:solidFill>
              </a:rPr>
              <a:t>-</a:t>
            </a:r>
            <a:r>
              <a:rPr lang="ru-RU" sz="1900" b="0" i="0" u="none" strike="noStrike" baseline="0" dirty="0">
                <a:solidFill>
                  <a:srgbClr val="000000"/>
                </a:solidFill>
              </a:rPr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630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DD149-B1CA-4DD8-9A91-17C71EEA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Григорьев </a:t>
            </a:r>
            <a:br>
              <a:rPr lang="ru-RU" dirty="0"/>
            </a:br>
            <a:r>
              <a:rPr lang="ru-RU" dirty="0"/>
              <a:t>Андрей Владимирович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F875E-332B-4FDF-84D1-878034A5C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7679589" cy="331012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>
                <a:latin typeface="+mj-lt"/>
              </a:rPr>
              <a:t>доктор филологических наук, </a:t>
            </a:r>
          </a:p>
          <a:p>
            <a:pPr marL="0" indent="0" algn="ctr">
              <a:buNone/>
            </a:pPr>
            <a:r>
              <a:rPr lang="ru-RU" altLang="ru-RU" sz="2800" dirty="0">
                <a:latin typeface="+mj-lt"/>
              </a:rPr>
              <a:t>профессор кафедры общего языкознания ФБГОУ ВО «МПГУ», </a:t>
            </a:r>
          </a:p>
          <a:p>
            <a:pPr marL="0" indent="0" algn="ctr">
              <a:buNone/>
            </a:pPr>
            <a:r>
              <a:rPr lang="ru-RU" altLang="ru-RU" sz="2800" dirty="0">
                <a:latin typeface="+mj-lt"/>
              </a:rPr>
              <a:t>председатель ЦПМК по русскому языку</a:t>
            </a:r>
          </a:p>
          <a:p>
            <a:endParaRPr lang="ru-RU" dirty="0"/>
          </a:p>
        </p:txBody>
      </p:sp>
      <p:pic>
        <p:nvPicPr>
          <p:cNvPr id="7" name="Рисунок 6" descr="Изображение выглядит как человек, внутренний, шкафчик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09DE34A2-2C68-44B0-AA53-FD4A482DB8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4762" r="24762"/>
          <a:stretch>
            <a:fillRect/>
          </a:stretch>
        </p:blipFill>
        <p:spPr>
          <a:scene3d>
            <a:camera prst="orthographicFront">
              <a:rot lat="0" lon="102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4678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A34A4-0407-4610-A523-8D78162E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Региональная специфика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CF174-C9D2-4B17-B754-80A8EAD08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Задания (1–2 в комплекте для каждого класса) могут быть основаны на материале областных словарей, произведениях писателей, чьи имена связаны с регионом, соотноситься с направлениями ведущих научных школ крупных университетов и отделений РАН региона, за счёт чего решаются задачи не только обучения, но и воспитания, формирования устойчивого интереса к изучению своего родного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1018309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E7DAC-BFF2-4108-AD99-F753A913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026F37-3B68-43AF-8430-F80B246C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говорах </a:t>
            </a:r>
            <a:r>
              <a:rPr lang="el-GR" dirty="0"/>
              <a:t>&lt;...&gt;</a:t>
            </a:r>
            <a:r>
              <a:rPr lang="ru-RU" dirty="0"/>
              <a:t> области существует ряд однословных наименований пирогов с какой-либо начинкой: </a:t>
            </a:r>
            <a:r>
              <a:rPr lang="ru-RU" dirty="0" err="1"/>
              <a:t>карто́фельник</a:t>
            </a:r>
            <a:r>
              <a:rPr lang="ru-RU" dirty="0"/>
              <a:t>, </a:t>
            </a:r>
            <a:r>
              <a:rPr lang="ru-RU" dirty="0" err="1"/>
              <a:t>гала́нник</a:t>
            </a:r>
            <a:r>
              <a:rPr lang="ru-RU" dirty="0"/>
              <a:t>, </a:t>
            </a:r>
            <a:r>
              <a:rPr lang="ru-RU" dirty="0" err="1"/>
              <a:t>грибни́к</a:t>
            </a:r>
            <a:r>
              <a:rPr lang="ru-RU" dirty="0"/>
              <a:t>, </a:t>
            </a:r>
            <a:r>
              <a:rPr lang="ru-RU" dirty="0" err="1"/>
              <a:t>капу́стник</a:t>
            </a:r>
            <a:r>
              <a:rPr lang="ru-RU" dirty="0"/>
              <a:t>, </a:t>
            </a:r>
            <a:r>
              <a:rPr lang="ru-RU" dirty="0" err="1"/>
              <a:t>морко́вник</a:t>
            </a:r>
            <a:r>
              <a:rPr lang="ru-RU" dirty="0"/>
              <a:t>, </a:t>
            </a:r>
            <a:r>
              <a:rPr lang="ru-RU" dirty="0" err="1"/>
              <a:t>я́годник</a:t>
            </a:r>
            <a:r>
              <a:rPr lang="ru-RU" dirty="0"/>
              <a:t>, </a:t>
            </a:r>
            <a:r>
              <a:rPr lang="ru-RU" dirty="0" err="1"/>
              <a:t>черни́чник</a:t>
            </a:r>
            <a:r>
              <a:rPr lang="ru-RU" dirty="0"/>
              <a:t>, </a:t>
            </a:r>
            <a:r>
              <a:rPr lang="ru-RU" dirty="0" err="1"/>
              <a:t>ры́бник</a:t>
            </a:r>
            <a:r>
              <a:rPr lang="ru-RU" dirty="0"/>
              <a:t>, </a:t>
            </a:r>
            <a:r>
              <a:rPr lang="ru-RU" dirty="0" err="1"/>
              <a:t>мясни́к</a:t>
            </a:r>
            <a:r>
              <a:rPr lang="ru-RU" dirty="0"/>
              <a:t> и др. </a:t>
            </a:r>
          </a:p>
          <a:p>
            <a:r>
              <a:rPr lang="ru-RU" dirty="0"/>
              <a:t>4.1.От основы какой(их) части(ей) речи и при помощи какого(их) суффикса(</a:t>
            </a:r>
            <a:r>
              <a:rPr lang="ru-RU" dirty="0" err="1"/>
              <a:t>ов</a:t>
            </a:r>
            <a:r>
              <a:rPr lang="ru-RU" dirty="0"/>
              <a:t>) образованы эти слова? Ответ прокомментируйте. 4.2. Наименование какого пирога из вышеприведённого списка не вполне соответствует словообразовательной модели большинства существительных - названий пирогов? Почему? Попробуйте дать этимологические сведения об этом слове, прояснить мотивировочный механизм 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09184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77CEA-30BD-438D-A4C2-03CAFE5A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учетом эпидемиологической ситуации: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8C130-83F6-4BA0-A619-29FB5BAD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В случае ухудшения санитарно-эпидемиологической обстановки в связи с ростом заболеваемости COVID-19 и перевода образовательного процесса в регионе на дистанционную форму обучения по решению организатора школьный и муниципальный этапы олимпиады может проводиться с использованием информационно-коммуникационных технологий</a:t>
            </a:r>
            <a:r>
              <a:rPr lang="ru-RU" b="1" dirty="0"/>
              <a:t>, обязательно включающих систему онлайн-</a:t>
            </a:r>
            <a:r>
              <a:rPr lang="ru-RU" b="1" dirty="0" err="1"/>
              <a:t>прокторинга</a:t>
            </a:r>
            <a:r>
              <a:rPr lang="ru-RU" dirty="0"/>
              <a:t>. Технические особенности проведения школьного этапа с применением ИКТ определяет организатор этапа. </a:t>
            </a:r>
          </a:p>
        </p:txBody>
      </p:sp>
    </p:spTree>
    <p:extLst>
      <p:ext uri="{BB962C8B-B14F-4D97-AF65-F5344CB8AC3E}">
        <p14:creationId xmlns:p14="http://schemas.microsoft.com/office/powerpoint/2010/main" val="112375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Возможная система контроля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505" y="2613392"/>
            <a:ext cx="10547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Система </a:t>
            </a:r>
            <a:r>
              <a:rPr lang="ru-RU" sz="2400" b="1" dirty="0" err="1"/>
              <a:t>прокторинга</a:t>
            </a:r>
            <a:r>
              <a:rPr lang="ru-RU" sz="2400" dirty="0"/>
              <a:t> (при полной автоматизации) наблюдает за тестируемым, используя 14 поведенческих </a:t>
            </a:r>
            <a:r>
              <a:rPr lang="ru-RU" sz="2400" dirty="0" err="1"/>
              <a:t>трекеров</a:t>
            </a:r>
            <a:r>
              <a:rPr lang="ru-RU" sz="2400" dirty="0"/>
              <a:t>, и выдаёт отчёт о достоверности результатов, используя запись камеры со звуком и экрана; верификацию личности; отслеживание поведения. Программное обеспечение для проведения мероприятий с </a:t>
            </a:r>
            <a:r>
              <a:rPr lang="ru-RU" sz="2400" dirty="0" err="1"/>
              <a:t>прокторингом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Электронный ресурс: </a:t>
            </a:r>
            <a:r>
              <a:rPr lang="ru-RU" sz="2400" dirty="0">
                <a:hlinkClick r:id="rId2"/>
              </a:rPr>
              <a:t>https://proctoredu.ru/</a:t>
            </a:r>
            <a:r>
              <a:rPr lang="ru-RU" sz="2400" dirty="0"/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5023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510AF-552B-4794-8ACB-CF48E79D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Коррекция формата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16CE1-DDD9-4F3E-ABF2-E3BA312A3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приведённой ниже таблице в каждой строке одно из четырёх слов «лишнее» (по какой-то категории, категории не повторяются). Найдите «лишнее» (выпишите слово).</a:t>
            </a:r>
          </a:p>
          <a:p>
            <a:r>
              <a:rPr lang="ru-RU" b="1" dirty="0"/>
              <a:t>Заполните пропуски…</a:t>
            </a:r>
          </a:p>
          <a:p>
            <a:r>
              <a:rPr lang="ru-RU" b="1" dirty="0"/>
              <a:t>Определите «лишнюю пару» на основе анализа лексического / грамматического значения слов. </a:t>
            </a:r>
          </a:p>
          <a:p>
            <a:r>
              <a:rPr lang="ru-RU" b="1" dirty="0"/>
              <a:t>Объедините в пары слова, образованные по одной модели (напр., словообразовательной).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678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Информационно-коммуникационные технологии и олимпиады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визуализация, возможность использования аудиофайлов (задачи по фонетике и орфоэпии), иллюстраций, видео;</a:t>
            </a:r>
          </a:p>
          <a:p>
            <a:pPr algn="just"/>
            <a:r>
              <a:rPr lang="ru-RU" dirty="0"/>
              <a:t>возможность сохранить, но при необходимости исправить ответ,</a:t>
            </a:r>
          </a:p>
          <a:p>
            <a:pPr algn="just"/>
            <a:r>
              <a:rPr lang="ru-RU" dirty="0"/>
              <a:t>быстрота компьютерной проверки, </a:t>
            </a:r>
          </a:p>
          <a:p>
            <a:pPr algn="just"/>
            <a:r>
              <a:rPr lang="ru-RU" dirty="0"/>
              <a:t>экономия материально-технических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935064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Информационно-коммуникационные технологии и олимпиады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при составлении заданий есть опасность свести их к подобию ОГЭ, ЕГЭ, ВПР, традиционных школьных упражнений; </a:t>
            </a:r>
          </a:p>
          <a:p>
            <a:pPr algn="just"/>
            <a:r>
              <a:rPr lang="ru-RU" dirty="0"/>
              <a:t>отсутствие развернутых ответов предполагает использование заданий определенных типов, что, с одной стороны, не позволяет выстроить более сложную систему оценки, предполагающую учет рассуждений и языковое чутье участников, а с другой стороны, не может дать участникам представление обо всем спектре заданий, которые будут предложены им, например, на следующих очных этапах, что может дезориентировать школьников в дальнейшем предметном развитии и подготовке к следующим этапам олимпиады; </a:t>
            </a:r>
          </a:p>
          <a:p>
            <a:pPr algn="just"/>
            <a:r>
              <a:rPr lang="ru-RU" dirty="0"/>
              <a:t>при отсутствии серьезной системы контроля в ходе выполнения заданий могут вызвать сомнение самостоятельность работы и результаты участников.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092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>
            <a:extLst>
              <a:ext uri="{FF2B5EF4-FFF2-40B4-BE49-F238E27FC236}">
                <a16:creationId xmlns:a16="http://schemas.microsoft.com/office/drawing/2014/main" id="{F8C33CB1-3F39-4CA5-8D6C-F2B0C8C3E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4800" dirty="0">
                <a:solidFill>
                  <a:schemeClr val="tx1"/>
                </a:solidFill>
              </a:rPr>
              <a:t>Распределение по возрастным группам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C76E86BE-4975-4743-BB6E-138A6ABE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Школьный этап: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02CDDC39-F644-46B2-AF77-F34B0EA4B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400" dirty="0"/>
              <a:t>1. 4 класс,</a:t>
            </a:r>
          </a:p>
          <a:p>
            <a:pPr marL="0" indent="0">
              <a:buNone/>
            </a:pPr>
            <a:r>
              <a:rPr lang="ru-RU" altLang="ru-RU" sz="2400" dirty="0"/>
              <a:t>2. 5–6 классы,</a:t>
            </a:r>
          </a:p>
          <a:p>
            <a:pPr marL="0" indent="0">
              <a:buNone/>
            </a:pPr>
            <a:r>
              <a:rPr lang="ru-RU" altLang="ru-RU" sz="2400" dirty="0"/>
              <a:t>3. 7–8 классы,</a:t>
            </a:r>
          </a:p>
          <a:p>
            <a:pPr marL="0" indent="0">
              <a:buNone/>
            </a:pPr>
            <a:r>
              <a:rPr lang="ru-RU" altLang="ru-RU" sz="2400" dirty="0"/>
              <a:t>4. 9 класс,</a:t>
            </a:r>
          </a:p>
          <a:p>
            <a:pPr marL="0" indent="0">
              <a:buNone/>
            </a:pPr>
            <a:r>
              <a:rPr lang="ru-RU" altLang="ru-RU" sz="2400" dirty="0"/>
              <a:t>5. 10–11 классы</a:t>
            </a:r>
            <a:endParaRPr lang="ru-RU" alt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CDD4230B-28FF-4A94-A1E0-AB6CC028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Муниципальный этап: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680AE-02B9-4C1D-9D0E-7039B93C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1. 7–8 классы,</a:t>
            </a:r>
          </a:p>
          <a:p>
            <a:pPr marL="0" indent="0">
              <a:buNone/>
              <a:defRPr/>
            </a:pPr>
            <a:r>
              <a:rPr lang="ru-RU" sz="2400" dirty="0"/>
              <a:t>2. 9 класс,</a:t>
            </a:r>
          </a:p>
          <a:p>
            <a:pPr marL="0" indent="0">
              <a:buNone/>
              <a:defRPr/>
            </a:pPr>
            <a:r>
              <a:rPr lang="ru-RU" sz="2400" dirty="0"/>
              <a:t>3. 10–11 классы.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69E57-9C95-41CF-83A6-734BF888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78BCA6-667A-4787-9AF7-29F2B6BDE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840" y="3846051"/>
            <a:ext cx="11196320" cy="954547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/>
              <a:t>Участие в школьном этапе является добровольным, </a:t>
            </a:r>
          </a:p>
          <a:p>
            <a:r>
              <a:rPr lang="ru-RU" altLang="ru-RU" dirty="0"/>
              <a:t>допускается любой школьник 4-11 класса независимо от оценки по предмету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448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A45520-B682-4765-A67F-35E86A4CA9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2049463"/>
            <a:ext cx="9601200" cy="331787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400" dirty="0"/>
              <a:t>Вне зависимости от решения предметно-методических комиссий относительно количества возрастных групп подведение итогов следует проводить </a:t>
            </a:r>
            <a:r>
              <a:rPr lang="ru-RU" sz="2400" b="1" dirty="0"/>
              <a:t>в каждой параллели отдельно</a:t>
            </a:r>
            <a:r>
              <a:rPr lang="ru-RU" sz="2400" dirty="0"/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94E83534-6D15-42B3-AE69-179B7009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Продолжительность выполнения заданий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B134A7E7-677E-4954-9749-12924F91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32926"/>
            <a:ext cx="8229600" cy="33932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dirty="0"/>
              <a:t>4-6 </a:t>
            </a:r>
            <a:r>
              <a:rPr lang="ru-RU" altLang="ru-RU" sz="2400" dirty="0" err="1"/>
              <a:t>кл</a:t>
            </a:r>
            <a:r>
              <a:rPr lang="ru-RU" altLang="ru-RU" sz="2400" dirty="0"/>
              <a:t> – 1 астрономический час;</a:t>
            </a:r>
          </a:p>
          <a:p>
            <a:pPr algn="ctr" eaLnBrk="1" hangingPunct="1">
              <a:defRPr/>
            </a:pPr>
            <a:r>
              <a:rPr lang="ru-RU" altLang="ru-RU" sz="2400" dirty="0"/>
              <a:t>7-8 </a:t>
            </a:r>
            <a:r>
              <a:rPr lang="ru-RU" altLang="ru-RU" sz="2400" dirty="0" err="1"/>
              <a:t>кл</a:t>
            </a:r>
            <a:r>
              <a:rPr lang="ru-RU" altLang="ru-RU" sz="2400" dirty="0"/>
              <a:t> – 1,5-2 часа*;</a:t>
            </a:r>
          </a:p>
          <a:p>
            <a:pPr algn="ctr" eaLnBrk="1" hangingPunct="1">
              <a:defRPr/>
            </a:pPr>
            <a:r>
              <a:rPr lang="ru-RU" altLang="ru-RU" sz="2400" dirty="0"/>
              <a:t>9-11 </a:t>
            </a:r>
            <a:r>
              <a:rPr lang="ru-RU" altLang="ru-RU" sz="2400" dirty="0" err="1"/>
              <a:t>кл</a:t>
            </a:r>
            <a:r>
              <a:rPr lang="ru-RU" altLang="ru-RU" sz="2400" dirty="0"/>
              <a:t> – 3-4 часа*</a:t>
            </a:r>
          </a:p>
          <a:p>
            <a:pPr algn="ctr" eaLnBrk="1" hangingPunct="1">
              <a:defRPr/>
            </a:pPr>
            <a:endParaRPr lang="ru-RU" altLang="ru-RU" sz="2400" dirty="0"/>
          </a:p>
          <a:p>
            <a:pPr marL="0" indent="0" algn="ctr">
              <a:buNone/>
              <a:defRPr/>
            </a:pPr>
            <a:r>
              <a:rPr lang="ru-RU" altLang="ru-RU" sz="2400" dirty="0"/>
              <a:t>* в зависимости от количества заданий и уровня их сложности.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2D4BF5A0-FF5E-42C6-A8D8-EBFC0484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Рекомендуется:</a:t>
            </a:r>
          </a:p>
        </p:txBody>
      </p:sp>
      <p:sp>
        <p:nvSpPr>
          <p:cNvPr id="38915" name="Объект 2">
            <a:extLst>
              <a:ext uri="{FF2B5EF4-FFF2-40B4-BE49-F238E27FC236}">
                <a16:creationId xmlns:a16="http://schemas.microsoft.com/office/drawing/2014/main" id="{7CBC659F-283C-448E-8000-6943E90A4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2400" dirty="0"/>
              <a:t>задания тура включают по 5-6 (6-10) лингвистических задач; </a:t>
            </a:r>
          </a:p>
          <a:p>
            <a:pPr marL="0" indent="0" algn="ctr">
              <a:buNone/>
            </a:pPr>
            <a:r>
              <a:rPr lang="ru-RU" altLang="ru-RU" sz="2400" dirty="0"/>
              <a:t>решение каждого задания оценивается по особой шкале. </a:t>
            </a:r>
            <a:endParaRPr lang="ru-RU" alt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B6BA3-35C4-40C0-8B4F-2B3C1F43CC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6125" y="1691640"/>
            <a:ext cx="8159750" cy="18224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Подробно: </a:t>
            </a:r>
            <a:br>
              <a:rPr lang="ru-RU" sz="2800" dirty="0"/>
            </a:br>
            <a:r>
              <a:rPr lang="ru-RU" sz="2800" dirty="0"/>
              <a:t>- примеры заданий для каждого класса,</a:t>
            </a:r>
            <a:br>
              <a:rPr lang="ru-RU" sz="2800" dirty="0"/>
            </a:br>
            <a:r>
              <a:rPr lang="ru-RU" sz="2800" dirty="0"/>
              <a:t>- рекомендованные разделы русистики, </a:t>
            </a:r>
            <a:br>
              <a:rPr lang="ru-RU" sz="2800" dirty="0"/>
            </a:br>
            <a:r>
              <a:rPr lang="ru-RU" sz="2800" dirty="0"/>
              <a:t>- специфика по классам,  </a:t>
            </a:r>
            <a:br>
              <a:rPr lang="ru-RU" sz="2800" dirty="0"/>
            </a:br>
            <a:r>
              <a:rPr lang="ru-RU" sz="2800" dirty="0"/>
              <a:t>- формирование критериев оценивания -   </a:t>
            </a:r>
            <a:br>
              <a:rPr lang="ru-RU" sz="2800" dirty="0"/>
            </a:br>
            <a:r>
              <a:rPr lang="ru-RU" sz="2800" dirty="0"/>
              <a:t>см. текст «Методических рекомендаций»</a:t>
            </a:r>
          </a:p>
        </p:txBody>
      </p:sp>
    </p:spTree>
    <p:extLst>
      <p:ext uri="{BB962C8B-B14F-4D97-AF65-F5344CB8AC3E}">
        <p14:creationId xmlns:p14="http://schemas.microsoft.com/office/powerpoint/2010/main" val="3072937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ъект 2">
            <a:extLst>
              <a:ext uri="{FF2B5EF4-FFF2-40B4-BE49-F238E27FC236}">
                <a16:creationId xmlns:a16="http://schemas.microsoft.com/office/drawing/2014/main" id="{A2A193EE-EAF7-43FE-A466-0E0EA50B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4000" b="1" dirty="0"/>
              <a:t>ЛИТЕРАТУРА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79EE0D0B-C573-4976-B0DB-E0AD369EC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sz="2400" dirty="0"/>
              <a:t>Серия «Пять колец», издательство «Просвещение», </a:t>
            </a:r>
            <a:r>
              <a:rPr lang="ru-RU" altLang="ru-RU" sz="2400" dirty="0" err="1"/>
              <a:t>вып</a:t>
            </a:r>
            <a:r>
              <a:rPr lang="ru-RU" altLang="ru-RU" sz="2400" dirty="0"/>
              <a:t>. 1-4: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sz="2400" b="1" dirty="0"/>
              <a:t>     Русский язык. Всероссийские олимпиады</a:t>
            </a:r>
            <a:r>
              <a:rPr lang="ru-RU" altLang="ru-RU" sz="2400" dirty="0"/>
              <a:t>. —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altLang="ru-RU" sz="2400" dirty="0"/>
              <a:t>М.: Просвещение, </a:t>
            </a:r>
            <a:r>
              <a:rPr lang="ru-RU" altLang="ru-RU" sz="2400" dirty="0" err="1"/>
              <a:t>Вып</a:t>
            </a:r>
            <a:r>
              <a:rPr lang="ru-RU" altLang="ru-RU" sz="2400" dirty="0"/>
              <a:t>. 1. 2008., </a:t>
            </a:r>
            <a:r>
              <a:rPr lang="ru-RU" altLang="ru-RU" sz="2400" dirty="0" err="1"/>
              <a:t>вып</a:t>
            </a:r>
            <a:r>
              <a:rPr lang="ru-RU" altLang="ru-RU" sz="2400" dirty="0"/>
              <a:t>. 2., 2009, </a:t>
            </a:r>
            <a:r>
              <a:rPr lang="ru-RU" altLang="ru-RU" sz="2400" dirty="0" err="1"/>
              <a:t>вып</a:t>
            </a:r>
            <a:r>
              <a:rPr lang="ru-RU" altLang="ru-RU" sz="2400" dirty="0"/>
              <a:t>. 3., 2011, </a:t>
            </a:r>
            <a:r>
              <a:rPr lang="ru-RU" altLang="ru-RU" sz="2400" dirty="0" err="1"/>
              <a:t>вып</a:t>
            </a:r>
            <a:r>
              <a:rPr lang="ru-RU" altLang="ru-RU" sz="2400" dirty="0"/>
              <a:t>. 4, 2012.</a:t>
            </a:r>
          </a:p>
          <a:p>
            <a:pPr>
              <a:lnSpc>
                <a:spcPct val="90000"/>
              </a:lnSpc>
              <a:defRPr/>
            </a:pPr>
            <a:r>
              <a:rPr lang="en-US" altLang="ru-RU" sz="2400" dirty="0"/>
              <a:t>vserosolymp.rudn.ru</a:t>
            </a:r>
          </a:p>
          <a:p>
            <a:pPr>
              <a:lnSpc>
                <a:spcPct val="90000"/>
              </a:lnSpc>
              <a:defRPr/>
            </a:pPr>
            <a:r>
              <a:rPr lang="en-US" altLang="ru-RU" sz="2400" dirty="0"/>
              <a:t>olympiadarus@yandex.ru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ъект 2">
            <a:extLst>
              <a:ext uri="{FF2B5EF4-FFF2-40B4-BE49-F238E27FC236}">
                <a16:creationId xmlns:a16="http://schemas.microsoft.com/office/drawing/2014/main" id="{817C09E9-306F-4F09-B59D-B322A8FC16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640556"/>
            <a:ext cx="8229600" cy="557688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dirty="0"/>
              <a:t>1. Введенская Л. А., Колесников Н. П. Этимология. М., 2004.</a:t>
            </a:r>
          </a:p>
          <a:p>
            <a:pPr marL="0" indent="0">
              <a:buNone/>
            </a:pPr>
            <a:r>
              <a:rPr lang="ru-RU" altLang="ru-RU" sz="2000" dirty="0"/>
              <a:t>2. Виноградов В. В. История слов: около 1500 слов и выражений и более 5000 слов, с ними связанных. Отв. ред. Н. Ю. Шведова, М., 1994.</a:t>
            </a:r>
          </a:p>
          <a:p>
            <a:pPr marL="0" indent="0">
              <a:buNone/>
            </a:pPr>
            <a:r>
              <a:rPr lang="ru-RU" altLang="ru-RU" sz="2000" dirty="0"/>
              <a:t>3. </a:t>
            </a:r>
            <a:r>
              <a:rPr lang="ru-RU" altLang="ru-RU" sz="2000" dirty="0" err="1"/>
              <a:t>Левонтина</a:t>
            </a:r>
            <a:r>
              <a:rPr lang="ru-RU" altLang="ru-RU" sz="2000" dirty="0"/>
              <a:t> И. Б. Русский со словарём. М., 2016.</a:t>
            </a:r>
          </a:p>
          <a:p>
            <a:pPr marL="0" indent="0">
              <a:buNone/>
            </a:pPr>
            <a:r>
              <a:rPr lang="ru-RU" altLang="ru-RU" sz="2000" dirty="0"/>
              <a:t>4. Норман Б. Ю. Русский язык в задачах и ответах. М., 2013. </a:t>
            </a:r>
          </a:p>
          <a:p>
            <a:pPr marL="0" indent="0">
              <a:buNone/>
            </a:pPr>
            <a:r>
              <a:rPr lang="ru-RU" altLang="ru-RU" sz="2000" dirty="0"/>
              <a:t>5. Панов М. В. И всё-таки она хорошая! Рассказ о русской орфографии, её достоинствах и недостатках. М., 2007. </a:t>
            </a:r>
          </a:p>
          <a:p>
            <a:pPr marL="0" indent="0">
              <a:buNone/>
            </a:pPr>
            <a:r>
              <a:rPr lang="ru-RU" altLang="ru-RU" sz="2000" dirty="0"/>
              <a:t>6. Шанский Н. М. Лингвистические детективы. М., 2010. </a:t>
            </a:r>
          </a:p>
          <a:p>
            <a:pPr marL="0" indent="0">
              <a:buNone/>
            </a:pPr>
            <a:r>
              <a:rPr lang="ru-RU" altLang="ru-RU" sz="2000" dirty="0"/>
              <a:t>7. Шанский Н. М., Боброва Т. А. Школьный этимологический словарь русского языка. Происхождение слов. 3-е изд., </a:t>
            </a:r>
            <a:r>
              <a:rPr lang="ru-RU" altLang="ru-RU" sz="2000" dirty="0" err="1"/>
              <a:t>испр</a:t>
            </a:r>
            <a:r>
              <a:rPr lang="ru-RU" altLang="ru-RU" sz="2000" dirty="0"/>
              <a:t>. М., 2004.</a:t>
            </a:r>
          </a:p>
          <a:p>
            <a:pPr marL="0" indent="0">
              <a:buNone/>
            </a:pPr>
            <a:r>
              <a:rPr lang="ru-RU" altLang="ru-RU" sz="2000" dirty="0"/>
              <a:t>8. Энциклопедия для детей. Т. 10. Языкознание. Русский язык. М., «</a:t>
            </a:r>
            <a:r>
              <a:rPr lang="ru-RU" altLang="ru-RU" sz="2000" dirty="0" err="1"/>
              <a:t>Аванта</a:t>
            </a:r>
            <a:r>
              <a:rPr lang="ru-RU" altLang="ru-RU" sz="2000" dirty="0"/>
              <a:t>+», 2000. </a:t>
            </a:r>
          </a:p>
          <a:p>
            <a:pPr marL="0" indent="0"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>
            <a:extLst>
              <a:ext uri="{FF2B5EF4-FFF2-40B4-BE49-F238E27FC236}">
                <a16:creationId xmlns:a16="http://schemas.microsoft.com/office/drawing/2014/main" id="{665E5E67-8097-4F2F-A44F-F240061EF6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/>
              <a:t>Перечень </a:t>
            </a:r>
            <a:br>
              <a:rPr lang="ru-RU" altLang="ru-RU" sz="2400" b="1" dirty="0"/>
            </a:br>
            <a:r>
              <a:rPr lang="ru-RU" altLang="ru-RU" sz="2400" b="1" dirty="0"/>
              <a:t>материально-технического обеспечения, </a:t>
            </a:r>
            <a:br>
              <a:rPr lang="ru-RU" altLang="ru-RU" sz="2400" b="1" dirty="0"/>
            </a:br>
            <a:r>
              <a:rPr lang="ru-RU" altLang="ru-RU" sz="2400" b="1" dirty="0"/>
              <a:t>необходимого для выполнения олимпиадных заданий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4D200B6-D1A7-43A7-9A10-0B9DFF14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ru-RU" dirty="0"/>
              <a:t>В традиционной форме:</a:t>
            </a:r>
            <a:endParaRPr lang="en-US" dirty="0"/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421EBFFB-C5A5-4A96-B816-0BFCB6775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ru-RU" altLang="ru-RU" b="1" dirty="0"/>
              <a:t>здание образовательного учреждения</a:t>
            </a:r>
            <a:r>
              <a:rPr lang="ru-RU" altLang="ru-RU" dirty="0"/>
              <a:t> с классами (аудиториями) по 20-30 столов; </a:t>
            </a:r>
          </a:p>
          <a:p>
            <a:pPr eaLnBrk="1" hangingPunct="1"/>
            <a:r>
              <a:rPr lang="ru-RU" altLang="ru-RU" b="1" dirty="0"/>
              <a:t>достаточное количество экземпляров заданий</a:t>
            </a:r>
            <a:r>
              <a:rPr lang="ru-RU" altLang="ru-RU" dirty="0"/>
              <a:t>, </a:t>
            </a:r>
          </a:p>
          <a:p>
            <a:pPr eaLnBrk="1" hangingPunct="1"/>
            <a:r>
              <a:rPr lang="ru-RU" altLang="ru-RU" b="1" dirty="0"/>
              <a:t>чистая бумага для черновиков</a:t>
            </a:r>
            <a:r>
              <a:rPr lang="ru-RU" altLang="ru-RU" dirty="0"/>
              <a:t>, </a:t>
            </a:r>
          </a:p>
          <a:p>
            <a:pPr eaLnBrk="1" hangingPunct="1"/>
            <a:r>
              <a:rPr lang="ru-RU" altLang="ru-RU" b="1" dirty="0"/>
              <a:t>авторучки</a:t>
            </a:r>
            <a:r>
              <a:rPr lang="ru-RU" altLang="ru-RU" dirty="0"/>
              <a:t> с синими (фиолетовыми) / чёрными (на усмотрение оргкомитета)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77CEA-30BD-438D-A4C2-03CAFE5A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учетом эпидемиологической ситуации: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8C130-83F6-4BA0-A619-29FB5BAD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/>
              <a:t>При очном проведении олимпиады </a:t>
            </a:r>
            <a:r>
              <a:rPr lang="ru-RU" dirty="0"/>
              <a:t>необходимо руководствоваться положениями действующего с </a:t>
            </a:r>
            <a:r>
              <a:rPr lang="ru-RU" b="1" dirty="0"/>
              <a:t>30.06.2020 г. Постановления Главного государственного санитарного врача Российской Федерации от 30.06.2020 г. № 16 «Об утверждении санитарно-эпидемиологических правил 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молодёжи в условиях распространения новой коронавирусной инфекции (COVID-19)» </a:t>
            </a:r>
            <a:r>
              <a:rPr lang="ru-RU" dirty="0"/>
              <a:t>(зарегистрировано 03.07.2020 г. за № 58824) в части минимизации контактов участников олимпиады друг с другом, проведения термометрии, соблюдения социальной дистанции не менее 1,5 м, в том числе при рассадке, и гигиенических мер предосторожности (дезинфекция рук и применение средств индивидуальной защиты органов дыхания). </a:t>
            </a:r>
          </a:p>
        </p:txBody>
      </p:sp>
    </p:spTree>
    <p:extLst>
      <p:ext uri="{BB962C8B-B14F-4D97-AF65-F5344CB8AC3E}">
        <p14:creationId xmlns:p14="http://schemas.microsoft.com/office/powerpoint/2010/main" val="820788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77CEA-30BD-438D-A4C2-03CAFE5A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учетом эпидемиологической ситуации: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8C130-83F6-4BA0-A619-29FB5BAD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В случае ухудшения санитарно-эпидемиологической обстановки в связи с ростом заболеваемости COVID-19 и перевода образовательного процесса в регионе на дистанционную форму обучения по решению организатора школьный и муниципальный этапы олимпиады может проводиться с использованием информационно-коммуникационных технологий</a:t>
            </a:r>
            <a:r>
              <a:rPr lang="ru-RU" b="1" dirty="0"/>
              <a:t>, обязательно включающих систему онлайн-</a:t>
            </a:r>
            <a:r>
              <a:rPr lang="ru-RU" b="1" dirty="0" err="1"/>
              <a:t>прокторинга</a:t>
            </a:r>
            <a:r>
              <a:rPr lang="ru-RU" dirty="0"/>
              <a:t>. Технические особенности проведения школьного этапа с применением ИКТ определяет организатор этапа. </a:t>
            </a:r>
          </a:p>
        </p:txBody>
      </p:sp>
    </p:spTree>
    <p:extLst>
      <p:ext uri="{BB962C8B-B14F-4D97-AF65-F5344CB8AC3E}">
        <p14:creationId xmlns:p14="http://schemas.microsoft.com/office/powerpoint/2010/main" val="276639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6BEA9-EAD8-4A51-8EFB-8B3351D6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этап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E5658-DD15-4D29-906F-B69D2A5F8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880" y="3846051"/>
            <a:ext cx="11236960" cy="149810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 могут принимать участие обучающиеся 7–11 классов, набравшие на школьном этапе в текущем году необходимое для участия в муниципальном этапе олимпиады количество баллов, установленное организатором муниципального этапа олимпиады, а также победители и призёры муниципального этапа олимпиады предыдущего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2724418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D84F74E5-85AF-46D5-A1C1-EA84A2D3D0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2719"/>
            <a:ext cx="11236960" cy="468344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Участнику запрещается использовать</a:t>
            </a:r>
            <a:r>
              <a:rPr lang="ru-RU" altLang="ru-RU" sz="2400" dirty="0"/>
              <a:t>: справочные материалы, электронные средства связи, диктофоны, плееры, электронные книги, фотоаппараты, мобильные телефоны, электронные («умные», смарт-) часы и иное техническое оборудование.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/>
              <a:t>В случае нарушения участником Олимпиады «Порядка проведения Олимпиады» и утверждённых «Требований к проведению школьного / муниципального этапа Олимпиады по русскому языку», представитель организатора Олимпиады вправе удалить данного участника Олимпиады, составив акт об удалении участника Олимпиады.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/>
              <a:t>Участники Олимпиады, которые были удалены, лишаются права дальнейшего участия в Олимпиаде по русскому языку в текущем году.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A3750-A8F7-4A50-A92E-A6DF50F6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Организация проверки работ, процедуры анализа и показа работ</a:t>
            </a:r>
          </a:p>
        </p:txBody>
      </p:sp>
    </p:spTree>
    <p:extLst>
      <p:ext uri="{BB962C8B-B14F-4D97-AF65-F5344CB8AC3E}">
        <p14:creationId xmlns:p14="http://schemas.microsoft.com/office/powerpoint/2010/main" val="2569267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777BD4-9132-4B63-A582-BC0F08A4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 работ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423C33B-7480-4D6D-B39B-FFC28ADE5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повышения объективности выставления баллов рекомендуется проверять работы в обезличенном (зашифрованном) виде. Жюри проверяет и оценивает выполненные олимпиадные задания по единым критериям. Далее результаты выполнения каждого задания в работе суммируются, и таким образом определяется общее количество баллов по результатам выполнения всей работы в целом.</a:t>
            </a:r>
          </a:p>
          <a:p>
            <a:r>
              <a:rPr lang="ru-RU" dirty="0"/>
              <a:t>Для объективности оценки олимпиадных работ не рекомендуется проверять одной группой из состава жюри всю работу от начала до конца.</a:t>
            </a:r>
          </a:p>
          <a:p>
            <a:r>
              <a:rPr lang="ru-RU" dirty="0"/>
              <a:t>В случае ухудшения санитарно-эпидемиологической обстановки в регионе в связи с ростом заболеваемости COVID-19 проверка работ может быть проведена дистанционно.</a:t>
            </a:r>
          </a:p>
        </p:txBody>
      </p:sp>
    </p:spTree>
    <p:extLst>
      <p:ext uri="{BB962C8B-B14F-4D97-AF65-F5344CB8AC3E}">
        <p14:creationId xmlns:p14="http://schemas.microsoft.com/office/powerpoint/2010/main" val="3479033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0E8AA-F077-44F6-9C5B-6997ABE5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D1C8CC-BD26-4586-AAA5-649EAEA28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После проведения школьного/муниципального этапов олимпиады следует разместить комплекты заданий всех классов в открытом доступе (без необходимости введения паролей) в Интернете на официальных сайтах органов местного самоуправления, отвечающих за проведение школьного/муниципального этапов в конкретном регионе. </a:t>
            </a:r>
          </a:p>
          <a:p>
            <a:pPr algn="ctr"/>
            <a:r>
              <a:rPr lang="ru-RU" dirty="0"/>
              <a:t>Это позволяет существенно повысить эффективность подготовки участников, активизирует интерес учащихся к русскому языку посредством доступности реальных заданий прошлых лет, а также помогает осуществлению преемственности между разными этапами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3600502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0B96-F3EB-419E-A977-68CA505A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Анализ, показ, апелляция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78C8B-6637-4E27-827E-846661DA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71148"/>
          </a:xfrm>
        </p:spPr>
        <p:txBody>
          <a:bodyPr/>
          <a:lstStyle/>
          <a:p>
            <a:pPr algn="just"/>
            <a:r>
              <a:rPr lang="ru-RU" dirty="0"/>
              <a:t>После проверки работ проводится их </a:t>
            </a:r>
            <a:r>
              <a:rPr lang="ru-RU" b="1" dirty="0"/>
              <a:t>анализ</a:t>
            </a:r>
            <a:r>
              <a:rPr lang="ru-RU" dirty="0"/>
              <a:t> и </a:t>
            </a:r>
            <a:r>
              <a:rPr lang="ru-RU" b="1" dirty="0"/>
              <a:t>показ</a:t>
            </a:r>
            <a:r>
              <a:rPr lang="ru-RU" dirty="0"/>
              <a:t>, а также рассматриваются </a:t>
            </a:r>
            <a:r>
              <a:rPr lang="ru-RU" b="1" dirty="0"/>
              <a:t>апелляции</a:t>
            </a:r>
            <a:r>
              <a:rPr lang="ru-RU" dirty="0"/>
              <a:t> участников. </a:t>
            </a:r>
          </a:p>
          <a:p>
            <a:pPr algn="just"/>
            <a:r>
              <a:rPr lang="ru-RU" dirty="0"/>
              <a:t>Цель процедуры </a:t>
            </a:r>
            <a:r>
              <a:rPr lang="ru-RU" b="1" dirty="0"/>
              <a:t>анализа заданий </a:t>
            </a:r>
            <a:r>
              <a:rPr lang="ru-RU" dirty="0"/>
              <a:t>— знакомство участников олимпиады с основными идеями решения каждого из предложенных заданий, а также с типичными ошибками, допущенными участниками олимпиады при выполнении заданий, с критериями оценивания. </a:t>
            </a:r>
          </a:p>
          <a:p>
            <a:pPr algn="just"/>
            <a:r>
              <a:rPr lang="ru-RU" dirty="0"/>
              <a:t>При разработке регламентов процедур </a:t>
            </a:r>
            <a:r>
              <a:rPr lang="ru-RU" b="1" dirty="0"/>
              <a:t>показа</a:t>
            </a:r>
            <a:r>
              <a:rPr lang="ru-RU" dirty="0"/>
              <a:t> выполненных олимпиадных заданий и рассмотрения </a:t>
            </a:r>
            <a:r>
              <a:rPr lang="ru-RU" b="1" dirty="0"/>
              <a:t>апелляций</a:t>
            </a:r>
            <a:r>
              <a:rPr lang="ru-RU" dirty="0"/>
              <a:t> следует ориентироваться на актуальный Порядок проведения всероссийской олимпиады школьников (подробнее см. текст «Методических рекомендаций»).</a:t>
            </a:r>
          </a:p>
        </p:txBody>
      </p:sp>
    </p:spTree>
    <p:extLst>
      <p:ext uri="{BB962C8B-B14F-4D97-AF65-F5344CB8AC3E}">
        <p14:creationId xmlns:p14="http://schemas.microsoft.com/office/powerpoint/2010/main" val="2305380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C40B3C61-F316-47DA-AEB4-88CB41D5C5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7040" y="1889759"/>
            <a:ext cx="11186160" cy="4236403"/>
          </a:xfrm>
        </p:spPr>
        <p:txBody>
          <a:bodyPr/>
          <a:lstStyle/>
          <a:p>
            <a:pPr algn="ctr"/>
            <a:r>
              <a:rPr lang="ru-RU" sz="2400" dirty="0">
                <a:effectLst/>
                <a:ea typeface="Times New Roman" panose="02020603050405020304" pitchFamily="18" charset="0"/>
              </a:rPr>
              <a:t>В случае ухудшения санитарно-эпидемиологической обстановки в регионе в связи с ростом заболеваемости COVID-19 по решению организатора школьного / муниципального этапа олимпиады процедуры анализа работ, показа и апелляции могут проводиться с использованием информационно-коммуникационных технологий при обязательной организации обратной связи с участниками олимпиады.</a:t>
            </a:r>
          </a:p>
          <a:p>
            <a:pPr algn="ctr"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C40B3C61-F316-47DA-AEB4-88CB41D5C5C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7040" y="1889759"/>
            <a:ext cx="11186160" cy="4236403"/>
          </a:xfrm>
        </p:spPr>
        <p:txBody>
          <a:bodyPr/>
          <a:lstStyle/>
          <a:p>
            <a:pPr algn="ctr"/>
            <a:r>
              <a:rPr lang="ru-RU" sz="2400" dirty="0">
                <a:effectLst/>
                <a:ea typeface="Times New Roman" panose="02020603050405020304" pitchFamily="18" charset="0"/>
              </a:rPr>
              <a:t>В рамках школьного и муниципального этапов олимпиады могут быть проведены внеконкурсные мероприятия, в том числе и в 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дистанционном формате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: лингвистические игры, мастер-классы, конкурс сочинений на предлагаемые темы, дискуссии по вопросам речевой культуры, конкурс знатоков русского языка и многое другое. Проведение подобных мероприятий позволяет создать атмосферу праздника, повышает мотивацию учащихся к занятиям филологией, развивает разнообразные компетенции школьников, помогает реализации интеллектуального потенциала участников и является важным стимулом к дальнейшему изучению русского языка.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9876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2C8BD7-44D2-4685-A2B7-E78DB49F4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91" b="245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A52F4-0DF2-4317-A924-BB783057F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8292" y="3739793"/>
            <a:ext cx="7359781" cy="943240"/>
          </a:xfrm>
        </p:spPr>
        <p:txBody>
          <a:bodyPr anchor="t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ru-RU" altLang="ru-RU" b="1" dirty="0">
                <a:solidFill>
                  <a:schemeClr val="bg1"/>
                </a:solidFill>
              </a:rPr>
              <a:t>Спасибо за внимание!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1BAA5D-9711-47F2-B746-C6FBA80E0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5579" y="4918166"/>
            <a:ext cx="5962494" cy="113646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olympiadarus@yandex.ru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8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508F6-42C2-4FFE-A92E-49813329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92030-ED5A-43D0-870F-DC04D358FF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marL="0" indent="0" algn="ctr">
              <a:buFontTx/>
              <a:buNone/>
              <a:defRPr/>
            </a:pPr>
            <a:r>
              <a:rPr lang="ru-RU" dirty="0"/>
              <a:t>– стимулировать интерес учащихся к русскому языку;</a:t>
            </a:r>
          </a:p>
          <a:p>
            <a:pPr marL="0" indent="0" algn="ctr">
              <a:buFontTx/>
              <a:buNone/>
              <a:defRPr/>
            </a:pPr>
            <a:r>
              <a:rPr lang="ru-RU" dirty="0"/>
              <a:t>– популяризовать русский язык как школьный предмет, а русистику и в целом лингвистику — как научную дисциплину;</a:t>
            </a:r>
          </a:p>
          <a:p>
            <a:pPr marL="0" indent="0" algn="ctr">
              <a:buNone/>
              <a:defRPr/>
            </a:pPr>
            <a:r>
              <a:rPr lang="ru-RU" altLang="ru-RU" sz="1800" dirty="0"/>
              <a:t>- расширять возможности оценки знаний, умений и навыков, полученных учащимися в школьном курсе русского языка;</a:t>
            </a:r>
          </a:p>
          <a:p>
            <a:pPr marL="0" indent="0" algn="ctr">
              <a:buFontTx/>
              <a:buNone/>
              <a:defRPr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FCA4A4-52DE-4F24-A9DC-1B05D722C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4022344" cy="3310128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ru-RU" altLang="ru-RU" sz="1800" dirty="0"/>
              <a:t>- в процессе подготовки создавать определённую интеллектуальную среду, способствующую сознательному и творческому отношению к процессу образования и самообразования;</a:t>
            </a:r>
          </a:p>
          <a:p>
            <a:pPr marL="0" indent="0">
              <a:buFontTx/>
              <a:buNone/>
            </a:pPr>
            <a:r>
              <a:rPr lang="ru-RU" altLang="ru-RU" sz="1800" dirty="0"/>
              <a:t>- активизировать творческие способности учащихся;</a:t>
            </a:r>
          </a:p>
          <a:p>
            <a:pPr marL="0" indent="0">
              <a:buFontTx/>
              <a:buNone/>
            </a:pPr>
            <a:r>
              <a:rPr lang="ru-RU" altLang="ru-RU" sz="1800" dirty="0"/>
              <a:t>- выявлять учащихся, которые могут представлять своё учебное заведение на последующих этапах олимпиады.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C53DED-8844-4CA2-B538-DDD85AF3C3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 rot="-120000" flipH="1">
            <a:off x="422103" y="2491290"/>
            <a:ext cx="2736000" cy="1768439"/>
          </a:xfrm>
        </p:spPr>
      </p:pic>
    </p:spTree>
    <p:extLst>
      <p:ext uri="{BB962C8B-B14F-4D97-AF65-F5344CB8AC3E}">
        <p14:creationId xmlns:p14="http://schemas.microsoft.com/office/powerpoint/2010/main" val="397912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508F6-42C2-4FFE-A92E-49813329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Дополнительно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92030-ED5A-43D0-870F-DC04D358F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7768746" cy="3310128"/>
          </a:xfrm>
        </p:spPr>
        <p:txBody>
          <a:bodyPr rtlCol="0"/>
          <a:lstStyle/>
          <a:p>
            <a:pPr rtl="0"/>
            <a:r>
              <a:rPr lang="ru-RU" dirty="0"/>
              <a:t>На муниципальном этапе выявляются наиболее способные учащиеся, которые готовы представлять своё учебное заведение на региональном туре; </a:t>
            </a:r>
          </a:p>
          <a:p>
            <a:pPr rtl="0"/>
            <a:r>
              <a:rPr lang="ru-RU" dirty="0"/>
              <a:t>усиливается стимулирующая роль олимпиады, формируется устойчивый интерес у обучающихся к научному изучению русского языка и лингвистики в целом.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8A99A7-5ED4-4EE2-B738-E1F3143B0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-120000" flipH="1">
            <a:off x="422103" y="2491290"/>
            <a:ext cx="2736000" cy="17684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4851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6BEA9-EAD8-4A51-8EFB-8B3351D6C4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600" y="1867535"/>
            <a:ext cx="11226800" cy="182245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РЕКОМЕНДАЦИИ ПО РАЗРАБОТКЕ ЗАДАНИЙ </a:t>
            </a:r>
            <a:br>
              <a:rPr lang="ru-RU" dirty="0"/>
            </a:br>
            <a:r>
              <a:rPr lang="ru-RU" dirty="0"/>
              <a:t>ШКОЛЬНОГО И МУНИЦИПАЛЬНОГО ЭТАПОВ</a:t>
            </a:r>
          </a:p>
        </p:txBody>
      </p:sp>
    </p:spTree>
    <p:extLst>
      <p:ext uri="{BB962C8B-B14F-4D97-AF65-F5344CB8AC3E}">
        <p14:creationId xmlns:p14="http://schemas.microsoft.com/office/powerpoint/2010/main" val="269342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CCDFA69-02F7-4E24-ACC1-2C14B8DB5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/>
              <a:t>Участник должен продемонстрировать: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A59F90B-D72D-4C81-83BC-6A9D89D54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5760" y="2529840"/>
            <a:ext cx="9032240" cy="399478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dirty="0"/>
              <a:t>- владение </a:t>
            </a:r>
            <a:r>
              <a:rPr lang="ru-RU" altLang="ru-RU" sz="1600" b="1" dirty="0"/>
              <a:t>орфоэпическими</a:t>
            </a:r>
            <a:r>
              <a:rPr lang="ru-RU" altLang="ru-RU" sz="1600" dirty="0"/>
              <a:t> нормами русского литературного языка,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dirty="0"/>
              <a:t>- знание современной </a:t>
            </a:r>
            <a:r>
              <a:rPr lang="ru-RU" altLang="ru-RU" sz="1600" b="1" dirty="0"/>
              <a:t>орфографической</a:t>
            </a:r>
            <a:r>
              <a:rPr lang="ru-RU" altLang="ru-RU" sz="1600" dirty="0"/>
              <a:t> нормы и умение обосновать её с исторической точки зрения,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dirty="0"/>
              <a:t>- знание </a:t>
            </a:r>
            <a:r>
              <a:rPr lang="ru-RU" altLang="ru-RU" sz="1600" b="1" dirty="0"/>
              <a:t>семантической</a:t>
            </a:r>
            <a:r>
              <a:rPr lang="ru-RU" altLang="ru-RU" sz="1600" dirty="0"/>
              <a:t> системы современного русского литературного языка, осведомлённость в области </a:t>
            </a:r>
            <a:r>
              <a:rPr lang="ru-RU" altLang="ru-RU" sz="1600" b="1" dirty="0"/>
              <a:t>этимологии</a:t>
            </a:r>
            <a:r>
              <a:rPr lang="ru-RU" altLang="ru-RU" sz="1600" dirty="0"/>
              <a:t> и в </a:t>
            </a:r>
            <a:r>
              <a:rPr lang="ru-RU" altLang="ru-RU" sz="1600" b="1" dirty="0"/>
              <a:t>историческом развитии лексического  значения слов</a:t>
            </a:r>
            <a:r>
              <a:rPr lang="ru-RU" altLang="ru-RU" sz="1600" dirty="0"/>
              <a:t>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dirty="0"/>
              <a:t>- навыки </a:t>
            </a:r>
            <a:r>
              <a:rPr lang="ru-RU" altLang="ru-RU" sz="1600" b="1" dirty="0"/>
              <a:t>синхронного</a:t>
            </a:r>
            <a:r>
              <a:rPr lang="ru-RU" altLang="ru-RU" sz="1600" dirty="0"/>
              <a:t> и </a:t>
            </a:r>
            <a:r>
              <a:rPr lang="ru-RU" altLang="ru-RU" sz="1600" b="1" dirty="0"/>
              <a:t>диахронического</a:t>
            </a:r>
            <a:r>
              <a:rPr lang="ru-RU" altLang="ru-RU" sz="1600" dirty="0"/>
              <a:t> морфемного и словообразовательного анализа,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dirty="0"/>
              <a:t>- знание русской </a:t>
            </a:r>
            <a:r>
              <a:rPr lang="ru-RU" altLang="ru-RU" sz="1600" b="1" dirty="0"/>
              <a:t>фразеологии</a:t>
            </a:r>
            <a:r>
              <a:rPr lang="ru-RU" altLang="ru-RU" sz="1600" dirty="0"/>
              <a:t> и умение анализировать функционирование фразеологизмов в художественном тексте,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dirty="0"/>
              <a:t>- навыки </a:t>
            </a:r>
            <a:r>
              <a:rPr lang="ru-RU" altLang="ru-RU" sz="1600" b="1" dirty="0"/>
              <a:t>морфологического</a:t>
            </a:r>
            <a:r>
              <a:rPr lang="ru-RU" altLang="ru-RU" sz="1600" dirty="0"/>
              <a:t> анализа слова,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1600" dirty="0"/>
              <a:t>- знание </a:t>
            </a:r>
            <a:r>
              <a:rPr lang="ru-RU" altLang="ru-RU" sz="1600" b="1" dirty="0"/>
              <a:t>синтаксической</a:t>
            </a:r>
            <a:r>
              <a:rPr lang="ru-RU" altLang="ru-RU" sz="1600" dirty="0"/>
              <a:t> системы русского языка и умение анализировать синтаксические явления повышенной сложности, </a:t>
            </a:r>
            <a:endParaRPr lang="ru-RU" alt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DB7CE-29FD-46D3-B1CF-6857E8C8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Важно!</a:t>
            </a:r>
            <a:br>
              <a:rPr lang="ru-RU" sz="3200" dirty="0"/>
            </a:br>
            <a:r>
              <a:rPr lang="ru-RU" sz="3200" dirty="0"/>
              <a:t>Участник должен продемонстрировать: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0DCE-AAF4-427C-B9AE-A7077B6F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умение пользоваться различными лингвистическими словарями,</a:t>
            </a:r>
          </a:p>
          <a:p>
            <a:pPr marL="0" indent="0">
              <a:buNone/>
            </a:pPr>
            <a:r>
              <a:rPr lang="ru-RU" altLang="ru-RU" sz="1800" dirty="0"/>
              <a:t>совершенствование владения всеми видами речевой деятельности и культурой устной и письменной речи,</a:t>
            </a:r>
          </a:p>
          <a:p>
            <a:pPr marL="0" indent="0">
              <a:buNone/>
            </a:pPr>
            <a:r>
              <a:rPr lang="ru-RU" dirty="0"/>
              <a:t>- осознание языка как формы выражения культуры,</a:t>
            </a:r>
          </a:p>
          <a:p>
            <a:pPr marL="0" indent="0">
              <a:buNone/>
            </a:pPr>
            <a:r>
              <a:rPr lang="ru-RU" dirty="0"/>
              <a:t>- национально-культурной специфика русского языка; </a:t>
            </a:r>
          </a:p>
          <a:p>
            <a:pPr marL="0" indent="0">
              <a:buNone/>
            </a:pPr>
            <a:r>
              <a:rPr lang="ru-RU" dirty="0"/>
              <a:t>- расширение знаний о взаимосвязи развития языка и истории народов, говорящих на русском языке,</a:t>
            </a:r>
          </a:p>
          <a:p>
            <a:pPr marL="0" indent="0">
              <a:buNone/>
            </a:pPr>
            <a:r>
              <a:rPr lang="ru-RU" altLang="ru-RU" sz="1800" dirty="0"/>
              <a:t>- углубление знаний о языке как знаковой системе и общественном явлении, его устройстве, развитии и функционировании; о лингвистике как науке и ученых-русистах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722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97_TF66931312" id="{1FAD2B2A-58FF-4F60-821C-B0E8FD714AFA}" vid="{4ABDC70A-6313-4752-8076-D77B24255CA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4EDED3-7967-4EF0-BE85-F4606019A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11D34D-75D2-4894-A4B9-B889F28CA1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B8FAC4-99E7-4CF2-AA4F-E5F48F87B5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2731</Words>
  <Application>Microsoft Office PowerPoint</Application>
  <PresentationFormat>Широкоэкранный</PresentationFormat>
  <Paragraphs>169</Paragraphs>
  <Slides>47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&amp;quot</vt:lpstr>
      <vt:lpstr>Arial</vt:lpstr>
      <vt:lpstr>Calibri</vt:lpstr>
      <vt:lpstr>Lucida Handwriting</vt:lpstr>
      <vt:lpstr>Rockwell</vt:lpstr>
      <vt:lpstr>Trebuchet MS</vt:lpstr>
      <vt:lpstr>Природа</vt:lpstr>
      <vt:lpstr>МЕТОДИЧЕСКИЕ РЕКОМЕНДАЦИИ  ПО РАЗРАБОТКЕ ЗАДАНИЙ И ТРЕБОВАНИЙ К ПРОВЕДЕНИЮ ШКОЛЬНОГО И МУНИЦИПАЛЬНОГО ЭТАПОВ  ВСЕРОССИЙСКОЙ ОЛИМПИАДЫ ШКОЛЬНИКОВ  ПО РУССКОМУ ЯЗЫКУ  В 2020/2021 УЧЕБНОМ ГОДУ</vt:lpstr>
      <vt:lpstr>Григорьев  Андрей Владимирович</vt:lpstr>
      <vt:lpstr>Школьный этап</vt:lpstr>
      <vt:lpstr>Муниципальный этап</vt:lpstr>
      <vt:lpstr>Цели</vt:lpstr>
      <vt:lpstr>Дополнительно</vt:lpstr>
      <vt:lpstr>РЕКОМЕНДАЦИИ ПО РАЗРАБОТКЕ ЗАДАНИЙ  ШКОЛЬНОГО И МУНИЦИПАЛЬНОГО ЭТАПОВ</vt:lpstr>
      <vt:lpstr>Участник должен продемонстрировать:</vt:lpstr>
      <vt:lpstr>Важно! Участник должен продемонстрировать:</vt:lpstr>
      <vt:lpstr>Развитие когнитивных способностей:</vt:lpstr>
      <vt:lpstr>Принципы составления заданий</vt:lpstr>
      <vt:lpstr>Критерии</vt:lpstr>
      <vt:lpstr>Критерии</vt:lpstr>
      <vt:lpstr>Обратим внимание!</vt:lpstr>
      <vt:lpstr>Желательно</vt:lpstr>
      <vt:lpstr>Желательно</vt:lpstr>
      <vt:lpstr>Желательно</vt:lpstr>
      <vt:lpstr>Примеры (от простого к сложному)</vt:lpstr>
      <vt:lpstr>Примеры </vt:lpstr>
      <vt:lpstr>Региональная специфика</vt:lpstr>
      <vt:lpstr>Пример</vt:lpstr>
      <vt:lpstr>С учетом эпидемиологической ситуации:</vt:lpstr>
      <vt:lpstr>Возможная система контроля</vt:lpstr>
      <vt:lpstr>Коррекция формата заданий</vt:lpstr>
      <vt:lpstr>Информационно-коммуникационные технологии и олимпиады</vt:lpstr>
      <vt:lpstr>Информационно-коммуникационные технологии и олимпиады</vt:lpstr>
      <vt:lpstr>Распределение по возрастным группам</vt:lpstr>
      <vt:lpstr>Школьный этап:</vt:lpstr>
      <vt:lpstr>Муниципальный этап:</vt:lpstr>
      <vt:lpstr>Презентация PowerPoint</vt:lpstr>
      <vt:lpstr>Продолжительность выполнения заданий</vt:lpstr>
      <vt:lpstr>Рекомендуется:</vt:lpstr>
      <vt:lpstr>Подробно:  - примеры заданий для каждого класса, - рекомендованные разделы русистики,  - специфика по классам,   - формирование критериев оценивания -    см. текст «Методических рекомендаций»</vt:lpstr>
      <vt:lpstr>ЛИТЕРАТУРА</vt:lpstr>
      <vt:lpstr>Презентация PowerPoint</vt:lpstr>
      <vt:lpstr>Перечень  материально-технического обеспечения,  необходимого для выполнения олимпиадных заданий</vt:lpstr>
      <vt:lpstr>В традиционной форме:</vt:lpstr>
      <vt:lpstr>С учетом эпидемиологической ситуации:</vt:lpstr>
      <vt:lpstr>С учетом эпидемиологической ситуации:</vt:lpstr>
      <vt:lpstr>Презентация PowerPoint</vt:lpstr>
      <vt:lpstr>Организация проверки работ, процедуры анализа и показа работ</vt:lpstr>
      <vt:lpstr>Проверка работ</vt:lpstr>
      <vt:lpstr>Важно!</vt:lpstr>
      <vt:lpstr>Анализ, показ, апелляция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 ПО РАЗРАБОТКЕ ЗАДАНИЙ И ТРЕБОВАНИЙ К ПРОВЕДЕНИЮ ШКОЛЬНОГО И МУНИЦИПАЛЬНОГО ЭТАПОВ  ВСЕРОССИЙСКОЙ ОЛИМПИАДЫ ШКОЛЬНИКОВ  ПО РУССКОМУ ЯЗЫКУ  В 2020/2021 УЧЕБНОМ ГОДУ</dc:title>
  <dc:creator>Андрей Григорьев</dc:creator>
  <cp:lastModifiedBy>Андрей Григорьев</cp:lastModifiedBy>
  <cp:revision>9</cp:revision>
  <dcterms:created xsi:type="dcterms:W3CDTF">2020-08-13T13:20:21Z</dcterms:created>
  <dcterms:modified xsi:type="dcterms:W3CDTF">2020-09-06T09:58:26Z</dcterms:modified>
</cp:coreProperties>
</file>