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07" r:id="rId4"/>
    <p:sldId id="294" r:id="rId5"/>
    <p:sldId id="301" r:id="rId6"/>
    <p:sldId id="306" r:id="rId7"/>
    <p:sldId id="302" r:id="rId8"/>
    <p:sldId id="303" r:id="rId9"/>
    <p:sldId id="299" r:id="rId10"/>
    <p:sldId id="298" r:id="rId11"/>
    <p:sldId id="295" r:id="rId12"/>
    <p:sldId id="300" r:id="rId13"/>
    <p:sldId id="296" r:id="rId14"/>
    <p:sldId id="264" r:id="rId15"/>
    <p:sldId id="265" r:id="rId16"/>
    <p:sldId id="310" r:id="rId17"/>
    <p:sldId id="311" r:id="rId18"/>
    <p:sldId id="309" r:id="rId19"/>
    <p:sldId id="308" r:id="rId20"/>
    <p:sldId id="304" r:id="rId21"/>
    <p:sldId id="305" r:id="rId22"/>
    <p:sldId id="261" r:id="rId23"/>
    <p:sldId id="312" r:id="rId24"/>
    <p:sldId id="313" r:id="rId25"/>
    <p:sldId id="314" r:id="rId26"/>
    <p:sldId id="315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CB59-ECBC-47AC-8609-477F04B6623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DDE0-C078-4905-ACDF-5642553B9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mailto:cpmkTECHNOLOGY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136904" cy="5688632"/>
          </a:xfrm>
        </p:spPr>
        <p:txBody>
          <a:bodyPr>
            <a:normAutofit/>
          </a:bodyPr>
          <a:lstStyle/>
          <a:p>
            <a:r>
              <a:rPr lang="ru-RU" sz="4000" b="1" dirty="0"/>
              <a:t>Подготовка участников школьного и муниципального этапов Всероссийской олимпиады школьников по технологии </a:t>
            </a:r>
            <a:br>
              <a:rPr lang="ru-RU" sz="4000" b="1" dirty="0"/>
            </a:br>
            <a:r>
              <a:rPr lang="ru-RU" sz="4000" b="1" dirty="0"/>
              <a:t>2020/2021 </a:t>
            </a:r>
            <a:r>
              <a:rPr lang="ru-RU" sz="4000" b="1" dirty="0" err="1"/>
              <a:t>уч.г</a:t>
            </a:r>
            <a:r>
              <a:rPr lang="ru-RU" sz="4000" b="1" dirty="0"/>
              <a:t>.</a:t>
            </a:r>
            <a:endParaRPr lang="ru-RU" sz="40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0" t="40134" r="9247" b="28392"/>
          <a:stretch>
            <a:fillRect/>
          </a:stretch>
        </p:blipFill>
        <p:spPr bwMode="auto">
          <a:xfrm>
            <a:off x="6491" y="7775"/>
            <a:ext cx="38290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5157192"/>
            <a:ext cx="5547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err="1"/>
              <a:t>Хаулин</a:t>
            </a:r>
            <a:r>
              <a:rPr lang="ru-RU" sz="2200" b="1" i="1" dirty="0"/>
              <a:t> Алексей Николаевич </a:t>
            </a:r>
          </a:p>
          <a:p>
            <a:r>
              <a:rPr lang="ru-RU" sz="2200" b="1" i="1" dirty="0"/>
              <a:t>заместитель председателя Центральной предметно-методической комиссии по технологии</a:t>
            </a:r>
          </a:p>
        </p:txBody>
      </p:sp>
      <p:pic>
        <p:nvPicPr>
          <p:cNvPr id="10" name="Рисунок 9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ADEC560-E0AE-42EE-9E2F-3F4BEF462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4" y="221230"/>
            <a:ext cx="4813796" cy="7594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CB28FD-17CD-4B3B-8764-D4B74238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Рекомендуется включать в олимпиадный вариант задания трех типов</a:t>
            </a:r>
          </a:p>
          <a:p>
            <a:pPr lvl="0"/>
            <a:r>
              <a:rPr lang="ru-RU" dirty="0"/>
              <a:t>задания, выявляющие знание участниками олимпиады предмета «Технология»</a:t>
            </a:r>
          </a:p>
          <a:p>
            <a:pPr lvl="0"/>
            <a:r>
              <a:rPr lang="ru-RU" dirty="0"/>
              <a:t>межпредметные задания, показывающие связь технологии с другими предметами школьного курса соответствующего класса</a:t>
            </a:r>
          </a:p>
          <a:p>
            <a:pPr lvl="0"/>
            <a:r>
              <a:rPr lang="ru-RU" dirty="0"/>
              <a:t>компетентностные задания, выявляющие умение участников применять системно-деятельностный подход к задачам реального мира</a:t>
            </a:r>
          </a:p>
          <a:p>
            <a:endParaRPr lang="ru-RU" dirty="0"/>
          </a:p>
        </p:txBody>
      </p:sp>
      <p:pic>
        <p:nvPicPr>
          <p:cNvPr id="2" name="Рисунок 1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E4E58F-889A-48B2-801D-23B97592A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8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8AEA8-7C54-453C-85A2-7188893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5" y="92088"/>
            <a:ext cx="9073008" cy="693711"/>
          </a:xfrm>
        </p:spPr>
        <p:txBody>
          <a:bodyPr>
            <a:normAutofit/>
          </a:bodyPr>
          <a:lstStyle/>
          <a:p>
            <a:r>
              <a:rPr lang="ru-RU" sz="3600" b="1" dirty="0"/>
              <a:t>Теоретический тур 9, 10, 11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0BD4D-C704-40F8-AA25-54A4EBC5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928992" cy="58326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Тематика общих вопросов</a:t>
            </a:r>
          </a:p>
          <a:p>
            <a:pPr lvl="0"/>
            <a:r>
              <a:rPr lang="ru-RU" dirty="0"/>
              <a:t>Автоматика и автоматизация промышленного производства</a:t>
            </a:r>
          </a:p>
          <a:p>
            <a:pPr lvl="0"/>
            <a:r>
              <a:rPr lang="ru-RU" dirty="0"/>
              <a:t>Агрономия</a:t>
            </a:r>
          </a:p>
          <a:p>
            <a:pPr lvl="0"/>
            <a:r>
              <a:rPr lang="ru-RU" dirty="0"/>
              <a:t>Дизайн</a:t>
            </a:r>
          </a:p>
          <a:p>
            <a:pPr lvl="0"/>
            <a:r>
              <a:rPr lang="ru-RU" dirty="0"/>
              <a:t>Лазерные технологии. Нанотехнологии (принципы реализации, области применения)</a:t>
            </a:r>
          </a:p>
          <a:p>
            <a:pPr lvl="0"/>
            <a:r>
              <a:rPr lang="ru-RU" dirty="0"/>
              <a:t>Менеджмент</a:t>
            </a:r>
          </a:p>
          <a:p>
            <a:pPr lvl="0"/>
            <a:r>
              <a:rPr lang="ru-RU" dirty="0"/>
              <a:t>Методы и средства творческой проектной деятельности</a:t>
            </a:r>
          </a:p>
          <a:p>
            <a:pPr lvl="0"/>
            <a:r>
              <a:rPr lang="ru-RU" dirty="0"/>
              <a:t>Основы предпринимательства</a:t>
            </a:r>
          </a:p>
          <a:p>
            <a:pPr lvl="0"/>
            <a:r>
              <a:rPr lang="ru-RU" dirty="0"/>
              <a:t>Производство и окружающая среда</a:t>
            </a:r>
          </a:p>
          <a:p>
            <a:pPr lvl="0"/>
            <a:r>
              <a:rPr lang="ru-RU" dirty="0"/>
              <a:t>Профессиональная ориентация и самоопределение</a:t>
            </a:r>
          </a:p>
          <a:p>
            <a:pPr lvl="0"/>
            <a:r>
              <a:rPr lang="ru-RU" dirty="0"/>
              <a:t>Социальные технологии</a:t>
            </a:r>
          </a:p>
          <a:p>
            <a:pPr lvl="0"/>
            <a:r>
              <a:rPr lang="ru-RU" dirty="0"/>
              <a:t>Структура производства: потребности, ресурсы, технологические системы, процессы, контроль, сбыт</a:t>
            </a:r>
          </a:p>
          <a:p>
            <a:pPr lvl="0"/>
            <a:r>
              <a:rPr lang="ru-RU" dirty="0"/>
              <a:t>Техники и технологии в развитии общества. История техники и технологий</a:t>
            </a:r>
          </a:p>
          <a:p>
            <a:pPr lvl="0"/>
            <a:r>
              <a:rPr lang="ru-RU" dirty="0"/>
              <a:t>Техносфера</a:t>
            </a:r>
          </a:p>
          <a:p>
            <a:pPr lvl="0"/>
            <a:r>
              <a:rPr lang="ru-RU" dirty="0"/>
              <a:t>Черчение</a:t>
            </a:r>
          </a:p>
          <a:p>
            <a:r>
              <a:rPr lang="ru-RU" dirty="0"/>
              <a:t>Электротехника и электроника. Способы получения, передачи и использования электроэнергии. Альтернативная энергетика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A77DD7F-664B-47D5-B6ED-8714895C1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475440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7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75275-25F1-4704-8B86-ED41013B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3600" b="1" dirty="0"/>
              <a:t>Задания теоретического тура могут включать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EF3D0-5718-425F-BE8A-CEF43A24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6166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вопросы типа «Верно/Неверно»: участник должен оценить справедливость приведенного высказывания;</a:t>
            </a:r>
          </a:p>
          <a:p>
            <a:pPr lvl="0"/>
            <a:r>
              <a:rPr lang="ru-RU" dirty="0"/>
              <a:t>вопросы с выбором одного варианта из нескольких предложенных: в каждом вопросе из 4-5 вариантов ответа нужно выбрать единственный верный (или наиболее полный) ответ;</a:t>
            </a:r>
          </a:p>
          <a:p>
            <a:pPr lvl="0"/>
            <a:r>
              <a:rPr lang="ru-RU" dirty="0"/>
              <a:t>вопросы с выбором всех верных ответов из предложенных вариантов: участник получает баллы, если выбрал все верные ответы не выбрал ни одного лишнего;</a:t>
            </a:r>
          </a:p>
          <a:p>
            <a:pPr lvl="0"/>
            <a:r>
              <a:rPr lang="ru-RU" dirty="0"/>
              <a:t>вопросы с открытым ответом: участник должен привести ответ на вопрос или задачу без объяснения и решения;</a:t>
            </a:r>
          </a:p>
          <a:p>
            <a:pPr lvl="0"/>
            <a:r>
              <a:rPr lang="ru-RU" dirty="0"/>
              <a:t>задания без готового ответа, или задание открытой формы: участник вписывает ответ самостоятельно в отведенном для этого месте;</a:t>
            </a:r>
          </a:p>
          <a:p>
            <a:pPr lvl="0"/>
            <a:r>
              <a:rPr lang="ru-RU" dirty="0"/>
              <a:t>задания на установление соответствия: элементы одного множества требуется поставить в соответствие элементам другого множества;</a:t>
            </a:r>
          </a:p>
          <a:p>
            <a:pPr lvl="0"/>
            <a:r>
              <a:rPr lang="ru-RU" dirty="0"/>
              <a:t>задания на установление правильной последовательности: участник должен установить правильную последовательность действий, шагов, операций и др.;</a:t>
            </a:r>
          </a:p>
          <a:p>
            <a:pPr lvl="0"/>
            <a:r>
              <a:rPr lang="ru-RU" dirty="0"/>
              <a:t>вопросы, требующие решения, логического мышления и творческого подхода.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041835-E737-4CE1-96F0-8636C78AD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9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8AEA8-7C54-453C-85A2-7188893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4882"/>
            <a:ext cx="8445624" cy="747464"/>
          </a:xfrm>
        </p:spPr>
        <p:txBody>
          <a:bodyPr>
            <a:normAutofit/>
          </a:bodyPr>
          <a:lstStyle/>
          <a:p>
            <a:r>
              <a:rPr lang="ru-RU" sz="3600" b="1" dirty="0"/>
              <a:t>Теоретический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0BD4D-C704-40F8-AA25-54A4EBC58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8984232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i="1" dirty="0"/>
              <a:t>Примеры общих вопросов</a:t>
            </a:r>
          </a:p>
          <a:p>
            <a:pPr marL="0" lvl="0" indent="0">
              <a:buNone/>
            </a:pPr>
            <a:r>
              <a:rPr lang="ru-RU" sz="1600" b="1" i="1" dirty="0">
                <a:latin typeface="+mj-lt"/>
                <a:cs typeface="Arial" pitchFamily="34" charset="0"/>
              </a:rPr>
              <a:t>ВОПРОС :</a:t>
            </a:r>
            <a:r>
              <a:rPr lang="ru-RU" sz="2200" b="1" i="1" dirty="0"/>
              <a:t> </a:t>
            </a:r>
            <a:r>
              <a:rPr lang="ru-RU" sz="1600" b="1" dirty="0">
                <a:latin typeface="+mj-lt"/>
                <a:ea typeface="Calibri" pitchFamily="34" charset="0"/>
                <a:cs typeface="Times New Roman" pitchFamily="18" charset="0"/>
              </a:rPr>
              <a:t>Рынок покупателя определяет ситуацию, когда на рынке отмечается: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ea typeface="Calibri" pitchFamily="34" charset="0"/>
                <a:cs typeface="Times New Roman" pitchFamily="18" charset="0"/>
              </a:rPr>
              <a:t>а) большое количество потребителей;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ea typeface="Calibri" pitchFamily="34" charset="0"/>
                <a:cs typeface="Times New Roman" pitchFamily="18" charset="0"/>
              </a:rPr>
              <a:t>б) превышение предложения над спросом;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ea typeface="Calibri" pitchFamily="34" charset="0"/>
                <a:cs typeface="Times New Roman" pitchFamily="18" charset="0"/>
              </a:rPr>
              <a:t>в) превышение спроса над предложением;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ea typeface="Calibri" pitchFamily="34" charset="0"/>
                <a:cs typeface="Times New Roman" pitchFamily="18" charset="0"/>
              </a:rPr>
              <a:t>г) правильного ответа нет.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90971"/>
              </p:ext>
            </p:extLst>
          </p:nvPr>
        </p:nvGraphicFramePr>
        <p:xfrm>
          <a:off x="1403648" y="6021288"/>
          <a:ext cx="5603875" cy="573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Б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Г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З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Ж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2703403"/>
            <a:ext cx="885698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indent="0"/>
            <a:r>
              <a:rPr lang="ru-RU" sz="1600" b="1" i="1" dirty="0">
                <a:latin typeface="+mj-lt"/>
              </a:rPr>
              <a:t>ВОПРОС :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Выстройте этапы проектной деятельности в логической последовательности (ответы занесите в таблицу):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А) Выдвижение альтернативных вариантов решения проблемы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Б) Анализ потребности в продукте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В) Публичная защита проекта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Г) Определение проблемы проекта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Д) Теоретический анализ проблемы проекта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Е) Формулировка цели и задач проекта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Ж) Оформление проектной документации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З) Экономическое обоснование проекта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И) Выбор формы представления результатов проектной деятельности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+mn-lt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 Выбор оптимального способа решения проблемы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Л) Выполнение практических действий по реализации проекта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>
                <a:latin typeface="+mj-lt"/>
              </a:rPr>
              <a:t>ОТВЕТ</a:t>
            </a:r>
          </a:p>
        </p:txBody>
      </p:sp>
      <p:pic>
        <p:nvPicPr>
          <p:cNvPr id="4" name="Рисунок 3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63903D7-5F3E-4A22-B0C6-5F4413FEC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25" y="143878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6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Задания теоретического 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3564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/>
              <a:t>Темы для вопросов </a:t>
            </a:r>
          </a:p>
          <a:p>
            <a:pPr marL="0" indent="0" algn="ctr">
              <a:buNone/>
            </a:pPr>
            <a:r>
              <a:rPr lang="ru-RU" sz="4000" b="1" dirty="0"/>
              <a:t>по направлению «</a:t>
            </a:r>
            <a:r>
              <a:rPr lang="ru-RU" sz="4000" b="1" i="1" dirty="0"/>
              <a:t>Техника, технологии и техническое творчество»</a:t>
            </a:r>
            <a:endParaRPr lang="ru-RU" sz="4000" b="1" dirty="0"/>
          </a:p>
          <a:p>
            <a:pPr lvl="0"/>
            <a:r>
              <a:rPr lang="ru-RU" dirty="0"/>
              <a:t>Инженерная и техническая графика</a:t>
            </a:r>
          </a:p>
          <a:p>
            <a:pPr lvl="0"/>
            <a:r>
              <a:rPr lang="ru-RU" dirty="0"/>
              <a:t>Материаловедение древесины, металлов, пластмасс</a:t>
            </a:r>
          </a:p>
          <a:p>
            <a:pPr lvl="0"/>
            <a:r>
              <a:rPr lang="ru-RU" dirty="0"/>
              <a:t>Машиноведение</a:t>
            </a:r>
          </a:p>
          <a:p>
            <a:pPr lvl="0"/>
            <a:r>
              <a:rPr lang="ru-RU" dirty="0"/>
              <a:t>Ремонтно-строительные работы (технология ведения дома)</a:t>
            </a:r>
          </a:p>
          <a:p>
            <a:pPr lvl="0"/>
            <a:r>
              <a:rPr lang="ru-RU" dirty="0"/>
              <a:t>Техническое творчество </a:t>
            </a:r>
          </a:p>
          <a:p>
            <a:pPr lvl="0"/>
            <a:r>
              <a:rPr lang="ru-RU" dirty="0"/>
              <a:t>Технологии производства и обработки материалов (конструкционных и др.)</a:t>
            </a:r>
          </a:p>
          <a:p>
            <a:r>
              <a:rPr lang="ru-RU" dirty="0"/>
              <a:t>Художественная обработка материалов</a:t>
            </a:r>
          </a:p>
        </p:txBody>
      </p:sp>
      <p:pic>
        <p:nvPicPr>
          <p:cNvPr id="6" name="Рисунок 5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A27BD56-3998-40B7-A4BC-53244B752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Задания теоретического 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b="1" dirty="0"/>
              <a:t>Темы для вопросов </a:t>
            </a:r>
          </a:p>
          <a:p>
            <a:pPr marL="0" indent="0" algn="ctr">
              <a:buNone/>
            </a:pPr>
            <a:r>
              <a:rPr lang="ru-RU" sz="4000" b="1" dirty="0"/>
              <a:t>по направлению «Культура дома, дизайн и технологии»</a:t>
            </a:r>
          </a:p>
          <a:p>
            <a:pPr lvl="0"/>
            <a:r>
              <a:rPr lang="ru-RU" dirty="0"/>
              <a:t>Машиноведение</a:t>
            </a:r>
          </a:p>
          <a:p>
            <a:pPr lvl="0"/>
            <a:r>
              <a:rPr lang="ru-RU" dirty="0"/>
              <a:t>Материаловедение текстильных материалов</a:t>
            </a:r>
          </a:p>
          <a:p>
            <a:pPr lvl="0"/>
            <a:r>
              <a:rPr lang="ru-RU" dirty="0"/>
              <a:t>Технологии производства и обработки материалов (пищевых продуктов, текстильных материалов и др.)</a:t>
            </a:r>
          </a:p>
          <a:p>
            <a:pPr lvl="0"/>
            <a:r>
              <a:rPr lang="ru-RU" dirty="0"/>
              <a:t>Конструирование и моделирование швейных изделий</a:t>
            </a:r>
          </a:p>
          <a:p>
            <a:pPr lvl="0"/>
            <a:r>
              <a:rPr lang="ru-RU" dirty="0"/>
              <a:t>Художественная обработка материалов </a:t>
            </a:r>
          </a:p>
          <a:p>
            <a:pPr lvl="0"/>
            <a:r>
              <a:rPr lang="ru-RU" dirty="0"/>
              <a:t>История костюма</a:t>
            </a:r>
          </a:p>
          <a:p>
            <a:pPr lvl="0"/>
            <a:r>
              <a:rPr lang="ru-RU" dirty="0"/>
              <a:t>Декоративно–прикладное  творчество  </a:t>
            </a:r>
          </a:p>
        </p:txBody>
      </p:sp>
      <p:pic>
        <p:nvPicPr>
          <p:cNvPr id="6" name="Рисунок 5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AE4431A-3CF8-42CE-8AF2-93874AC75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Вопросы с выбором всех верных ответов из предложенных вариантов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Вопрос:</a:t>
            </a:r>
            <a:r>
              <a:rPr lang="ru-RU" dirty="0"/>
              <a:t> Выберите из предложенного списка названия старинных видов ткани: азям, аксамит, армяк, </a:t>
            </a:r>
            <a:r>
              <a:rPr lang="ru-RU" dirty="0" err="1"/>
              <a:t>бострог</a:t>
            </a:r>
            <a:r>
              <a:rPr lang="ru-RU" dirty="0"/>
              <a:t>, глазет, затрапеза, кожух, сермяга, </a:t>
            </a:r>
            <a:r>
              <a:rPr lang="ru-RU" dirty="0" err="1"/>
              <a:t>фрипон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Ответ: _______________________________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Ответ: аксамит, глазет, затрапеза, сермяга.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DA64E2F-AC07-48D3-8E06-797241F17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8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Вопрос с открытым ответом</a:t>
            </a:r>
          </a:p>
        </p:txBody>
      </p:sp>
      <p:pic>
        <p:nvPicPr>
          <p:cNvPr id="6147" name="Рисунок 1" descr="https://sdelatlegko.ru/wp-content/uploads/2018/05/tehnika-batik-41-768x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1905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2" descr="https://avatars.mds.yandex.net/get-pdb/70729/195ff7d5-550f-40c9-8a45-db052995d49f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3491880" y="2924943"/>
            <a:ext cx="239029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3" descr="https://i.pinimg.com/736x/72/33/9b/72339bbb8bcdac08ffcdd440d5f57f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94789"/>
            <a:ext cx="1895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616" y="5915678"/>
            <a:ext cx="6862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1 – батик, 2 –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декупаж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 –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скрапбукинг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132474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altLang="ru-RU" sz="2800" b="1" i="1" dirty="0">
                <a:latin typeface="+mj-lt"/>
                <a:ea typeface="Calibri" pitchFamily="34" charset="0"/>
                <a:cs typeface="Times New Roman" pitchFamily="18" charset="0"/>
              </a:rPr>
              <a:t>Вопрос: </a:t>
            </a:r>
            <a:r>
              <a:rPr lang="ru-RU" altLang="ru-RU" sz="2800" dirty="0">
                <a:latin typeface="+mj-lt"/>
                <a:ea typeface="Calibri" pitchFamily="34" charset="0"/>
                <a:cs typeface="Times New Roman" pitchFamily="18" charset="0"/>
              </a:rPr>
              <a:t>Подпишите под рисунками названия соответствующих видов декоративно-прикладного искусства.</a:t>
            </a:r>
            <a:endParaRPr lang="ru-RU" altLang="ru-RU" sz="2800" dirty="0"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2737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527371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3933" y="522821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</a:t>
            </a:r>
          </a:p>
        </p:txBody>
      </p:sp>
      <p:pic>
        <p:nvPicPr>
          <p:cNvPr id="3" name="Рисунок 2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6068EFF-BDA4-4329-8AFE-DF8C4003BF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381328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Вопросы, требующие решения,</a:t>
            </a:r>
            <a:r>
              <a:rPr lang="ru-RU" sz="2400" dirty="0"/>
              <a:t> </a:t>
            </a:r>
            <a:r>
              <a:rPr lang="ru-RU" sz="2400" b="1" dirty="0"/>
              <a:t>логического мышления и творческого подхода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73451"/>
              </p:ext>
            </p:extLst>
          </p:nvPr>
        </p:nvGraphicFramePr>
        <p:xfrm>
          <a:off x="1331640" y="5589240"/>
          <a:ext cx="4950460" cy="1055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микроволновая печь</a:t>
                      </a:r>
                      <a:r>
                        <a:rPr lang="en-US" sz="1600">
                          <a:effectLst/>
                        </a:rPr>
                        <a:t>P</a:t>
                      </a:r>
                      <a:r>
                        <a:rPr lang="ru-RU" sz="1600">
                          <a:effectLst/>
                        </a:rPr>
                        <a:t> =800 Вт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утюг</a:t>
                      </a:r>
                      <a:r>
                        <a:rPr lang="en-US" sz="1600" dirty="0">
                          <a:effectLst/>
                        </a:rPr>
                        <a:t>P</a:t>
                      </a:r>
                      <a:r>
                        <a:rPr lang="ru-RU" sz="1600" dirty="0">
                          <a:effectLst/>
                        </a:rPr>
                        <a:t> =1200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пылесосВт</a:t>
                      </a:r>
                      <a:r>
                        <a:rPr lang="en-US" sz="1600" dirty="0">
                          <a:effectLst/>
                        </a:rPr>
                        <a:t>P</a:t>
                      </a:r>
                      <a:r>
                        <a:rPr lang="ru-RU" sz="1600" dirty="0">
                          <a:effectLst/>
                        </a:rPr>
                        <a:t> = 1500 Вт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стиральная машина</a:t>
                      </a:r>
                      <a:r>
                        <a:rPr lang="en-US" sz="1600" dirty="0">
                          <a:effectLst/>
                        </a:rPr>
                        <a:t>P</a:t>
                      </a:r>
                      <a:r>
                        <a:rPr lang="ru-RU" sz="1600" dirty="0">
                          <a:effectLst/>
                        </a:rPr>
                        <a:t> = 2000 Вт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836712"/>
            <a:ext cx="792088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ВОПРОС: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Расположите электроприборы в порядке увеличения их мощности в таблице, если известно, что: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1) при работе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пылесосав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течение 30 минут было израсходовано 0,75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кВт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2) при работе стиральной машины в течение1,5часов было израсходовано 3 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кВт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3) при работе утюга в течение15 минут было израсходовано 0,3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кВт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4) при работе микроволновой печи в течение24 минут было израсходовано 320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Вт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Ответ подкрепите решением.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Решение:________________________________________________________________________________________________________________________________________________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Ответ: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FF0000"/>
              </a:solidFill>
              <a:latin typeface="+mj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Решение: Переводим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кВт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Вт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а минуты в часы.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1)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= 750 / 0,5 = 1500 Вт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2)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= 3000 / 1,5 = 2000 Вт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3)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= 300 / 0,25 = 1200 Вт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4)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= 320 / 0,4 = 800 Вт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Ответ: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12822"/>
              </p:ext>
            </p:extLst>
          </p:nvPr>
        </p:nvGraphicFramePr>
        <p:xfrm>
          <a:off x="1259632" y="3212976"/>
          <a:ext cx="4950460" cy="1055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2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Вопрос на соответствие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87694"/>
              </p:ext>
            </p:extLst>
          </p:nvPr>
        </p:nvGraphicFramePr>
        <p:xfrm>
          <a:off x="323528" y="2203124"/>
          <a:ext cx="8568952" cy="413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Художественный стиль 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 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Характеристика стиля 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spc="-25" dirty="0">
                          <a:effectLst/>
                        </a:rPr>
                        <a:t>Канонический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marL="46990" indent="-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художественный стиль, сформировавшийся в </a:t>
                      </a:r>
                      <a:r>
                        <a:rPr lang="ru-RU" sz="1600" spc="-25" dirty="0">
                          <a:effectLst/>
                        </a:rPr>
                        <a:t>Древней Греции и Древнем Риме и оказавший значительное влияние на раз</a:t>
                      </a:r>
                      <a:r>
                        <a:rPr lang="ru-RU" sz="1600" spc="-35" dirty="0">
                          <a:effectLst/>
                        </a:rPr>
                        <a:t>витие будущей европейской культуры.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Античный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</a:rPr>
                        <a:t>художественный стиль, сложившийся в Западной Евро</a:t>
                      </a:r>
                      <a:r>
                        <a:rPr lang="ru-RU" sz="1600" spc="10" dirty="0">
                          <a:effectLst/>
                        </a:rPr>
                        <a:t>пе в эпоху Средневековья (</a:t>
                      </a:r>
                      <a:r>
                        <a:rPr lang="en-US" sz="1600" spc="10" dirty="0">
                          <a:effectLst/>
                        </a:rPr>
                        <a:t>XI</a:t>
                      </a:r>
                      <a:r>
                        <a:rPr lang="ru-RU" sz="1600" spc="10" dirty="0">
                          <a:effectLst/>
                        </a:rPr>
                        <a:t> – начало </a:t>
                      </a:r>
                      <a:r>
                        <a:rPr lang="en-US" sz="1600" spc="10" dirty="0">
                          <a:effectLst/>
                        </a:rPr>
                        <a:t>XIII</a:t>
                      </a:r>
                      <a:r>
                        <a:rPr lang="ru-RU" sz="1600" spc="10" dirty="0">
                          <a:effectLst/>
                        </a:rPr>
                        <a:t> века)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spc="-5" dirty="0">
                          <a:effectLst/>
                        </a:rPr>
                        <a:t>Романский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</a:rPr>
                        <a:t>художественный стиль, отразивший эстетические </a:t>
                      </a:r>
                      <a:r>
                        <a:rPr lang="ru-RU" sz="1600" spc="15" dirty="0">
                          <a:effectLst/>
                        </a:rPr>
                        <a:t>запросы людей в период позднего Средневековья с </a:t>
                      </a:r>
                      <a:r>
                        <a:rPr lang="en-US" sz="1600" spc="15" dirty="0">
                          <a:effectLst/>
                        </a:rPr>
                        <a:t>XIII</a:t>
                      </a:r>
                      <a:r>
                        <a:rPr lang="ru-RU" sz="1600" spc="15" dirty="0">
                          <a:effectLst/>
                        </a:rPr>
                        <a:t> по </a:t>
                      </a:r>
                      <a:r>
                        <a:rPr lang="en-US" sz="1600" spc="15" dirty="0">
                          <a:effectLst/>
                        </a:rPr>
                        <a:t>XV</a:t>
                      </a:r>
                      <a:r>
                        <a:rPr lang="ru-RU" sz="1600" spc="15" dirty="0">
                          <a:effectLst/>
                        </a:rPr>
                        <a:t> век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spc="-5" dirty="0">
                          <a:effectLst/>
                        </a:rPr>
                        <a:t>Готический(готика)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marL="46990" indent="-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effectLst/>
                        </a:rPr>
                        <a:t>древнеегипетский художественный стиль, развивавшийся </a:t>
                      </a:r>
                      <a:r>
                        <a:rPr lang="ru-RU" sz="1600" spc="-15" dirty="0">
                          <a:effectLst/>
                        </a:rPr>
                        <a:t>по канонам, выработанным египтянами.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spc="-10" dirty="0">
                          <a:effectLst/>
                        </a:rPr>
                        <a:t>Рококо</a:t>
                      </a:r>
                      <a:endParaRPr lang="ru-RU" sz="16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ж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marL="46990" indent="-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художественный стиль </a:t>
                      </a:r>
                      <a:r>
                        <a:rPr lang="en-US" sz="1600" spc="-10" dirty="0">
                          <a:effectLst/>
                        </a:rPr>
                        <a:t>XVIII</a:t>
                      </a:r>
                      <a:r>
                        <a:rPr lang="ru-RU" sz="1600" spc="-10" dirty="0">
                          <a:effectLst/>
                        </a:rPr>
                        <a:t> в., логически вытекающий из стиля </a:t>
                      </a:r>
                      <a:r>
                        <a:rPr lang="ru-RU" sz="1600" spc="10" dirty="0">
                          <a:effectLst/>
                        </a:rPr>
                        <a:t>барокко. Характерные черты стиля: легкость, хрупкость, изящество, кокет</a:t>
                      </a:r>
                      <a:r>
                        <a:rPr lang="ru-RU" sz="1600" spc="20" dirty="0">
                          <a:effectLst/>
                        </a:rPr>
                        <a:t>ство, галантность, гедонизм (наслаждение), некая бездумность, интерес к пасторалям.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23362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Вопрос:</a:t>
            </a:r>
            <a:r>
              <a:rPr lang="ru-RU" sz="2400" i="1" dirty="0"/>
              <a:t> </a:t>
            </a:r>
            <a:r>
              <a:rPr lang="ru-RU" sz="2400" dirty="0"/>
              <a:t>Найдите соответствия названию художественного стиля и его характеристикам.</a:t>
            </a:r>
          </a:p>
        </p:txBody>
      </p:sp>
      <p:pic>
        <p:nvPicPr>
          <p:cNvPr id="3" name="Рисунок 2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64974D7-17FB-4472-AF34-FDD1A28CF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403432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857"/>
            <a:ext cx="8856984" cy="1240904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Порядок проведения всероссийской </a:t>
            </a:r>
            <a:br>
              <a:rPr lang="ru-RU" altLang="ru-RU" b="1" dirty="0"/>
            </a:br>
            <a:r>
              <a:rPr lang="ru-RU" altLang="ru-RU" b="1" dirty="0"/>
              <a:t>олимпиады школьников</a:t>
            </a: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854059"/>
            <a:ext cx="78123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79388" lvl="1" algn="just" eaLnBrk="1" hangingPunct="1">
              <a:buSzPct val="100000"/>
              <a:buFontTx/>
              <a:buChar char="•"/>
              <a:tabLst>
                <a:tab pos="-1028700" algn="l"/>
                <a:tab pos="698500" algn="l"/>
              </a:tabLst>
            </a:pPr>
            <a:r>
              <a:rPr lang="ru-RU" altLang="ru-RU" b="1" dirty="0"/>
              <a:t>Порядок … утвержден приказом от 18 ноября 2013 г. № 1252  </a:t>
            </a:r>
          </a:p>
          <a:p>
            <a:pPr marL="179388" lvl="1" eaLnBrk="1" hangingPunct="1">
              <a:buSzPct val="100000"/>
              <a:buFontTx/>
              <a:buChar char="•"/>
              <a:tabLst>
                <a:tab pos="-1028700" algn="l"/>
                <a:tab pos="698500" algn="l"/>
              </a:tabLst>
            </a:pPr>
            <a:r>
              <a:rPr lang="ru-RU" altLang="ru-RU" b="1" dirty="0"/>
              <a:t>Изменения в Порядок </a:t>
            </a:r>
            <a:br>
              <a:rPr lang="ru-RU" altLang="ru-RU" b="1" dirty="0"/>
            </a:br>
            <a:r>
              <a:rPr lang="ru-RU" altLang="ru-RU" b="1" dirty="0"/>
              <a:t>(приказ </a:t>
            </a:r>
            <a:r>
              <a:rPr lang="ru-RU" altLang="ru-RU" b="1" dirty="0" err="1"/>
              <a:t>Минобрнауки</a:t>
            </a:r>
            <a:r>
              <a:rPr lang="ru-RU" altLang="ru-RU" b="1" dirty="0"/>
              <a:t> от 17 марта 2015 г. №  249)</a:t>
            </a:r>
          </a:p>
          <a:p>
            <a:pPr marL="179388" lvl="1">
              <a:buSzPct val="100000"/>
              <a:buFontTx/>
              <a:buChar char="•"/>
              <a:tabLst>
                <a:tab pos="-1028700" algn="l"/>
                <a:tab pos="698500" algn="l"/>
              </a:tabLst>
            </a:pPr>
            <a:r>
              <a:rPr lang="ru-RU" b="1" dirty="0"/>
              <a:t>Методические рекомендации к проведению школьного и муниципального этапов всероссийской олимпиады школьников по технологии в 2020/2021 учебном году </a:t>
            </a:r>
          </a:p>
          <a:p>
            <a:pPr marL="179388" lvl="1">
              <a:buSzPct val="100000"/>
              <a:buFontTx/>
              <a:buChar char="•"/>
              <a:tabLst>
                <a:tab pos="-1028700" algn="l"/>
                <a:tab pos="698500" algn="l"/>
              </a:tabLst>
            </a:pPr>
            <a:r>
              <a:rPr lang="en-US" altLang="ru-RU" b="1" dirty="0"/>
              <a:t>https://docs.edu.gov.ru/document/06931b1e98aa0ba3830bedaaeb09e893/</a:t>
            </a:r>
            <a:endParaRPr lang="ru-RU" altLang="ru-RU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31570"/>
            <a:ext cx="8037449" cy="332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29E950-BD5D-4B29-9D0D-4DCD5A1FB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52" y="4639405"/>
            <a:ext cx="1869744" cy="18139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C6A5DD2-E6C6-459E-9117-520DAD15D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677631"/>
              </p:ext>
            </p:extLst>
          </p:nvPr>
        </p:nvGraphicFramePr>
        <p:xfrm>
          <a:off x="266530" y="658173"/>
          <a:ext cx="8784975" cy="616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493">
                  <a:extLst>
                    <a:ext uri="{9D8B030D-6E8A-4147-A177-3AD203B41FA5}">
                      <a16:colId xmlns:a16="http://schemas.microsoft.com/office/drawing/2014/main" val="3258251395"/>
                    </a:ext>
                  </a:extLst>
                </a:gridCol>
                <a:gridCol w="763559">
                  <a:extLst>
                    <a:ext uri="{9D8B030D-6E8A-4147-A177-3AD203B41FA5}">
                      <a16:colId xmlns:a16="http://schemas.microsoft.com/office/drawing/2014/main" val="139678403"/>
                    </a:ext>
                  </a:extLst>
                </a:gridCol>
                <a:gridCol w="763559">
                  <a:extLst>
                    <a:ext uri="{9D8B030D-6E8A-4147-A177-3AD203B41FA5}">
                      <a16:colId xmlns:a16="http://schemas.microsoft.com/office/drawing/2014/main" val="550383280"/>
                    </a:ext>
                  </a:extLst>
                </a:gridCol>
                <a:gridCol w="763559">
                  <a:extLst>
                    <a:ext uri="{9D8B030D-6E8A-4147-A177-3AD203B41FA5}">
                      <a16:colId xmlns:a16="http://schemas.microsoft.com/office/drawing/2014/main" val="182736892"/>
                    </a:ext>
                  </a:extLst>
                </a:gridCol>
                <a:gridCol w="763559">
                  <a:extLst>
                    <a:ext uri="{9D8B030D-6E8A-4147-A177-3AD203B41FA5}">
                      <a16:colId xmlns:a16="http://schemas.microsoft.com/office/drawing/2014/main" val="2072960517"/>
                    </a:ext>
                  </a:extLst>
                </a:gridCol>
                <a:gridCol w="889173">
                  <a:extLst>
                    <a:ext uri="{9D8B030D-6E8A-4147-A177-3AD203B41FA5}">
                      <a16:colId xmlns:a16="http://schemas.microsoft.com/office/drawing/2014/main" val="2750265719"/>
                    </a:ext>
                  </a:extLst>
                </a:gridCol>
                <a:gridCol w="889173">
                  <a:extLst>
                    <a:ext uri="{9D8B030D-6E8A-4147-A177-3AD203B41FA5}">
                      <a16:colId xmlns:a16="http://schemas.microsoft.com/office/drawing/2014/main" val="2185330488"/>
                    </a:ext>
                  </a:extLst>
                </a:gridCol>
                <a:gridCol w="166900">
                  <a:extLst>
                    <a:ext uri="{9D8B030D-6E8A-4147-A177-3AD203B41FA5}">
                      <a16:colId xmlns:a16="http://schemas.microsoft.com/office/drawing/2014/main" val="3658234886"/>
                    </a:ext>
                  </a:extLst>
                </a:gridCol>
              </a:tblGrid>
              <a:tr h="1400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Вид практики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615351"/>
                  </a:ext>
                </a:extLst>
              </a:tr>
              <a:tr h="140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5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7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8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9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10-11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1976815"/>
                  </a:ext>
                </a:extLst>
              </a:tr>
              <a:tr h="140052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Общие практические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24405"/>
                  </a:ext>
                </a:extLst>
              </a:tr>
              <a:tr h="198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3D моделирование и печать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7235075"/>
                  </a:ext>
                </a:extLst>
              </a:tr>
              <a:tr h="236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Робототехника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4380214"/>
                  </a:ext>
                </a:extLst>
              </a:tr>
              <a:tr h="21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работе на лазерно-гравировальном станке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6050289"/>
                  </a:ext>
                </a:extLst>
              </a:tr>
              <a:tr h="196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Промышленный дизайн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9435735"/>
                  </a:ext>
                </a:extLst>
              </a:tr>
              <a:tr h="20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3D прототипирование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5472938"/>
                  </a:ext>
                </a:extLst>
              </a:tr>
              <a:tr h="186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Графический дизайн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4077391"/>
                  </a:ext>
                </a:extLst>
              </a:tr>
              <a:tr h="188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Агрономия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1982813"/>
                  </a:ext>
                </a:extLst>
              </a:tr>
              <a:tr h="175828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Направление «Техника, технологии и техническое творчество»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5163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ручной деревообработке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6750246"/>
                  </a:ext>
                </a:extLst>
              </a:tr>
              <a:tr h="30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механической деревообработке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6728585"/>
                  </a:ext>
                </a:extLst>
              </a:tr>
              <a:tr h="30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ручной металлообработке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929010"/>
                  </a:ext>
                </a:extLst>
              </a:tr>
              <a:tr h="30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механической металлообработке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8180704"/>
                  </a:ext>
                </a:extLst>
              </a:tr>
              <a:tr h="216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Элетрорадиотехника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231174"/>
                  </a:ext>
                </a:extLst>
              </a:tr>
              <a:tr h="30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работе на токарном станке ЧПУ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274313"/>
                  </a:ext>
                </a:extLst>
              </a:tr>
              <a:tr h="30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работе на фрезерном станке с ЧПУ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6218085"/>
                  </a:ext>
                </a:extLst>
              </a:tr>
              <a:tr h="199601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Направление </a:t>
                      </a:r>
                      <a:r>
                        <a:rPr lang="ru-RU" sz="1200" u="sng" dirty="0">
                          <a:effectLst/>
                        </a:rPr>
                        <a:t>«Культура дома, дизайн и технологии»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828291"/>
                  </a:ext>
                </a:extLst>
              </a:tr>
              <a:tr h="30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Ручная обработка швейного изделия или узла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0728397"/>
                  </a:ext>
                </a:extLst>
              </a:tr>
              <a:tr h="433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Обработка швейного изделия или узла на швейно-вышивальном оборудовании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525126"/>
                  </a:ext>
                </a:extLst>
              </a:tr>
              <a:tr h="30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Механическая обработка швейного изделия или узла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135604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Моделирование швейных изделий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6534110"/>
                  </a:ext>
                </a:extLst>
              </a:tr>
              <a:tr h="433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Моделирование швейных изделий с использованием графических редакторов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56" marR="37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43485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41CE8D-DDB9-46EB-8D89-4CADBA89D85E}"/>
              </a:ext>
            </a:extLst>
          </p:cNvPr>
          <p:cNvSpPr txBox="1"/>
          <p:nvPr/>
        </p:nvSpPr>
        <p:spPr>
          <a:xfrm>
            <a:off x="86410" y="11842"/>
            <a:ext cx="892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Виды практических работ для обучающихся 5-11 классов </a:t>
            </a:r>
          </a:p>
          <a:p>
            <a:pPr algn="ctr"/>
            <a:r>
              <a:rPr lang="ru-RU" b="1" dirty="0"/>
              <a:t>школьного этапа олимпиады по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61465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CA81B-B757-41FF-A76B-C9C727AF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08503" cy="836712"/>
          </a:xfrm>
        </p:spPr>
        <p:txBody>
          <a:bodyPr>
            <a:normAutofit/>
          </a:bodyPr>
          <a:lstStyle/>
          <a:p>
            <a:r>
              <a:rPr lang="ru-RU" sz="2400" b="1" dirty="0"/>
              <a:t>Виды практических работ для обучающихся 7-11 классов муниципального этапа олимпиады по технологии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54560A-AE98-45C9-8DA9-0BE2829BC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699322"/>
              </p:ext>
            </p:extLst>
          </p:nvPr>
        </p:nvGraphicFramePr>
        <p:xfrm>
          <a:off x="503546" y="853750"/>
          <a:ext cx="8316924" cy="5887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7953">
                  <a:extLst>
                    <a:ext uri="{9D8B030D-6E8A-4147-A177-3AD203B41FA5}">
                      <a16:colId xmlns:a16="http://schemas.microsoft.com/office/drawing/2014/main" val="2090929518"/>
                    </a:ext>
                  </a:extLst>
                </a:gridCol>
                <a:gridCol w="923788">
                  <a:extLst>
                    <a:ext uri="{9D8B030D-6E8A-4147-A177-3AD203B41FA5}">
                      <a16:colId xmlns:a16="http://schemas.microsoft.com/office/drawing/2014/main" val="3364583878"/>
                    </a:ext>
                  </a:extLst>
                </a:gridCol>
                <a:gridCol w="923788">
                  <a:extLst>
                    <a:ext uri="{9D8B030D-6E8A-4147-A177-3AD203B41FA5}">
                      <a16:colId xmlns:a16="http://schemas.microsoft.com/office/drawing/2014/main" val="1856063849"/>
                    </a:ext>
                  </a:extLst>
                </a:gridCol>
                <a:gridCol w="698180">
                  <a:extLst>
                    <a:ext uri="{9D8B030D-6E8A-4147-A177-3AD203B41FA5}">
                      <a16:colId xmlns:a16="http://schemas.microsoft.com/office/drawing/2014/main" val="22986186"/>
                    </a:ext>
                  </a:extLst>
                </a:gridCol>
                <a:gridCol w="700202">
                  <a:extLst>
                    <a:ext uri="{9D8B030D-6E8A-4147-A177-3AD203B41FA5}">
                      <a16:colId xmlns:a16="http://schemas.microsoft.com/office/drawing/2014/main" val="3862489933"/>
                    </a:ext>
                  </a:extLst>
                </a:gridCol>
                <a:gridCol w="183013">
                  <a:extLst>
                    <a:ext uri="{9D8B030D-6E8A-4147-A177-3AD203B41FA5}">
                      <a16:colId xmlns:a16="http://schemas.microsoft.com/office/drawing/2014/main" val="870192173"/>
                    </a:ext>
                  </a:extLst>
                </a:gridCol>
              </a:tblGrid>
              <a:tr h="1897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Вид практики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8354581"/>
                  </a:ext>
                </a:extLst>
              </a:tr>
              <a:tr h="189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7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8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9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10-11 </a:t>
                      </a:r>
                      <a:endParaRPr lang="ru-RU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2156370"/>
                  </a:ext>
                </a:extLst>
              </a:tr>
              <a:tr h="18974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Общие практические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32758"/>
                  </a:ext>
                </a:extLst>
              </a:tr>
              <a:tr h="200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3D моделирование и печать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6659827"/>
                  </a:ext>
                </a:extLst>
              </a:tr>
              <a:tr h="190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Робототехника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4605756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Практика по работе на лазерно-гравировальном станке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4226155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Промышленный дизайн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218111"/>
                  </a:ext>
                </a:extLst>
              </a:tr>
              <a:tr h="248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3D прототипирование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4275252"/>
                  </a:ext>
                </a:extLst>
              </a:tr>
              <a:tr h="252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Графический дизайн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6225167"/>
                  </a:ext>
                </a:extLst>
              </a:tr>
              <a:tr h="255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Агрономия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7544124"/>
                  </a:ext>
                </a:extLst>
              </a:tr>
              <a:tr h="18974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Направление «Техника, технологии и техническое творчество»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93855"/>
                  </a:ext>
                </a:extLst>
              </a:tr>
              <a:tr h="257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ручной деревообработке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3444549"/>
                  </a:ext>
                </a:extLst>
              </a:tr>
              <a:tr h="273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Практика по механической деревообработке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9044492"/>
                  </a:ext>
                </a:extLst>
              </a:tr>
              <a:tr h="272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ручной металлообработке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003556"/>
                  </a:ext>
                </a:extLst>
              </a:tr>
              <a:tr h="277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Практика по механической металлообработке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245778"/>
                  </a:ext>
                </a:extLst>
              </a:tr>
              <a:tr h="218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 err="1">
                          <a:effectLst/>
                        </a:rPr>
                        <a:t>Элетрорадиотехника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0302956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Практика по работе на токарном станке ЧПУ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8044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Практика по работе на фрезерном станке с ЧПУ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6857195"/>
                  </a:ext>
                </a:extLst>
              </a:tr>
              <a:tr h="19484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Направление «Культура дома, дизайн и технологии»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246005"/>
                  </a:ext>
                </a:extLst>
              </a:tr>
              <a:tr h="388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Обработка швейного изделия или узла на швейно-вышивальном оборудовании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6682384"/>
                  </a:ext>
                </a:extLst>
              </a:tr>
              <a:tr h="273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Механическая обработка швейного изделия или узла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7063161"/>
                  </a:ext>
                </a:extLst>
              </a:tr>
              <a:tr h="252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Моделирование швейных изделий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9991585"/>
                  </a:ext>
                </a:extLst>
              </a:tr>
              <a:tr h="388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Моделирование швейных изделий с использованием графических редакторов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/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4380" algn="l"/>
                        </a:tabLs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860" marR="398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70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80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Защита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Участник олимпиады готовит пояснительную записку и презентацию проекта, представляет выполненное изделие на защиту. </a:t>
            </a:r>
          </a:p>
          <a:p>
            <a:r>
              <a:rPr lang="ru-RU" dirty="0"/>
              <a:t>Обучающиеся могут представлять проекты по виду доминирующей деятельности: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i="1" dirty="0"/>
              <a:t>практико-ориентированные, 	исследовательские,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/>
              <a:t> 	творческие,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/>
              <a:t>	игровые.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В 2020-2021 учебном году ЦПМК по технологии определило </a:t>
            </a:r>
            <a:r>
              <a:rPr lang="ru-RU" b="1" i="1" dirty="0"/>
              <a:t>тематику проектов для участников Олимпиады на всех этапах: «Технологии будущего»</a:t>
            </a:r>
            <a:endParaRPr lang="ru-RU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i="1" dirty="0"/>
          </a:p>
          <a:p>
            <a:endParaRPr lang="ru-RU" dirty="0"/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F8744D7-1444-4073-A7A5-47B468530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54380" algn="l"/>
              </a:tabLst>
            </a:pPr>
            <a:r>
              <a:rPr lang="ru-RU" sz="4400" dirty="0" err="1">
                <a:effectLst/>
              </a:rPr>
              <a:t>Элетрорадиотехника</a:t>
            </a:r>
            <a:endParaRPr lang="ru-RU" sz="4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F8744D7-1444-4073-A7A5-47B468530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4D3D9D-A22E-4AB9-9AC1-624F28CB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912313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4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54380" algn="l"/>
              </a:tabLst>
            </a:pPr>
            <a:r>
              <a:rPr lang="ru-RU" sz="4400" dirty="0" err="1">
                <a:effectLst/>
              </a:rPr>
              <a:t>Элетрорадиотехника</a:t>
            </a:r>
            <a:endParaRPr lang="ru-RU" sz="4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F8744D7-1444-4073-A7A5-47B468530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C922B8-D44F-48E4-913A-21D7F66B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7" y="1464577"/>
            <a:ext cx="8303869" cy="3928845"/>
          </a:xfrm>
          <a:prstGeom prst="rect">
            <a:avLst/>
          </a:prstGeom>
          <a:ln w="25400" cmpd="sng">
            <a:solidFill>
              <a:schemeClr val="accent2">
                <a:alpha val="7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7.40741E-7 L 3.75E-6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54380" algn="l"/>
              </a:tabLst>
            </a:pPr>
            <a:r>
              <a:rPr lang="ru-RU" sz="4400" dirty="0" err="1">
                <a:effectLst/>
              </a:rPr>
              <a:t>Элетрорадиотехника</a:t>
            </a:r>
            <a:endParaRPr lang="ru-RU" sz="4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F8744D7-1444-4073-A7A5-47B468530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6B1C2-2D6E-4EAB-A1B9-899A20238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810058"/>
            <a:ext cx="7641414" cy="5237884"/>
          </a:xfrm>
          <a:prstGeom prst="rect">
            <a:avLst/>
          </a:prstGeom>
          <a:ln w="25400" cmpd="sng">
            <a:solidFill>
              <a:schemeClr val="accent2">
                <a:alpha val="7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21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54380" algn="l"/>
              </a:tabLst>
            </a:pPr>
            <a:r>
              <a:rPr lang="ru-RU" sz="4400" dirty="0" err="1">
                <a:effectLst/>
              </a:rPr>
              <a:t>Элетрорадиотехника</a:t>
            </a:r>
            <a:endParaRPr lang="ru-RU" sz="4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F8744D7-1444-4073-A7A5-47B468530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  <p:pic>
        <p:nvPicPr>
          <p:cNvPr id="6" name="Объект 12">
            <a:extLst>
              <a:ext uri="{FF2B5EF4-FFF2-40B4-BE49-F238E27FC236}">
                <a16:creationId xmlns:a16="http://schemas.microsoft.com/office/drawing/2014/main" id="{FA04E260-4D9D-4D24-86E2-6AC8BAA83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78" y="792763"/>
            <a:ext cx="7936881" cy="4464496"/>
          </a:xfrm>
          <a:prstGeom prst="rect">
            <a:avLst/>
          </a:prstGeom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8F767A12-E9B6-4901-A0C2-5FB1E6160CEA}"/>
              </a:ext>
            </a:extLst>
          </p:cNvPr>
          <p:cNvSpPr txBox="1">
            <a:spLocks/>
          </p:cNvSpPr>
          <p:nvPr/>
        </p:nvSpPr>
        <p:spPr>
          <a:xfrm>
            <a:off x="290364" y="5373216"/>
            <a:ext cx="8563271" cy="950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Создание схемы по заданию в САПР </a:t>
            </a:r>
            <a:r>
              <a:rPr lang="en-US" dirty="0" err="1"/>
              <a:t>DipTrace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обозначения компонентов будут приведены с соответствие с ГОСТ) </a:t>
            </a:r>
          </a:p>
        </p:txBody>
      </p:sp>
    </p:spTree>
    <p:extLst>
      <p:ext uri="{BB962C8B-B14F-4D97-AF65-F5344CB8AC3E}">
        <p14:creationId xmlns:p14="http://schemas.microsoft.com/office/powerpoint/2010/main" val="897026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654560"/>
          </a:xfrm>
        </p:spPr>
        <p:txBody>
          <a:bodyPr>
            <a:noAutofit/>
          </a:bodyPr>
          <a:lstStyle/>
          <a:p>
            <a:r>
              <a:rPr lang="ru-RU" sz="2800" b="1" dirty="0"/>
              <a:t>Контакты</a:t>
            </a:r>
            <a:br>
              <a:rPr lang="ru-RU" sz="2800" b="1" dirty="0"/>
            </a:br>
            <a:r>
              <a:rPr lang="ru-RU" sz="2800" b="1" dirty="0"/>
              <a:t>Смирнова Елена Алексеевна </a:t>
            </a:r>
            <a:br>
              <a:rPr lang="ru-RU" sz="2800" b="1" dirty="0"/>
            </a:br>
            <a:r>
              <a:rPr lang="ru-RU" sz="2800" dirty="0"/>
              <a:t>Председатель Центральной предметно-методической комиссии </a:t>
            </a:r>
            <a:r>
              <a:rPr lang="ru-RU" sz="2800" dirty="0" err="1"/>
              <a:t>ВсОШ</a:t>
            </a:r>
            <a:r>
              <a:rPr lang="ru-RU" sz="2800" dirty="0"/>
              <a:t> по технологии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 err="1"/>
              <a:t>Хаулин</a:t>
            </a:r>
            <a:r>
              <a:rPr lang="ru-RU" sz="2800" b="1" dirty="0"/>
              <a:t> Алексей Николаевич </a:t>
            </a:r>
            <a:br>
              <a:rPr lang="ru-RU" sz="2800" b="1" dirty="0"/>
            </a:br>
            <a:r>
              <a:rPr lang="ru-RU" sz="2800" dirty="0"/>
              <a:t>Заместитель председателя Центральной предметно-методической комиссии </a:t>
            </a:r>
            <a:r>
              <a:rPr lang="ru-RU" sz="2800" dirty="0" err="1"/>
              <a:t>ВсОШ</a:t>
            </a:r>
            <a:r>
              <a:rPr lang="ru-RU" sz="2800" dirty="0"/>
              <a:t> по технологии</a:t>
            </a:r>
            <a:br>
              <a:rPr lang="en-US" sz="2800" dirty="0"/>
            </a:br>
            <a:br>
              <a:rPr lang="ru-RU" sz="2800" dirty="0"/>
            </a:br>
            <a:r>
              <a:rPr lang="en-US" sz="2800" dirty="0"/>
              <a:t>E-mail</a:t>
            </a:r>
            <a:r>
              <a:rPr lang="ru-RU" sz="2800" dirty="0"/>
              <a:t>: </a:t>
            </a:r>
            <a:r>
              <a:rPr lang="ru-RU" sz="2800" u="sng" dirty="0" err="1">
                <a:hlinkClick r:id="rId2"/>
              </a:rPr>
              <a:t>cpmkTECHNOLOGY@</a:t>
            </a:r>
            <a:r>
              <a:rPr lang="en-US" sz="2800" u="sng" dirty="0" err="1">
                <a:hlinkClick r:id="rId2"/>
              </a:rPr>
              <a:t>yandex</a:t>
            </a:r>
            <a:r>
              <a:rPr lang="ru-RU" sz="2800" u="sng" dirty="0">
                <a:hlinkClick r:id="rId2"/>
              </a:rPr>
              <a:t>.</a:t>
            </a:r>
            <a:r>
              <a:rPr lang="ru-RU" sz="2800" u="sng" dirty="0" err="1">
                <a:hlinkClick r:id="rId2"/>
              </a:rPr>
              <a:t>ru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1026" name="Picture 2" descr="C:\Users\Dilwish\Desktop\qr-cod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0" y="4643422"/>
            <a:ext cx="2214578" cy="2214578"/>
          </a:xfrm>
          <a:prstGeom prst="rect">
            <a:avLst/>
          </a:prstGeom>
          <a:noFill/>
        </p:spPr>
      </p:pic>
      <p:pic>
        <p:nvPicPr>
          <p:cNvPr id="3" name="Рисунок 2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B9974AA-EEBC-4BD8-A938-8334D75BF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13" y="6173418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С учётом Постановления Главного государственного санитарного врача Российской Федерации от 30.06.2020 г. № 16 «Об утверждении санитарно-эпидемиологических правил СП 3.1/2.4 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молодёжи в условиях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(COVID-19)» допускается проведение школьного и муниципального этапа олимпиады с </a:t>
            </a:r>
            <a:r>
              <a:rPr lang="ru-RU" b="1" i="1" dirty="0"/>
              <a:t>использованием информационно-коммуникационных технологий.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0" t="40134" r="9247" b="28392"/>
          <a:stretch>
            <a:fillRect/>
          </a:stretch>
        </p:blipFill>
        <p:spPr bwMode="auto">
          <a:xfrm>
            <a:off x="6491" y="7775"/>
            <a:ext cx="38290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C376247-17B9-47B3-8D9A-E786E772E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9" y="-99392"/>
            <a:ext cx="8928992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Цели и задачи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07" y="908720"/>
            <a:ext cx="8908304" cy="5760640"/>
          </a:xfrm>
        </p:spPr>
        <p:txBody>
          <a:bodyPr>
            <a:noAutofit/>
          </a:bodyPr>
          <a:lstStyle/>
          <a:p>
            <a:pPr marL="36000">
              <a:spcBef>
                <a:spcPts val="0"/>
              </a:spcBef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поощрение у школьников интереса к изучению технологии;</a:t>
            </a:r>
          </a:p>
          <a:p>
            <a:pPr marL="36000">
              <a:spcBef>
                <a:spcPts val="0"/>
              </a:spcBef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сформировать компетенции у обучающихся по конструированию, моделированию в области технического творчества, рационализаторской и изобретательской деятельности; </a:t>
            </a:r>
          </a:p>
          <a:p>
            <a:pPr marL="36000">
              <a:spcBef>
                <a:spcPts val="0"/>
              </a:spcBef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раскрытие у обучающихся способностей к проектной деятельности и владение проектным подходом; </a:t>
            </a:r>
          </a:p>
          <a:p>
            <a:pPr marL="36000">
              <a:spcBef>
                <a:spcPts val="0"/>
              </a:spcBef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понимания современных технологий и способность осваивать новые и разрабатывать не существующие еще сегодня технологии, формы информационной и материальной культуры, а также создания новых продуктов и услуг;</a:t>
            </a:r>
          </a:p>
          <a:p>
            <a:pPr marL="36000">
              <a:spcBef>
                <a:spcPts val="0"/>
              </a:spcBef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выявление и поощрение наиболее способных и талантливых учащихся и их творческих наставников – учителей технологии</a:t>
            </a:r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6716BC-E7B3-40A7-B31A-6ADBD8BB9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3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BDF53-0F8F-4582-BF12-09C008BC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Участники школьного этапа олимпиады делятся на четыре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8D04A-8D25-4B32-8BD3-CECB63DE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первая группа </a:t>
            </a:r>
            <a:r>
              <a:rPr lang="ru-RU" dirty="0"/>
              <a:t>– обучающиеся 5 и 6 классов общеобразовательных организаций</a:t>
            </a:r>
          </a:p>
          <a:p>
            <a:r>
              <a:rPr lang="ru-RU" b="1" i="1" dirty="0"/>
              <a:t>вторая группа </a:t>
            </a:r>
            <a:r>
              <a:rPr lang="ru-RU" dirty="0"/>
              <a:t>– обучающиеся 7 и 8 классов общеобразовательных организаций</a:t>
            </a:r>
          </a:p>
          <a:p>
            <a:r>
              <a:rPr lang="ru-RU" b="1" i="1" dirty="0"/>
              <a:t>третья группа </a:t>
            </a:r>
            <a:r>
              <a:rPr lang="ru-RU" dirty="0"/>
              <a:t>– обучающиеся 9 классов общеобразовательных организаций </a:t>
            </a:r>
          </a:p>
          <a:p>
            <a:r>
              <a:rPr lang="ru-RU" b="1" i="1" dirty="0"/>
              <a:t>четвёртая группа </a:t>
            </a:r>
            <a:r>
              <a:rPr lang="ru-RU" dirty="0"/>
              <a:t>– обучающиеся 10 и 11 классов общеобразовательных организаций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83864EE-D14C-4AB8-B0F0-1BF0C1209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1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Регламент проведения школьного и муниципального этапа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43977"/>
              </p:ext>
            </p:extLst>
          </p:nvPr>
        </p:nvGraphicFramePr>
        <p:xfrm>
          <a:off x="281134" y="1916832"/>
          <a:ext cx="8856984" cy="339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89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Школьный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Муниципальный этап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Теоретический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45 мин.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 час (60 мин.)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Практический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2 часов (120 мин.)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2,5 часов (150 мин.)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3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Защита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5-7 мин. на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5-7 мин. на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A7D71AD-1756-4AE1-9239-37B94E8CB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2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C0294-98E3-41E4-A3A2-8A3F48DB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Количество вопросов в заданиях теоретического тура для обучающихся 5-11 классов школьного этапа олимпиады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0B1AFE-8215-4E19-8606-8805083C9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568218"/>
              </p:ext>
            </p:extLst>
          </p:nvPr>
        </p:nvGraphicFramePr>
        <p:xfrm>
          <a:off x="323528" y="2060848"/>
          <a:ext cx="8517631" cy="4222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762">
                  <a:extLst>
                    <a:ext uri="{9D8B030D-6E8A-4147-A177-3AD203B41FA5}">
                      <a16:colId xmlns:a16="http://schemas.microsoft.com/office/drawing/2014/main" val="506221533"/>
                    </a:ext>
                  </a:extLst>
                </a:gridCol>
                <a:gridCol w="1094542">
                  <a:extLst>
                    <a:ext uri="{9D8B030D-6E8A-4147-A177-3AD203B41FA5}">
                      <a16:colId xmlns:a16="http://schemas.microsoft.com/office/drawing/2014/main" val="1088378827"/>
                    </a:ext>
                  </a:extLst>
                </a:gridCol>
                <a:gridCol w="2108032">
                  <a:extLst>
                    <a:ext uri="{9D8B030D-6E8A-4147-A177-3AD203B41FA5}">
                      <a16:colId xmlns:a16="http://schemas.microsoft.com/office/drawing/2014/main" val="1583449356"/>
                    </a:ext>
                  </a:extLst>
                </a:gridCol>
                <a:gridCol w="1863206">
                  <a:extLst>
                    <a:ext uri="{9D8B030D-6E8A-4147-A177-3AD203B41FA5}">
                      <a16:colId xmlns:a16="http://schemas.microsoft.com/office/drawing/2014/main" val="645330224"/>
                    </a:ext>
                  </a:extLst>
                </a:gridCol>
                <a:gridCol w="1810089">
                  <a:extLst>
                    <a:ext uri="{9D8B030D-6E8A-4147-A177-3AD203B41FA5}">
                      <a16:colId xmlns:a16="http://schemas.microsoft.com/office/drawing/2014/main" val="776747844"/>
                    </a:ext>
                  </a:extLst>
                </a:gridCol>
              </a:tblGrid>
              <a:tr h="4457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Этап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Класс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вопросов в тестовых заданиях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баллов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649775"/>
                  </a:ext>
                </a:extLst>
              </a:tr>
              <a:tr h="912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Теоретические задания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Творческое задание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97220"/>
                  </a:ext>
                </a:extLst>
              </a:tr>
              <a:tr h="445763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Школьный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8228"/>
                  </a:ext>
                </a:extLst>
              </a:tr>
              <a:tr h="44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668005"/>
                  </a:ext>
                </a:extLst>
              </a:tr>
              <a:tr h="44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0471942"/>
                  </a:ext>
                </a:extLst>
              </a:tr>
              <a:tr h="44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261937"/>
                  </a:ext>
                </a:extLst>
              </a:tr>
              <a:tr h="44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62149"/>
                  </a:ext>
                </a:extLst>
              </a:tr>
              <a:tr h="44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10-11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121615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8F73809-A44B-4344-B659-403B3B0D9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381328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C3DB2-E85E-4E38-964F-30D9F499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вопросов в заданиях теоретического тура для обучающихся 7-11 классов муниципального этапа олимпиады по технологии</a:t>
            </a:r>
            <a:br>
              <a:rPr lang="ru-RU" alt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0EC47AD-2065-473B-9F0A-FC62C88EE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67500"/>
              </p:ext>
            </p:extLst>
          </p:nvPr>
        </p:nvGraphicFramePr>
        <p:xfrm>
          <a:off x="179512" y="1628801"/>
          <a:ext cx="8856984" cy="4046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6685504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665406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2275635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3750072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5602928"/>
                    </a:ext>
                  </a:extLst>
                </a:gridCol>
              </a:tblGrid>
              <a:tr h="4569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Этап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Класс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вопросов в тестовых заданиях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баллов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21449"/>
                  </a:ext>
                </a:extLst>
              </a:tr>
              <a:tr h="990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Теоретические задания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Творческое задание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588699"/>
                  </a:ext>
                </a:extLst>
              </a:tr>
              <a:tr h="45693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Муниципальный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5739703"/>
                  </a:ext>
                </a:extLst>
              </a:tr>
              <a:tr h="665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60448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911294"/>
                  </a:ext>
                </a:extLst>
              </a:tr>
              <a:tr h="727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10-11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711929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F184D16-344A-49BA-AFFD-3E541D24A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2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57AC0D-EED7-4D85-892F-B8978195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Задания теоретического конкурса должны отвечать следующим требованиям: </a:t>
            </a:r>
          </a:p>
          <a:p>
            <a:pPr lvl="0"/>
            <a:r>
              <a:rPr lang="ru-RU" sz="1800" dirty="0"/>
              <a:t>около 50% заданий следует ориентировать на уровень теоретических знаний, установленный программно-методическими материалами, в которых раскрывается обязательное базовое содержание образовательной области и требования к уровню подготовки выпускников основной и средней школы по технологии. В теоретическую часть обязательно должно быть включено творческое задание, которое требует не просто знаний, а сформированных умений у учащихся;</a:t>
            </a:r>
          </a:p>
          <a:p>
            <a:pPr lvl="0"/>
            <a:r>
              <a:rPr lang="ru-RU" sz="1800" dirty="0"/>
              <a:t>25% заданий следует ориентировать на углублённый материал по основным разделам программы;</a:t>
            </a:r>
          </a:p>
          <a:p>
            <a:pPr lvl="0"/>
            <a:r>
              <a:rPr lang="ru-RU" sz="1800" dirty="0"/>
              <a:t> 25% заданий следует разработать с применением межпредметных связей, но по базовому содержанию;</a:t>
            </a:r>
          </a:p>
          <a:p>
            <a:pPr lvl="0"/>
            <a:r>
              <a:rPr lang="ru-RU" sz="1800" dirty="0"/>
              <a:t>задания должны быть разнообразными по форме и содержанию;</a:t>
            </a:r>
          </a:p>
          <a:p>
            <a:pPr lvl="0"/>
            <a:r>
              <a:rPr lang="ru-RU" sz="1800" dirty="0"/>
              <a:t>формулировка контрольного вопроса, или задания должна быть понятной, доходчивой, лаконичной и иметь однозначный ответ;</a:t>
            </a:r>
          </a:p>
          <a:p>
            <a:pPr lvl="0"/>
            <a:r>
              <a:rPr lang="ru-RU" sz="1800" dirty="0"/>
              <a:t>в заданиях по выбору для маскировки правильного ответа должны быть использованы только реально существующие термины и понятия, составляющие базовую программу по технологии;</a:t>
            </a:r>
          </a:p>
          <a:p>
            <a:pPr lvl="0"/>
            <a:r>
              <a:rPr lang="ru-RU" sz="1800" dirty="0"/>
              <a:t>вопросы и задания должны соответствовать современному уровню развития науки, техники, технологии;</a:t>
            </a:r>
          </a:p>
          <a:p>
            <a:pPr lvl="0"/>
            <a:r>
              <a:rPr lang="ru-RU" sz="1800" dirty="0"/>
              <a:t>задания теоретического тура должны соответствовать основным дидактическим принципам: системности, научности, доступности, наглядности, преемственности и др..</a:t>
            </a:r>
          </a:p>
          <a:p>
            <a:endParaRPr lang="ru-RU" sz="1400" dirty="0"/>
          </a:p>
        </p:txBody>
      </p:sp>
      <p:pic>
        <p:nvPicPr>
          <p:cNvPr id="2" name="Рисунок 1" descr="Изображение выглядит как компьютер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EEEDE17-F809-4AA7-A3F1-B15231C85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" y="6253203"/>
            <a:ext cx="2598277" cy="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6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2136</Words>
  <Application>Microsoft Office PowerPoint</Application>
  <PresentationFormat>Экран (4:3)</PresentationFormat>
  <Paragraphs>563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Подготовка участников школьного и муниципального этапов Всероссийской олимпиады школьников по технологии  2020/2021 уч.г.</vt:lpstr>
      <vt:lpstr>Порядок проведения всероссийской  олимпиады школьников</vt:lpstr>
      <vt:lpstr>Презентация PowerPoint</vt:lpstr>
      <vt:lpstr>Цели и задачи олимпиады</vt:lpstr>
      <vt:lpstr>Участники школьного этапа олимпиады делятся на четыре группы</vt:lpstr>
      <vt:lpstr>Регламент проведения школьного и муниципального этапа</vt:lpstr>
      <vt:lpstr>Количество вопросов в заданиях теоретического тура для обучающихся 5-11 классов школьного этапа олимпиады</vt:lpstr>
      <vt:lpstr>Количество вопросов в заданиях теоретического тура для обучающихся 7-11 классов муниципального этапа олимпиады по технологии </vt:lpstr>
      <vt:lpstr>Презентация PowerPoint</vt:lpstr>
      <vt:lpstr>Презентация PowerPoint</vt:lpstr>
      <vt:lpstr>Теоретический тур 9, 10, 11 класс</vt:lpstr>
      <vt:lpstr>Задания теоретического тура могут включать</vt:lpstr>
      <vt:lpstr>Теоретический тур</vt:lpstr>
      <vt:lpstr>Задания теоретического тура</vt:lpstr>
      <vt:lpstr>Задания теоретического тура</vt:lpstr>
      <vt:lpstr>Вопросы с выбором всех верных ответов из предложенных вариантов</vt:lpstr>
      <vt:lpstr>Вопрос с открытым ответом</vt:lpstr>
      <vt:lpstr>Вопросы, требующие решения, логического мышления и творческого подхода</vt:lpstr>
      <vt:lpstr>Вопрос на соответствие</vt:lpstr>
      <vt:lpstr>Презентация PowerPoint</vt:lpstr>
      <vt:lpstr>Виды практических работ для обучающихся 7-11 классов муниципального этапа олимпиады по технологии</vt:lpstr>
      <vt:lpstr>Защита проектов</vt:lpstr>
      <vt:lpstr>Элетрорадиотехника</vt:lpstr>
      <vt:lpstr>Элетрорадиотехника</vt:lpstr>
      <vt:lpstr>Элетрорадиотехника</vt:lpstr>
      <vt:lpstr>Элетрорадиотехника</vt:lpstr>
      <vt:lpstr>Контакты Смирнова Елена Алексеевна  Председатель Центральной предметно-методической комиссии ВсОШ по технологии  Хаулин Алексей Николаевич  Заместитель председателя Центральной предметно-методической комиссии ВсОШ по технологии  E-mail: cpmkTECHNOLOGY@yandex.ru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16-1</dc:creator>
  <cp:lastModifiedBy>МГОУ: Хаулин А.Н. (декан факультета технологии и предпринимательства)</cp:lastModifiedBy>
  <cp:revision>66</cp:revision>
  <dcterms:created xsi:type="dcterms:W3CDTF">2019-10-29T13:51:25Z</dcterms:created>
  <dcterms:modified xsi:type="dcterms:W3CDTF">2020-09-10T16:54:45Z</dcterms:modified>
</cp:coreProperties>
</file>