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4.jpg" ContentType="image/jpeg"/>
  <Override PartName="/ppt/media/image85.jpg" ContentType="image/jpeg"/>
  <Override PartName="/ppt/media/image86.jpg" ContentType="image/jpeg"/>
  <Override PartName="/ppt/media/image87.jpg" ContentType="image/jpeg"/>
  <Override PartName="/ppt/notesSlides/notesSlide4.xml" ContentType="application/vnd.openxmlformats-officedocument.presentationml.notesSlide+xml"/>
  <Override PartName="/ppt/media/image88.jpg" ContentType="image/jpeg"/>
  <Override PartName="/ppt/media/image89.jpg" ContentType="image/jpeg"/>
  <Override PartName="/ppt/media/image90.jpg" ContentType="image/jpeg"/>
  <Override PartName="/ppt/notesSlides/notesSlide5.xml" ContentType="application/vnd.openxmlformats-officedocument.presentationml.notesSlide+xml"/>
  <Override PartName="/ppt/media/image91.jpg" ContentType="image/jpeg"/>
  <Override PartName="/ppt/media/image92.jpg" ContentType="image/jpeg"/>
  <Override PartName="/ppt/media/image93.jpg" ContentType="image/jpeg"/>
  <Override PartName="/ppt/media/image9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31"/>
  </p:notesMasterIdLst>
  <p:sldIdLst>
    <p:sldId id="256" r:id="rId3"/>
    <p:sldId id="365" r:id="rId4"/>
    <p:sldId id="366" r:id="rId5"/>
    <p:sldId id="367" r:id="rId6"/>
    <p:sldId id="368" r:id="rId7"/>
    <p:sldId id="369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3" r:id="rId17"/>
    <p:sldId id="384" r:id="rId18"/>
    <p:sldId id="386" r:id="rId19"/>
    <p:sldId id="387" r:id="rId20"/>
    <p:sldId id="388" r:id="rId21"/>
    <p:sldId id="363" r:id="rId22"/>
    <p:sldId id="364" r:id="rId23"/>
    <p:sldId id="342" r:id="rId24"/>
    <p:sldId id="349" r:id="rId25"/>
    <p:sldId id="390" r:id="rId26"/>
    <p:sldId id="391" r:id="rId27"/>
    <p:sldId id="392" r:id="rId28"/>
    <p:sldId id="393" r:id="rId29"/>
    <p:sldId id="394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icrosoft Sans Serif" panose="020B0604020202020204" pitchFamily="34" charset="0"/>
      <p:regular r:id="rId40"/>
    </p:embeddedFont>
    <p:embeddedFont>
      <p:font typeface="Roboto Slab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469C5E-40EA-4658-8156-D049D61B1832}">
  <a:tblStyle styleId="{30469C5E-40EA-4658-8156-D049D61B18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9" autoAdjust="0"/>
  </p:normalViewPr>
  <p:slideViewPr>
    <p:cSldViewPr>
      <p:cViewPr varScale="1">
        <p:scale>
          <a:sx n="126" d="100"/>
          <a:sy n="126" d="100"/>
        </p:scale>
        <p:origin x="3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8212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24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86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97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60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2775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66774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ru-RU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sz="135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11/23/2021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 defTabSz="685800">
              <a:lnSpc>
                <a:spcPts val="1403"/>
              </a:lnSpc>
              <a:buClrTx/>
            </a:pPr>
            <a:fld id="{81D60167-4931-47E6-BA6A-407CBD079E47}" type="slidenum">
              <a:rPr lang="ru-RU" kern="1200" smtClean="0">
                <a:ea typeface="+mn-ea"/>
              </a:rPr>
              <a:pPr marL="28575" defTabSz="685800">
                <a:lnSpc>
                  <a:spcPts val="1403"/>
                </a:lnSpc>
                <a:buClrTx/>
              </a:pPr>
              <a:t>‹#›</a:t>
            </a:fld>
            <a:endParaRPr lang="ru-RU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302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776" y="95251"/>
            <a:ext cx="560069" cy="6515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89" y="114776"/>
            <a:ext cx="739902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240" y="1641442"/>
            <a:ext cx="8331518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ru-RU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sz="135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11/23/2021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 defTabSz="685800">
              <a:lnSpc>
                <a:spcPts val="1403"/>
              </a:lnSpc>
              <a:buClrTx/>
            </a:pPr>
            <a:fld id="{81D60167-4931-47E6-BA6A-407CBD079E47}" type="slidenum">
              <a:rPr lang="ru-RU" kern="1200" smtClean="0">
                <a:ea typeface="+mn-ea"/>
              </a:rPr>
              <a:pPr marL="28575" defTabSz="685800">
                <a:lnSpc>
                  <a:spcPts val="1403"/>
                </a:lnSpc>
                <a:buClrTx/>
              </a:pPr>
              <a:t>‹#›</a:t>
            </a:fld>
            <a:endParaRPr lang="ru-RU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617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89" y="114776"/>
            <a:ext cx="739902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3398" y="1826894"/>
            <a:ext cx="343995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71312" y="954405"/>
            <a:ext cx="358616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ru-RU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sz="135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11/23/2021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 defTabSz="685800">
              <a:lnSpc>
                <a:spcPts val="1403"/>
              </a:lnSpc>
              <a:buClrTx/>
            </a:pPr>
            <a:fld id="{81D60167-4931-47E6-BA6A-407CBD079E47}" type="slidenum">
              <a:rPr lang="ru-RU" kern="1200" smtClean="0">
                <a:ea typeface="+mn-ea"/>
              </a:rPr>
              <a:pPr marL="28575" defTabSz="685800">
                <a:lnSpc>
                  <a:spcPts val="1403"/>
                </a:lnSpc>
                <a:buClrTx/>
              </a:pPr>
              <a:t>‹#›</a:t>
            </a:fld>
            <a:endParaRPr lang="ru-RU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242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89" y="114776"/>
            <a:ext cx="739902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ru-RU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sz="135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11/23/2021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 defTabSz="685800">
              <a:lnSpc>
                <a:spcPts val="1403"/>
              </a:lnSpc>
              <a:buClrTx/>
            </a:pPr>
            <a:fld id="{81D60167-4931-47E6-BA6A-407CBD079E47}" type="slidenum">
              <a:rPr lang="ru-RU" kern="1200" smtClean="0">
                <a:ea typeface="+mn-ea"/>
              </a:rPr>
              <a:pPr marL="28575" defTabSz="685800">
                <a:lnSpc>
                  <a:spcPts val="1403"/>
                </a:lnSpc>
                <a:buClrTx/>
              </a:pPr>
              <a:t>‹#›</a:t>
            </a:fld>
            <a:endParaRPr lang="ru-RU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750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ru-RU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sz="135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11/23/2021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 defTabSz="685800">
              <a:lnSpc>
                <a:spcPts val="1403"/>
              </a:lnSpc>
              <a:buClrTx/>
            </a:pPr>
            <a:fld id="{81D60167-4931-47E6-BA6A-407CBD079E47}" type="slidenum">
              <a:rPr lang="ru-RU" kern="1200" smtClean="0">
                <a:ea typeface="+mn-ea"/>
              </a:rPr>
              <a:pPr marL="28575" defTabSz="685800">
                <a:lnSpc>
                  <a:spcPts val="1403"/>
                </a:lnSpc>
                <a:buClrTx/>
              </a:pPr>
              <a:t>‹#›</a:t>
            </a:fld>
            <a:endParaRPr lang="ru-RU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608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86776" y="95251"/>
            <a:ext cx="560069" cy="65150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2489" y="114776"/>
            <a:ext cx="73990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240" y="1641442"/>
            <a:ext cx="83315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ru-RU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8BD707-D9CF-40AE-B4C6-C98DA3205C09}" type="datetimeFigureOut">
              <a:rPr lang="en-US" sz="135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11/23/2021</a:t>
            </a:fld>
            <a:endParaRPr lang="en-US" sz="135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419" y="4867922"/>
            <a:ext cx="224790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28575" defTabSz="685800">
              <a:lnSpc>
                <a:spcPts val="1403"/>
              </a:lnSpc>
              <a:buClrTx/>
            </a:pPr>
            <a:fld id="{81D60167-4931-47E6-BA6A-407CBD079E47}" type="slidenum">
              <a:rPr lang="ru-RU" kern="1200" smtClean="0">
                <a:ea typeface="+mn-ea"/>
              </a:rPr>
              <a:pPr marL="28575" defTabSz="685800">
                <a:lnSpc>
                  <a:spcPts val="1403"/>
                </a:lnSpc>
                <a:buClrTx/>
              </a:pPr>
              <a:t>‹#›</a:t>
            </a:fld>
            <a:endParaRPr lang="ru-RU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08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14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hyperlink" Target="http://www.edsoo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dsoo.ru/constructor/" TargetMode="Externa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jp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1187624" y="915566"/>
            <a:ext cx="7488832" cy="2088232"/>
          </a:xfrm>
          <a:prstGeom prst="rect">
            <a:avLst/>
          </a:prstGeom>
          <a:ln w="47625">
            <a:solidFill>
              <a:srgbClr val="0066CC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2800" b="1" dirty="0">
                <a:latin typeface="+mn-lt"/>
              </a:rPr>
              <a:t>Рабочая программа учителя русского языка и литературы как средство реализации требований 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ФГОС </a:t>
            </a:r>
            <a:r>
              <a:rPr lang="ru-RU" sz="2800" b="1" dirty="0">
                <a:latin typeface="+mn-lt"/>
              </a:rPr>
              <a:t>ООО (2021)</a:t>
            </a:r>
            <a:endParaRPr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2" y="0"/>
            <a:ext cx="731780" cy="6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95536" y="21252"/>
            <a:ext cx="8748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Государственное бюджетное учреждение дополнительного профессионального образования </a:t>
            </a:r>
            <a:endParaRPr lang="ru-RU" sz="1100" b="0" i="0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cs typeface="Sakkal Majalla" panose="020B0604020202020204" pitchFamily="2" charset="-78"/>
            </a:endParaRPr>
          </a:p>
          <a:p>
            <a:pPr algn="ctr"/>
            <a:r>
              <a:rPr lang="ru-RU" sz="11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«</a:t>
            </a:r>
            <a:r>
              <a:rPr lang="ru-RU" sz="11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Sakkal Majalla" panose="020B0604020202020204" pitchFamily="2" charset="-78"/>
              </a:rPr>
              <a:t>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3A86D-A6EB-4702-B7DA-A30764E18851}"/>
              </a:ext>
            </a:extLst>
          </p:cNvPr>
          <p:cNvSpPr txBox="1"/>
          <p:nvPr/>
        </p:nvSpPr>
        <p:spPr>
          <a:xfrm>
            <a:off x="5364088" y="3219822"/>
            <a:ext cx="3395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Масюкова Наталья Георгиевна</a:t>
            </a:r>
            <a:r>
              <a:rPr lang="ru-RU" dirty="0"/>
              <a:t>, </a:t>
            </a:r>
          </a:p>
          <a:p>
            <a:r>
              <a:rPr lang="ru-RU" dirty="0"/>
              <a:t>заведующий кафедрой гуманитарных </a:t>
            </a:r>
          </a:p>
          <a:p>
            <a:r>
              <a:rPr lang="ru-RU" dirty="0"/>
              <a:t>дисциплин СКИРО ПК и ПРО, </a:t>
            </a:r>
          </a:p>
          <a:p>
            <a:r>
              <a:rPr lang="ru-RU" dirty="0"/>
              <a:t>кандидат педагогических наук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173" y="49053"/>
            <a:ext cx="4129088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11" dirty="0"/>
              <a:t>Детализация</a:t>
            </a:r>
            <a:r>
              <a:rPr sz="2400" spc="-15" dirty="0"/>
              <a:t> </a:t>
            </a:r>
            <a:r>
              <a:rPr sz="2400" spc="-11" dirty="0"/>
              <a:t>требований</a:t>
            </a:r>
            <a:endParaRPr sz="2400"/>
          </a:p>
          <a:p>
            <a:pPr marL="9525"/>
            <a:r>
              <a:rPr sz="2400" dirty="0"/>
              <a:t>к</a:t>
            </a:r>
            <a:r>
              <a:rPr sz="2400" spc="-41" dirty="0"/>
              <a:t> </a:t>
            </a:r>
            <a:r>
              <a:rPr sz="2400" spc="-38" dirty="0"/>
              <a:t>результатам</a:t>
            </a:r>
            <a:r>
              <a:rPr sz="2400" spc="23" dirty="0"/>
              <a:t> </a:t>
            </a:r>
            <a:r>
              <a:rPr sz="2400" spc="-8" dirty="0"/>
              <a:t>личностным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91252" y="1105138"/>
            <a:ext cx="665178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tabLst>
                <a:tab pos="4223861" algn="l"/>
              </a:tabLst>
            </a:pP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Действующий</a:t>
            </a:r>
            <a:r>
              <a:rPr sz="1800" b="1" kern="1200" spc="53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8" dirty="0">
                <a:solidFill>
                  <a:srgbClr val="006FC0"/>
                </a:solidFill>
                <a:ea typeface="+mn-ea"/>
              </a:rPr>
              <a:t>ФГОС:	</a:t>
            </a: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Обновленный</a:t>
            </a:r>
            <a:r>
              <a:rPr sz="1800" b="1" kern="1200" spc="-4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ФГОС: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252" y="1656112"/>
            <a:ext cx="3979069" cy="31258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«Личностные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результаты</a:t>
            </a:r>
            <a:r>
              <a:rPr sz="1350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должны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отражать: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36195" defTabSz="685800">
              <a:buClrTx/>
            </a:pP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1)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основ</a:t>
            </a:r>
            <a:r>
              <a:rPr sz="135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российской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гражданской </a:t>
            </a:r>
            <a:r>
              <a:rPr sz="1350" kern="1200" spc="-34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идентичности,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чувства</a:t>
            </a:r>
            <a:r>
              <a:rPr sz="135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гордости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за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свою</a:t>
            </a:r>
            <a:r>
              <a:rPr sz="135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Родину, </a:t>
            </a:r>
            <a:r>
              <a:rPr sz="1350" kern="1200" spc="-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российский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народ</a:t>
            </a:r>
            <a:r>
              <a:rPr sz="135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историю</a:t>
            </a:r>
            <a:r>
              <a:rPr sz="135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России,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осознание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своей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этнической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национальной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414338" defTabSz="685800">
              <a:spcBef>
                <a:spcPts val="4"/>
              </a:spcBef>
              <a:buClrTx/>
            </a:pP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принадлежности;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ценностей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многонационального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российского</a:t>
            </a:r>
            <a:r>
              <a:rPr sz="135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общества;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3810" defTabSz="685800">
              <a:buClrTx/>
            </a:pP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становление</a:t>
            </a:r>
            <a:r>
              <a:rPr sz="135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гуманистических</a:t>
            </a:r>
            <a:r>
              <a:rPr sz="1350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35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демократических </a:t>
            </a:r>
            <a:r>
              <a:rPr sz="1350" kern="1200" spc="-3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ценностных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ориентаций;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1350" kern="1200" spc="58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…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339566" defTabSz="685800">
              <a:spcBef>
                <a:spcPts val="4"/>
              </a:spcBef>
              <a:buClrTx/>
            </a:pP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10)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установки</a:t>
            </a:r>
            <a:r>
              <a:rPr sz="135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безопасный, </a:t>
            </a:r>
            <a:r>
              <a:rPr sz="1350" kern="1200" spc="-3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здоровый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жизни,</a:t>
            </a:r>
            <a:r>
              <a:rPr sz="135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наличие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мотивации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 </a:t>
            </a:r>
            <a:r>
              <a:rPr sz="1350" kern="1200" spc="-8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творческому </a:t>
            </a:r>
            <a:r>
              <a:rPr sz="1350" kern="1200" spc="-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труду,</a:t>
            </a:r>
            <a:r>
              <a:rPr sz="1350" kern="1200" spc="-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работе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 </a:t>
            </a:r>
            <a:r>
              <a:rPr sz="1350" kern="1200" spc="-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результат, </a:t>
            </a:r>
            <a:r>
              <a:rPr sz="1350" kern="1200" spc="-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бережному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отношению </a:t>
            </a:r>
            <a:r>
              <a:rPr sz="1350" kern="1200" spc="-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350" kern="1200" spc="-8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материальным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духовным</a:t>
            </a:r>
            <a:r>
              <a:rPr sz="135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ценностям.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5826" y="1654207"/>
            <a:ext cx="3733324" cy="32284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58115" defTabSz="685800">
              <a:spcBef>
                <a:spcPts val="75"/>
              </a:spcBef>
              <a:buClrTx/>
            </a:pPr>
            <a:r>
              <a:rPr sz="1500" kern="1200" spc="-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Группы</a:t>
            </a:r>
            <a:r>
              <a:rPr sz="15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личностных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результатов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(по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направлениям</a:t>
            </a:r>
            <a:r>
              <a:rPr sz="15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воспитательной</a:t>
            </a:r>
            <a:r>
              <a:rPr sz="1500" kern="1200" spc="-5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работы):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spcBef>
                <a:spcPts val="15"/>
              </a:spcBef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Патриотическое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(4)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Гражданское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(8)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spcBef>
                <a:spcPts val="4"/>
              </a:spcBef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Духовно-нравственное</a:t>
            </a:r>
            <a:r>
              <a:rPr sz="135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(3)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Эстетическое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(3)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ценности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научного</a:t>
            </a:r>
            <a:r>
              <a:rPr sz="135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познания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(3)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337185" defTabSz="685800"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Физическое</a:t>
            </a:r>
            <a:r>
              <a:rPr sz="135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воспитание.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Формирование </a:t>
            </a:r>
            <a:r>
              <a:rPr sz="1350" kern="1200" spc="-34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культуры</a:t>
            </a:r>
            <a:r>
              <a:rPr sz="135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здоровья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эмоционального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благополучия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(5)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spcBef>
                <a:spcPts val="4"/>
              </a:spcBef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Трудовое</a:t>
            </a:r>
            <a:r>
              <a:rPr sz="135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(5)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0025" indent="-190976" defTabSz="685800">
              <a:buClrTx/>
              <a:buFontTx/>
              <a:buAutoNum type="arabicPeriod"/>
              <a:tabLst>
                <a:tab pos="200501" algn="l"/>
              </a:tabLst>
            </a:pPr>
            <a:r>
              <a:rPr sz="13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Экологическое</a:t>
            </a:r>
            <a:r>
              <a:rPr sz="13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</a:t>
            </a:r>
            <a:r>
              <a:rPr sz="13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(5)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lnSpc>
                <a:spcPts val="1613"/>
              </a:lnSpc>
              <a:buClrTx/>
            </a:pPr>
            <a:r>
              <a:rPr sz="1350" kern="1200" spc="58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…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98584" defTabSz="685800">
              <a:lnSpc>
                <a:spcPts val="1800"/>
              </a:lnSpc>
              <a:spcBef>
                <a:spcPts val="53"/>
              </a:spcBef>
              <a:buClrTx/>
            </a:pPr>
            <a:r>
              <a:rPr sz="1500" b="1" kern="1200" spc="-4" dirty="0">
                <a:solidFill>
                  <a:srgbClr val="006FC0"/>
                </a:solidFill>
                <a:ea typeface="+mn-ea"/>
              </a:rPr>
              <a:t>Всего</a:t>
            </a:r>
            <a:r>
              <a:rPr sz="1500" b="1" kern="1200" spc="-30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=</a:t>
            </a:r>
            <a:r>
              <a:rPr sz="1500" b="1" kern="1200" spc="-23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36</a:t>
            </a:r>
            <a:r>
              <a:rPr sz="1500" b="1" kern="1200" spc="-38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конкретных</a:t>
            </a:r>
            <a:r>
              <a:rPr sz="1500" b="1" kern="1200" spc="19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15" dirty="0">
                <a:solidFill>
                  <a:srgbClr val="006FC0"/>
                </a:solidFill>
                <a:ea typeface="+mn-ea"/>
              </a:rPr>
              <a:t>формулировок </a:t>
            </a:r>
            <a:r>
              <a:rPr sz="1500" b="1" kern="1200" spc="-405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личностных</a:t>
            </a:r>
            <a:r>
              <a:rPr sz="1500" b="1" kern="1200" spc="15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26" dirty="0">
                <a:solidFill>
                  <a:srgbClr val="006FC0"/>
                </a:solidFill>
                <a:ea typeface="+mn-ea"/>
              </a:rPr>
              <a:t>результатов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95" y="58135"/>
            <a:ext cx="515229" cy="7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311" y="1090613"/>
            <a:ext cx="650033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tabLst>
                <a:tab pos="4072414" algn="l"/>
              </a:tabLst>
            </a:pPr>
            <a:r>
              <a:rPr sz="1800" b="1" kern="1200" spc="-8" dirty="0">
                <a:solidFill>
                  <a:srgbClr val="006FC0"/>
                </a:solidFill>
                <a:ea typeface="+mn-ea"/>
              </a:rPr>
              <a:t>Действующий</a:t>
            </a:r>
            <a:r>
              <a:rPr sz="1800" b="1" kern="1200" spc="53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8" dirty="0">
                <a:solidFill>
                  <a:srgbClr val="006FC0"/>
                </a:solidFill>
                <a:ea typeface="+mn-ea"/>
              </a:rPr>
              <a:t>ФГОС:	</a:t>
            </a: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Обновленный</a:t>
            </a:r>
            <a:r>
              <a:rPr sz="1800" b="1" kern="1200" spc="-4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ФГОС:</a:t>
            </a:r>
            <a:endParaRPr sz="1800" kern="1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10" y="1641443"/>
            <a:ext cx="2629853" cy="10483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«Метапредметные</a:t>
            </a:r>
            <a:r>
              <a:rPr sz="13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результаты </a:t>
            </a:r>
            <a:r>
              <a:rPr sz="135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освоения</a:t>
            </a:r>
            <a:r>
              <a:rPr sz="13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основной 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образовательной</a:t>
            </a:r>
            <a:r>
              <a:rPr sz="13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программы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начального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общего</a:t>
            </a:r>
            <a:r>
              <a:rPr sz="13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образования </a:t>
            </a:r>
            <a:r>
              <a:rPr sz="1350" kern="1200" spc="-3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должны</a:t>
            </a:r>
            <a:r>
              <a:rPr sz="13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отражать: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10" y="2874360"/>
            <a:ext cx="1638300" cy="7021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500" b="1" kern="1200" spc="-4" dirty="0">
                <a:solidFill>
                  <a:srgbClr val="006FC0"/>
                </a:solidFill>
                <a:ea typeface="+mn-ea"/>
              </a:rPr>
              <a:t>Всего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= 16 </a:t>
            </a:r>
            <a:r>
              <a:rPr sz="1500" b="1" kern="1200" spc="4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15" dirty="0">
                <a:solidFill>
                  <a:srgbClr val="006FC0"/>
                </a:solidFill>
                <a:ea typeface="+mn-ea"/>
              </a:rPr>
              <a:t>м</a:t>
            </a:r>
            <a:r>
              <a:rPr sz="1500" b="1" kern="1200" spc="-11" dirty="0">
                <a:solidFill>
                  <a:srgbClr val="006FC0"/>
                </a:solidFill>
                <a:ea typeface="+mn-ea"/>
              </a:rPr>
              <a:t>е</a:t>
            </a:r>
            <a:r>
              <a:rPr sz="1500" b="1" kern="1200" spc="-15" dirty="0">
                <a:solidFill>
                  <a:srgbClr val="006FC0"/>
                </a:solidFill>
                <a:ea typeface="+mn-ea"/>
              </a:rPr>
              <a:t>т</a:t>
            </a:r>
            <a:r>
              <a:rPr sz="1500" b="1" kern="1200" spc="4" dirty="0">
                <a:solidFill>
                  <a:srgbClr val="006FC0"/>
                </a:solidFill>
                <a:ea typeface="+mn-ea"/>
              </a:rPr>
              <a:t>а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пред</a:t>
            </a:r>
            <a:r>
              <a:rPr sz="1500" b="1" kern="1200" spc="-15" dirty="0">
                <a:solidFill>
                  <a:srgbClr val="006FC0"/>
                </a:solidFill>
                <a:ea typeface="+mn-ea"/>
              </a:rPr>
              <a:t>м</a:t>
            </a:r>
            <a:r>
              <a:rPr sz="1500" b="1" kern="1200" spc="-11" dirty="0">
                <a:solidFill>
                  <a:srgbClr val="006FC0"/>
                </a:solidFill>
                <a:ea typeface="+mn-ea"/>
              </a:rPr>
              <a:t>е</a:t>
            </a:r>
            <a:r>
              <a:rPr sz="1500" b="1" kern="1200" spc="-15" dirty="0">
                <a:solidFill>
                  <a:srgbClr val="006FC0"/>
                </a:solidFill>
                <a:ea typeface="+mn-ea"/>
              </a:rPr>
              <a:t>т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н</a:t>
            </a:r>
            <a:r>
              <a:rPr sz="1500" b="1" kern="1200" spc="-8" dirty="0">
                <a:solidFill>
                  <a:srgbClr val="006FC0"/>
                </a:solidFill>
                <a:ea typeface="+mn-ea"/>
              </a:rPr>
              <a:t>ы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х  </a:t>
            </a:r>
            <a:r>
              <a:rPr sz="1500" b="1" kern="1200" spc="-26" dirty="0">
                <a:solidFill>
                  <a:srgbClr val="006FC0"/>
                </a:solidFill>
                <a:ea typeface="+mn-ea"/>
              </a:rPr>
              <a:t>результатов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23528" y="1579375"/>
            <a:ext cx="8227759" cy="2941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46721" marR="475298">
              <a:spcBef>
                <a:spcPts val="75"/>
              </a:spcBef>
              <a:buAutoNum type="arabicPeriod"/>
              <a:tabLst>
                <a:tab pos="4437698" algn="l"/>
              </a:tabLst>
            </a:pPr>
            <a:r>
              <a:rPr spc="-8" dirty="0"/>
              <a:t>Овладение</a:t>
            </a:r>
            <a:r>
              <a:rPr dirty="0"/>
              <a:t> </a:t>
            </a:r>
            <a:r>
              <a:rPr spc="-8" dirty="0"/>
              <a:t>универсальными</a:t>
            </a:r>
            <a:r>
              <a:rPr spc="53" dirty="0"/>
              <a:t> </a:t>
            </a:r>
            <a:r>
              <a:rPr spc="-11" dirty="0"/>
              <a:t>учебными </a:t>
            </a:r>
            <a:r>
              <a:rPr spc="-363" dirty="0"/>
              <a:t> </a:t>
            </a:r>
            <a:r>
              <a:rPr spc="-8" dirty="0"/>
              <a:t>познавательными</a:t>
            </a:r>
            <a:r>
              <a:rPr spc="56" dirty="0"/>
              <a:t> </a:t>
            </a:r>
            <a:r>
              <a:rPr spc="-8" dirty="0"/>
              <a:t>действиями</a:t>
            </a:r>
          </a:p>
          <a:p>
            <a:pPr marL="4543425" lvl="1" indent="-297180">
              <a:buAutoNum type="arabicPeriod"/>
              <a:tabLst>
                <a:tab pos="4543901" algn="l"/>
              </a:tabLst>
            </a:pP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Базовые</a:t>
            </a:r>
            <a:r>
              <a:rPr sz="1200" spc="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действия</a:t>
            </a:r>
            <a:r>
              <a:rPr sz="1200" spc="8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5,</a:t>
            </a:r>
            <a:r>
              <a:rPr sz="1200" spc="1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6)</a:t>
            </a:r>
            <a:endParaRPr sz="1200" dirty="0">
              <a:latin typeface="Microsoft Sans Serif"/>
              <a:cs typeface="Microsoft Sans Serif"/>
            </a:endParaRPr>
          </a:p>
          <a:p>
            <a:pPr marL="4246721" marR="275273" lvl="1">
              <a:buAutoNum type="arabicPeriod"/>
              <a:tabLst>
                <a:tab pos="4543901" algn="l"/>
              </a:tabLst>
            </a:pP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Базовые</a:t>
            </a:r>
            <a:r>
              <a:rPr sz="1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действия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6, </a:t>
            </a:r>
            <a:r>
              <a:rPr sz="1200" spc="-307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200" spc="1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4)</a:t>
            </a:r>
            <a:endParaRPr sz="1200" dirty="0">
              <a:latin typeface="Microsoft Sans Serif"/>
              <a:cs typeface="Microsoft Sans Serif"/>
            </a:endParaRPr>
          </a:p>
          <a:p>
            <a:pPr marL="4543425" lvl="1" indent="-297180">
              <a:buAutoNum type="arabicPeriod"/>
              <a:tabLst>
                <a:tab pos="4543901" algn="l"/>
              </a:tabLst>
            </a:pPr>
            <a:r>
              <a:rPr sz="1200" spc="-19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Работа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6,</a:t>
            </a:r>
            <a:r>
              <a:rPr sz="1200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5)</a:t>
            </a:r>
            <a:endParaRPr sz="1200" dirty="0">
              <a:latin typeface="Microsoft Sans Serif"/>
              <a:cs typeface="Microsoft Sans Serif"/>
            </a:endParaRPr>
          </a:p>
          <a:p>
            <a:pPr marL="4437221" indent="-190976">
              <a:buAutoNum type="arabicPeriod" startAt="2"/>
              <a:tabLst>
                <a:tab pos="4437698" algn="l"/>
              </a:tabLst>
            </a:pPr>
            <a:r>
              <a:rPr spc="-8" dirty="0"/>
              <a:t>Овладение</a:t>
            </a:r>
            <a:r>
              <a:rPr dirty="0"/>
              <a:t> </a:t>
            </a:r>
            <a:r>
              <a:rPr spc="-8" dirty="0"/>
              <a:t>универсальными</a:t>
            </a:r>
            <a:r>
              <a:rPr spc="60" dirty="0"/>
              <a:t> </a:t>
            </a:r>
            <a:r>
              <a:rPr spc="-11" dirty="0"/>
              <a:t>учебными</a:t>
            </a:r>
          </a:p>
          <a:p>
            <a:pPr marL="4246721">
              <a:spcBef>
                <a:spcPts val="4"/>
              </a:spcBef>
            </a:pPr>
            <a:r>
              <a:rPr spc="-8" dirty="0"/>
              <a:t>коммуникативными</a:t>
            </a:r>
            <a:r>
              <a:rPr spc="45" dirty="0"/>
              <a:t> </a:t>
            </a:r>
            <a:r>
              <a:rPr spc="-8" dirty="0"/>
              <a:t>действиями</a:t>
            </a:r>
          </a:p>
          <a:p>
            <a:pPr marL="4543425" lvl="1" indent="-297180">
              <a:buAutoNum type="arabicPeriod"/>
              <a:tabLst>
                <a:tab pos="4543901" algn="l"/>
              </a:tabLst>
            </a:pP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Общение</a:t>
            </a:r>
            <a:r>
              <a:rPr sz="1200" spc="26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8,</a:t>
            </a:r>
            <a:r>
              <a:rPr sz="1200" spc="26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200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6)</a:t>
            </a:r>
            <a:endParaRPr sz="1200" dirty="0">
              <a:latin typeface="Microsoft Sans Serif"/>
              <a:cs typeface="Microsoft Sans Serif"/>
            </a:endParaRPr>
          </a:p>
          <a:p>
            <a:pPr marL="4543901" lvl="1" indent="-297656">
              <a:buAutoNum type="arabicPeriod"/>
              <a:tabLst>
                <a:tab pos="4544378" algn="l"/>
              </a:tabLst>
            </a:pP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200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200" spc="38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4,</a:t>
            </a:r>
            <a:r>
              <a:rPr sz="1200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4)</a:t>
            </a:r>
            <a:endParaRPr sz="1200" dirty="0">
              <a:latin typeface="Microsoft Sans Serif"/>
              <a:cs typeface="Microsoft Sans Serif"/>
            </a:endParaRPr>
          </a:p>
          <a:p>
            <a:pPr marL="4246721" marR="3810">
              <a:buAutoNum type="arabicPeriod" startAt="3"/>
              <a:tabLst>
                <a:tab pos="4437698" algn="l"/>
              </a:tabLst>
            </a:pPr>
            <a:r>
              <a:rPr spc="-8" dirty="0"/>
              <a:t>Овладение</a:t>
            </a:r>
            <a:r>
              <a:rPr spc="8" dirty="0"/>
              <a:t> </a:t>
            </a:r>
            <a:r>
              <a:rPr spc="-8" dirty="0"/>
              <a:t>универсальными</a:t>
            </a:r>
            <a:r>
              <a:rPr spc="68" dirty="0"/>
              <a:t> </a:t>
            </a:r>
            <a:r>
              <a:rPr spc="-11" dirty="0"/>
              <a:t>регулятивными </a:t>
            </a:r>
            <a:r>
              <a:rPr spc="-363" dirty="0"/>
              <a:t> </a:t>
            </a:r>
            <a:r>
              <a:rPr spc="-8" dirty="0"/>
              <a:t>действиями</a:t>
            </a:r>
          </a:p>
          <a:p>
            <a:pPr marL="4543901" lvl="1" indent="-297656">
              <a:buAutoNum type="arabicPeriod"/>
              <a:tabLst>
                <a:tab pos="4544378" algn="l"/>
              </a:tabLst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Самоорганизация</a:t>
            </a:r>
            <a:r>
              <a:rPr sz="12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2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2,</a:t>
            </a:r>
            <a:r>
              <a:rPr sz="1200" spc="1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2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2)</a:t>
            </a:r>
            <a:endParaRPr sz="1200" dirty="0">
              <a:latin typeface="Microsoft Sans Serif"/>
              <a:cs typeface="Microsoft Sans Serif"/>
            </a:endParaRPr>
          </a:p>
          <a:p>
            <a:pPr marL="4543425" lvl="1" indent="-297180">
              <a:spcBef>
                <a:spcPts val="4"/>
              </a:spcBef>
              <a:buAutoNum type="arabicPeriod"/>
              <a:tabLst>
                <a:tab pos="4543901" algn="l"/>
              </a:tabLst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200" spc="26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2,</a:t>
            </a:r>
            <a:r>
              <a:rPr sz="12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200" spc="3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200" spc="26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3)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3438" y="4520565"/>
            <a:ext cx="363045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500" b="1" kern="1200" spc="-4" dirty="0">
                <a:solidFill>
                  <a:srgbClr val="006FC0"/>
                </a:solidFill>
                <a:ea typeface="+mn-ea"/>
              </a:rPr>
              <a:t>Всего</a:t>
            </a:r>
            <a:r>
              <a:rPr sz="1500" b="1" kern="1200" spc="-26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=</a:t>
            </a:r>
            <a:r>
              <a:rPr sz="1500" b="1" kern="1200" spc="-19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33/30</a:t>
            </a:r>
            <a:r>
              <a:rPr sz="1500" b="1" kern="1200" spc="-53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конкретных</a:t>
            </a:r>
            <a:r>
              <a:rPr sz="1500" b="1" kern="1200" spc="26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26" dirty="0">
                <a:solidFill>
                  <a:srgbClr val="006FC0"/>
                </a:solidFill>
                <a:ea typeface="+mn-ea"/>
              </a:rPr>
              <a:t>результатов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930" y="48610"/>
            <a:ext cx="515229" cy="70813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2793" y="39242"/>
            <a:ext cx="4867275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8" dirty="0"/>
              <a:t>Детализация</a:t>
            </a:r>
            <a:r>
              <a:rPr sz="2400" spc="-49" dirty="0"/>
              <a:t> </a:t>
            </a:r>
            <a:r>
              <a:rPr sz="2400" spc="-11" dirty="0"/>
              <a:t>требований</a:t>
            </a:r>
            <a:endParaRPr sz="2400"/>
          </a:p>
          <a:p>
            <a:pPr marL="9525"/>
            <a:r>
              <a:rPr sz="2400" dirty="0"/>
              <a:t>к</a:t>
            </a:r>
            <a:r>
              <a:rPr sz="2400" spc="-23" dirty="0"/>
              <a:t> </a:t>
            </a:r>
            <a:r>
              <a:rPr sz="2400" spc="-38" dirty="0"/>
              <a:t>результатам</a:t>
            </a:r>
            <a:r>
              <a:rPr sz="2400" spc="26" dirty="0"/>
              <a:t> </a:t>
            </a:r>
            <a:r>
              <a:rPr sz="2400" spc="-11" dirty="0"/>
              <a:t>метапредметным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58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397" y="1275922"/>
            <a:ext cx="242792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Действующий</a:t>
            </a:r>
            <a:r>
              <a:rPr sz="1800" b="1" kern="1200" spc="23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8" dirty="0">
                <a:solidFill>
                  <a:srgbClr val="006FC0"/>
                </a:solidFill>
                <a:ea typeface="+mn-ea"/>
              </a:rPr>
              <a:t>ФГОС: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95536" y="1635646"/>
            <a:ext cx="3466872" cy="2779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8119" indent="-179070">
              <a:spcBef>
                <a:spcPts val="75"/>
              </a:spcBef>
              <a:buAutoNum type="arabicParenR"/>
              <a:tabLst>
                <a:tab pos="188595" algn="l"/>
              </a:tabLst>
            </a:pPr>
            <a:r>
              <a:rPr spc="-11" dirty="0"/>
              <a:t>формирование</a:t>
            </a:r>
            <a:r>
              <a:rPr spc="30" dirty="0"/>
              <a:t> </a:t>
            </a:r>
            <a:r>
              <a:rPr spc="-8" dirty="0"/>
              <a:t>системы</a:t>
            </a:r>
            <a:r>
              <a:rPr spc="15" dirty="0"/>
              <a:t> </a:t>
            </a:r>
            <a:r>
              <a:rPr spc="-11" dirty="0"/>
              <a:t>научных</a:t>
            </a:r>
            <a:r>
              <a:rPr spc="64" dirty="0"/>
              <a:t> </a:t>
            </a:r>
            <a:r>
              <a:rPr spc="-11" dirty="0"/>
              <a:t>знаний;</a:t>
            </a:r>
          </a:p>
          <a:p>
            <a:pPr marL="188119" indent="-179070">
              <a:buAutoNum type="arabicParenR"/>
              <a:tabLst>
                <a:tab pos="188595" algn="l"/>
              </a:tabLst>
            </a:pPr>
            <a:r>
              <a:rPr spc="-11" dirty="0"/>
              <a:t>формирование</a:t>
            </a:r>
            <a:r>
              <a:rPr spc="23" dirty="0"/>
              <a:t> </a:t>
            </a:r>
            <a:r>
              <a:rPr spc="-11" dirty="0"/>
              <a:t>первоначальных</a:t>
            </a:r>
          </a:p>
          <a:p>
            <a:pPr marL="9525"/>
            <a:r>
              <a:rPr spc="-11" dirty="0"/>
              <a:t>систематизированных</a:t>
            </a:r>
            <a:r>
              <a:rPr spc="49" dirty="0"/>
              <a:t> </a:t>
            </a:r>
            <a:r>
              <a:rPr spc="-11" dirty="0"/>
              <a:t>представлений;</a:t>
            </a:r>
          </a:p>
          <a:p>
            <a:pPr marL="9525" marR="43814">
              <a:buAutoNum type="arabicParenR" startAt="3"/>
              <a:tabLst>
                <a:tab pos="188595" algn="l"/>
              </a:tabLst>
            </a:pPr>
            <a:r>
              <a:rPr spc="-15" dirty="0"/>
              <a:t>приобретение</a:t>
            </a:r>
            <a:r>
              <a:rPr spc="49" dirty="0"/>
              <a:t> </a:t>
            </a:r>
            <a:r>
              <a:rPr spc="-11" dirty="0"/>
              <a:t>опыта</a:t>
            </a:r>
            <a:r>
              <a:rPr spc="15" dirty="0"/>
              <a:t> </a:t>
            </a:r>
            <a:r>
              <a:rPr spc="-11" dirty="0"/>
              <a:t>использования</a:t>
            </a:r>
            <a:r>
              <a:rPr spc="38" dirty="0"/>
              <a:t> </a:t>
            </a:r>
            <a:r>
              <a:rPr spc="-23" dirty="0"/>
              <a:t>методов </a:t>
            </a:r>
            <a:r>
              <a:rPr spc="-307" dirty="0"/>
              <a:t> </a:t>
            </a:r>
            <a:r>
              <a:rPr spc="-11" dirty="0"/>
              <a:t>биологической</a:t>
            </a:r>
            <a:r>
              <a:rPr spc="34" dirty="0"/>
              <a:t> </a:t>
            </a:r>
            <a:r>
              <a:rPr spc="-26" dirty="0"/>
              <a:t>науки</a:t>
            </a:r>
            <a:r>
              <a:rPr spc="38" dirty="0"/>
              <a:t> </a:t>
            </a:r>
            <a:r>
              <a:rPr spc="-4" dirty="0"/>
              <a:t>и</a:t>
            </a:r>
            <a:r>
              <a:rPr spc="23" dirty="0"/>
              <a:t> </a:t>
            </a:r>
            <a:r>
              <a:rPr spc="-11" dirty="0"/>
              <a:t>проведения</a:t>
            </a:r>
            <a:r>
              <a:rPr spc="26" dirty="0"/>
              <a:t> </a:t>
            </a:r>
            <a:r>
              <a:rPr spc="-8" dirty="0"/>
              <a:t>несложных </a:t>
            </a:r>
            <a:r>
              <a:rPr spc="-4" dirty="0"/>
              <a:t> </a:t>
            </a:r>
            <a:r>
              <a:rPr spc="-11" dirty="0"/>
              <a:t>биологических</a:t>
            </a:r>
            <a:r>
              <a:rPr spc="45" dirty="0"/>
              <a:t> </a:t>
            </a:r>
            <a:r>
              <a:rPr spc="-15" dirty="0"/>
              <a:t>экспериментов;</a:t>
            </a:r>
          </a:p>
          <a:p>
            <a:pPr marL="9525" marR="658177">
              <a:spcBef>
                <a:spcPts val="4"/>
              </a:spcBef>
              <a:buAutoNum type="arabicParenR" startAt="3"/>
              <a:tabLst>
                <a:tab pos="188595" algn="l"/>
              </a:tabLst>
            </a:pPr>
            <a:r>
              <a:rPr spc="-11" dirty="0"/>
              <a:t>формирование</a:t>
            </a:r>
            <a:r>
              <a:rPr spc="30" dirty="0"/>
              <a:t> </a:t>
            </a:r>
            <a:r>
              <a:rPr spc="-8" dirty="0"/>
              <a:t>основ</a:t>
            </a:r>
            <a:r>
              <a:rPr spc="30" dirty="0"/>
              <a:t> </a:t>
            </a:r>
            <a:r>
              <a:rPr spc="-15" dirty="0"/>
              <a:t>экологической </a:t>
            </a:r>
            <a:r>
              <a:rPr spc="-307" dirty="0"/>
              <a:t> </a:t>
            </a:r>
            <a:r>
              <a:rPr spc="-11" dirty="0"/>
              <a:t>грамотности:</a:t>
            </a:r>
            <a:r>
              <a:rPr spc="45" dirty="0"/>
              <a:t> </a:t>
            </a:r>
            <a:r>
              <a:rPr spc="-8" dirty="0"/>
              <a:t>способности</a:t>
            </a:r>
            <a:r>
              <a:rPr spc="38" dirty="0"/>
              <a:t> </a:t>
            </a:r>
            <a:r>
              <a:rPr spc="-11" dirty="0"/>
              <a:t>оценивать</a:t>
            </a:r>
          </a:p>
          <a:p>
            <a:pPr marL="9525"/>
            <a:r>
              <a:rPr spc="-4" dirty="0"/>
              <a:t>последствия</a:t>
            </a:r>
            <a:r>
              <a:rPr spc="4" dirty="0"/>
              <a:t> </a:t>
            </a:r>
            <a:r>
              <a:rPr spc="-8" dirty="0"/>
              <a:t>деятельности</a:t>
            </a:r>
            <a:r>
              <a:rPr spc="34" dirty="0"/>
              <a:t> </a:t>
            </a:r>
            <a:r>
              <a:rPr spc="-15" dirty="0"/>
              <a:t>человека</a:t>
            </a:r>
            <a:r>
              <a:rPr dirty="0"/>
              <a:t> в</a:t>
            </a:r>
            <a:r>
              <a:rPr spc="23" dirty="0"/>
              <a:t> </a:t>
            </a:r>
            <a:r>
              <a:rPr spc="-11" dirty="0"/>
              <a:t>природе;</a:t>
            </a:r>
          </a:p>
          <a:p>
            <a:pPr marL="9525" marR="236220">
              <a:buAutoNum type="arabicParenR" startAt="5"/>
              <a:tabLst>
                <a:tab pos="188595" algn="l"/>
              </a:tabLst>
            </a:pPr>
            <a:r>
              <a:rPr spc="-11" dirty="0"/>
              <a:t>формирование</a:t>
            </a:r>
            <a:r>
              <a:rPr spc="34" dirty="0"/>
              <a:t> </a:t>
            </a:r>
            <a:r>
              <a:rPr spc="-11" dirty="0"/>
              <a:t>представлений</a:t>
            </a:r>
            <a:r>
              <a:rPr spc="45" dirty="0"/>
              <a:t> </a:t>
            </a:r>
            <a:r>
              <a:rPr dirty="0"/>
              <a:t>о</a:t>
            </a:r>
            <a:r>
              <a:rPr spc="19" dirty="0"/>
              <a:t> </a:t>
            </a:r>
            <a:r>
              <a:rPr spc="-19" dirty="0"/>
              <a:t>значении </a:t>
            </a:r>
            <a:r>
              <a:rPr spc="-307" dirty="0"/>
              <a:t> </a:t>
            </a:r>
            <a:r>
              <a:rPr spc="-11" dirty="0"/>
              <a:t>биологических</a:t>
            </a:r>
            <a:r>
              <a:rPr spc="45" dirty="0"/>
              <a:t> </a:t>
            </a:r>
            <a:r>
              <a:rPr spc="-26" dirty="0"/>
              <a:t>наук;</a:t>
            </a:r>
          </a:p>
          <a:p>
            <a:pPr marL="9525" marR="3810">
              <a:buAutoNum type="arabicParenR" startAt="5"/>
              <a:tabLst>
                <a:tab pos="188595" algn="l"/>
              </a:tabLst>
            </a:pPr>
            <a:r>
              <a:rPr spc="-8" dirty="0"/>
              <a:t>освоение</a:t>
            </a:r>
            <a:r>
              <a:rPr spc="30" dirty="0"/>
              <a:t> </a:t>
            </a:r>
            <a:r>
              <a:rPr spc="-15" dirty="0"/>
              <a:t>приемов</a:t>
            </a:r>
            <a:r>
              <a:rPr spc="30" dirty="0"/>
              <a:t> </a:t>
            </a:r>
            <a:r>
              <a:rPr spc="-19" dirty="0"/>
              <a:t>оказания</a:t>
            </a:r>
            <a:r>
              <a:rPr spc="30" dirty="0"/>
              <a:t> </a:t>
            </a:r>
            <a:r>
              <a:rPr spc="-11" dirty="0"/>
              <a:t>первой</a:t>
            </a:r>
            <a:r>
              <a:rPr spc="26" dirty="0"/>
              <a:t> </a:t>
            </a:r>
            <a:r>
              <a:rPr spc="-11" dirty="0"/>
              <a:t>помощи, </a:t>
            </a:r>
            <a:r>
              <a:rPr spc="-8" dirty="0"/>
              <a:t> рациональной</a:t>
            </a:r>
            <a:r>
              <a:rPr spc="56" dirty="0"/>
              <a:t> </a:t>
            </a:r>
            <a:r>
              <a:rPr spc="-15" dirty="0"/>
              <a:t>организации</a:t>
            </a:r>
            <a:r>
              <a:rPr spc="45" dirty="0"/>
              <a:t> </a:t>
            </a:r>
            <a:r>
              <a:rPr spc="-19" dirty="0"/>
              <a:t>труда</a:t>
            </a:r>
            <a:r>
              <a:rPr spc="34" dirty="0"/>
              <a:t> </a:t>
            </a:r>
            <a:r>
              <a:rPr spc="-4" dirty="0"/>
              <a:t>и</a:t>
            </a:r>
            <a:r>
              <a:rPr spc="30" dirty="0"/>
              <a:t> </a:t>
            </a:r>
            <a:r>
              <a:rPr spc="-15" dirty="0"/>
              <a:t>отдыха, </a:t>
            </a:r>
            <a:r>
              <a:rPr spc="-11" dirty="0"/>
              <a:t> </a:t>
            </a:r>
            <a:r>
              <a:rPr spc="-4" dirty="0"/>
              <a:t>выращивания</a:t>
            </a:r>
            <a:r>
              <a:rPr spc="4" dirty="0"/>
              <a:t> </a:t>
            </a:r>
            <a:r>
              <a:rPr spc="-4" dirty="0"/>
              <a:t>и</a:t>
            </a:r>
            <a:r>
              <a:rPr spc="23" dirty="0"/>
              <a:t> </a:t>
            </a:r>
            <a:r>
              <a:rPr spc="-19" dirty="0"/>
              <a:t>размножения</a:t>
            </a:r>
            <a:r>
              <a:rPr spc="49" dirty="0"/>
              <a:t> </a:t>
            </a:r>
            <a:r>
              <a:rPr spc="-23" dirty="0"/>
              <a:t>культурных </a:t>
            </a:r>
            <a:r>
              <a:rPr spc="-19" dirty="0"/>
              <a:t> </a:t>
            </a:r>
            <a:r>
              <a:rPr spc="-8" dirty="0"/>
              <a:t>растений</a:t>
            </a:r>
            <a:r>
              <a:rPr spc="41" dirty="0"/>
              <a:t> </a:t>
            </a:r>
            <a:r>
              <a:rPr spc="-4" dirty="0"/>
              <a:t>и</a:t>
            </a:r>
            <a:r>
              <a:rPr spc="15" dirty="0"/>
              <a:t> </a:t>
            </a:r>
            <a:r>
              <a:rPr spc="-11" dirty="0"/>
              <a:t>домашних</a:t>
            </a:r>
            <a:r>
              <a:rPr spc="38" dirty="0"/>
              <a:t> </a:t>
            </a:r>
            <a:r>
              <a:rPr spc="-11" dirty="0"/>
              <a:t>животных,</a:t>
            </a:r>
            <a:r>
              <a:rPr spc="8" dirty="0"/>
              <a:t> </a:t>
            </a:r>
            <a:r>
              <a:rPr spc="-11" dirty="0"/>
              <a:t>ухода</a:t>
            </a:r>
            <a:r>
              <a:rPr spc="34" dirty="0"/>
              <a:t> </a:t>
            </a:r>
            <a:r>
              <a:rPr spc="-26" dirty="0"/>
              <a:t>за</a:t>
            </a:r>
            <a:r>
              <a:rPr spc="8" dirty="0"/>
              <a:t> </a:t>
            </a:r>
            <a:r>
              <a:rPr spc="-11" dirty="0"/>
              <a:t>ними.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3452" y="1275922"/>
            <a:ext cx="24374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Обновленный</a:t>
            </a:r>
            <a:r>
              <a:rPr sz="1800" b="1" kern="1200" spc="-4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ФГОС: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8223" y="1635646"/>
            <a:ext cx="4121944" cy="3052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790" marR="3810" indent="-215265" defTabSz="685800">
              <a:spcBef>
                <a:spcPts val="75"/>
              </a:spcBef>
              <a:buClrTx/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характеризовать</a:t>
            </a:r>
            <a:r>
              <a:rPr sz="120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биологию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как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науку</a:t>
            </a:r>
            <a:r>
              <a:rPr sz="1200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</a:t>
            </a:r>
            <a:r>
              <a:rPr sz="120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живой</a:t>
            </a:r>
            <a:r>
              <a:rPr sz="120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природе; </a:t>
            </a:r>
            <a:r>
              <a:rPr sz="1200" kern="1200" spc="-307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называть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признаки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живого,</a:t>
            </a:r>
            <a:r>
              <a:rPr sz="1200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сравнивать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живое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2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неживое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;</a:t>
            </a:r>
            <a:endParaRPr sz="1200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24790" marR="87154" indent="-215265" defTabSz="685800">
              <a:buClrTx/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перечислять</a:t>
            </a:r>
            <a:r>
              <a:rPr sz="120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источники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биологических</a:t>
            </a:r>
            <a:r>
              <a:rPr sz="1200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знаний;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характеризовать</a:t>
            </a:r>
            <a:r>
              <a:rPr sz="1200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значение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биологических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знаний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для </a:t>
            </a:r>
            <a:r>
              <a:rPr sz="1200" kern="1200" spc="-307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современного</a:t>
            </a:r>
            <a:r>
              <a:rPr sz="1200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человека</a:t>
            </a:r>
            <a:endParaRPr sz="1200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24790" marR="9525" indent="-215265" defTabSz="685800">
              <a:spcBef>
                <a:spcPts val="4"/>
              </a:spcBef>
              <a:buClrTx/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применять</a:t>
            </a:r>
            <a:r>
              <a:rPr sz="120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биологические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термины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20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понятия</a:t>
            </a:r>
            <a:r>
              <a:rPr sz="1200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(в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том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числе:</a:t>
            </a:r>
            <a:r>
              <a:rPr sz="120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живые</a:t>
            </a:r>
            <a:r>
              <a:rPr sz="120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тела,</a:t>
            </a:r>
            <a:r>
              <a:rPr sz="1200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биология,</a:t>
            </a:r>
            <a:r>
              <a:rPr sz="1200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экология,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цитология,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анатомия,</a:t>
            </a:r>
            <a:r>
              <a:rPr sz="1200" kern="1200" spc="5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физиология,</a:t>
            </a:r>
            <a:r>
              <a:rPr sz="1200" kern="1200" spc="7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биологическая</a:t>
            </a:r>
            <a:r>
              <a:rPr sz="120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систематика,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клетка,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ткань,</a:t>
            </a:r>
            <a:r>
              <a:rPr sz="120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орган,</a:t>
            </a:r>
            <a:r>
              <a:rPr sz="120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система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органов,</a:t>
            </a:r>
            <a:r>
              <a:rPr sz="120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организм,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движение,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питание,</a:t>
            </a:r>
            <a:r>
              <a:rPr sz="1200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фотосинтез,</a:t>
            </a:r>
            <a:r>
              <a:rPr sz="1200" kern="1200" spc="5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дыхание,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выделение, </a:t>
            </a:r>
            <a:r>
              <a:rPr sz="1200" kern="1200" spc="-307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раздражимость,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рост,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размножение,</a:t>
            </a:r>
            <a:r>
              <a:rPr sz="1200" kern="1200" spc="6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развитие,</a:t>
            </a:r>
            <a:r>
              <a:rPr sz="120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среда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обитания,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природное</a:t>
            </a:r>
            <a:r>
              <a:rPr sz="120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сообщество)</a:t>
            </a:r>
            <a:r>
              <a:rPr sz="120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20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соответствии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 </a:t>
            </a:r>
            <a:r>
              <a:rPr sz="12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поставленной</a:t>
            </a:r>
            <a:r>
              <a:rPr sz="120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задачей</a:t>
            </a:r>
            <a:r>
              <a:rPr sz="120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контексте</a:t>
            </a:r>
            <a:r>
              <a:rPr sz="12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;</a:t>
            </a:r>
            <a:endParaRPr sz="1200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139541" defTabSz="685800">
              <a:lnSpc>
                <a:spcPct val="104299"/>
              </a:lnSpc>
              <a:spcBef>
                <a:spcPts val="210"/>
              </a:spcBef>
              <a:buClrTx/>
            </a:pP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т.д.,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всего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15-20</a:t>
            </a:r>
            <a:r>
              <a:rPr sz="1500" b="1" kern="1200" spc="60" dirty="0">
                <a:solidFill>
                  <a:srgbClr val="006FC0"/>
                </a:solidFill>
                <a:ea typeface="+mn-ea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конкретизированных</a:t>
            </a:r>
            <a:r>
              <a:rPr sz="1200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формулировок </a:t>
            </a:r>
            <a:r>
              <a:rPr sz="1200" kern="1200" spc="-307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привязанных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7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части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(году)</a:t>
            </a:r>
            <a:r>
              <a:rPr sz="1200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изучения</a:t>
            </a:r>
            <a:r>
              <a:rPr sz="1200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предмета</a:t>
            </a:r>
            <a:endParaRPr sz="1200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55" y="25750"/>
            <a:ext cx="515229" cy="70813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8977" y="50530"/>
            <a:ext cx="7194233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11" dirty="0"/>
              <a:t>Детализация</a:t>
            </a:r>
            <a:r>
              <a:rPr sz="2400" spc="-8" dirty="0"/>
              <a:t> </a:t>
            </a:r>
            <a:r>
              <a:rPr sz="2400" spc="-11" dirty="0"/>
              <a:t>требований</a:t>
            </a:r>
            <a:endParaRPr sz="2400"/>
          </a:p>
          <a:p>
            <a:pPr marL="9525">
              <a:spcBef>
                <a:spcPts val="4"/>
              </a:spcBef>
            </a:pPr>
            <a:r>
              <a:rPr sz="2400" dirty="0"/>
              <a:t>к</a:t>
            </a:r>
            <a:r>
              <a:rPr sz="2400" spc="-26" dirty="0"/>
              <a:t> </a:t>
            </a:r>
            <a:r>
              <a:rPr sz="2400" spc="-38" dirty="0"/>
              <a:t>результатам</a:t>
            </a:r>
            <a:r>
              <a:rPr sz="2400" spc="45" dirty="0"/>
              <a:t> </a:t>
            </a:r>
            <a:r>
              <a:rPr sz="2400" spc="-8" dirty="0"/>
              <a:t>предметным</a:t>
            </a:r>
            <a:r>
              <a:rPr sz="2400" spc="-15" dirty="0"/>
              <a:t> </a:t>
            </a:r>
            <a:r>
              <a:rPr sz="2400" spc="-4" dirty="0"/>
              <a:t>(пример:</a:t>
            </a:r>
            <a:r>
              <a:rPr sz="2400" spc="-26" dirty="0"/>
              <a:t> </a:t>
            </a:r>
            <a:r>
              <a:rPr sz="2400" spc="-11" dirty="0"/>
              <a:t>биология)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defTabSz="685800">
              <a:lnSpc>
                <a:spcPts val="1403"/>
              </a:lnSpc>
              <a:buClrTx/>
            </a:pPr>
            <a:endParaRPr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59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3567" y="955358"/>
            <a:ext cx="2497455" cy="622935"/>
          </a:xfrm>
          <a:custGeom>
            <a:avLst/>
            <a:gdLst/>
            <a:ahLst/>
            <a:cxnLst/>
            <a:rect l="l" t="t" r="r" b="b"/>
            <a:pathLst>
              <a:path w="3329940" h="830580">
                <a:moveTo>
                  <a:pt x="3246882" y="0"/>
                </a:moveTo>
                <a:lnTo>
                  <a:pt x="83058" y="0"/>
                </a:lnTo>
                <a:lnTo>
                  <a:pt x="50738" y="6530"/>
                </a:lnTo>
                <a:lnTo>
                  <a:pt x="24336" y="24336"/>
                </a:lnTo>
                <a:lnTo>
                  <a:pt x="6530" y="50738"/>
                </a:lnTo>
                <a:lnTo>
                  <a:pt x="0" y="83057"/>
                </a:lnTo>
                <a:lnTo>
                  <a:pt x="0" y="747522"/>
                </a:lnTo>
                <a:lnTo>
                  <a:pt x="6530" y="779841"/>
                </a:lnTo>
                <a:lnTo>
                  <a:pt x="24336" y="806243"/>
                </a:lnTo>
                <a:lnTo>
                  <a:pt x="50738" y="824049"/>
                </a:lnTo>
                <a:lnTo>
                  <a:pt x="83058" y="830579"/>
                </a:lnTo>
                <a:lnTo>
                  <a:pt x="3246882" y="830579"/>
                </a:lnTo>
                <a:lnTo>
                  <a:pt x="3279201" y="824049"/>
                </a:lnTo>
                <a:lnTo>
                  <a:pt x="3305603" y="806243"/>
                </a:lnTo>
                <a:lnTo>
                  <a:pt x="3323409" y="779841"/>
                </a:lnTo>
                <a:lnTo>
                  <a:pt x="3329940" y="747522"/>
                </a:lnTo>
                <a:lnTo>
                  <a:pt x="3329940" y="83057"/>
                </a:lnTo>
                <a:lnTo>
                  <a:pt x="3323409" y="50738"/>
                </a:lnTo>
                <a:lnTo>
                  <a:pt x="3305603" y="24336"/>
                </a:lnTo>
                <a:lnTo>
                  <a:pt x="3279201" y="6530"/>
                </a:lnTo>
                <a:lnTo>
                  <a:pt x="32468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144" y="1025366"/>
            <a:ext cx="2417445" cy="452206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228600" marR="3810" indent="-219075" defTabSz="685800">
              <a:lnSpc>
                <a:spcPts val="1560"/>
              </a:lnSpc>
              <a:spcBef>
                <a:spcPts val="326"/>
              </a:spcBef>
              <a:buClrTx/>
            </a:pP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Механизмы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вариативности </a:t>
            </a:r>
            <a:r>
              <a:rPr sz="1500" kern="1200" spc="-38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действующем</a:t>
            </a:r>
            <a:r>
              <a:rPr sz="1500" kern="1200" spc="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6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endParaRPr sz="1500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051" y="1632584"/>
            <a:ext cx="108584" cy="10858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68804" y="1792605"/>
            <a:ext cx="2506980" cy="634364"/>
            <a:chOff x="2491739" y="2390139"/>
            <a:chExt cx="3342640" cy="845819"/>
          </a:xfrm>
        </p:grpSpPr>
        <p:sp>
          <p:nvSpPr>
            <p:cNvPr id="7" name="object 7"/>
            <p:cNvSpPr/>
            <p:nvPr/>
          </p:nvSpPr>
          <p:spPr>
            <a:xfrm>
              <a:off x="2498089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498089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12169" y="1938861"/>
            <a:ext cx="2017395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lnSpc>
                <a:spcPts val="1170"/>
              </a:lnSpc>
              <a:spcBef>
                <a:spcPts val="75"/>
              </a:spcBef>
              <a:buClrTx/>
            </a:pP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Часть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ОП</a:t>
            </a:r>
            <a:r>
              <a:rPr sz="105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по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выбору</a:t>
            </a:r>
            <a:r>
              <a:rPr sz="105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участников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429" algn="ctr" defTabSz="685800">
              <a:lnSpc>
                <a:spcPts val="1170"/>
              </a:lnSpc>
              <a:buClrTx/>
            </a:pP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образовательного</a:t>
            </a: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процесса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7051" y="2476501"/>
            <a:ext cx="108584" cy="10858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868804" y="2636519"/>
            <a:ext cx="2506980" cy="632460"/>
            <a:chOff x="2491739" y="3515359"/>
            <a:chExt cx="3342640" cy="843280"/>
          </a:xfrm>
        </p:grpSpPr>
        <p:sp>
          <p:nvSpPr>
            <p:cNvPr id="12" name="object 12"/>
            <p:cNvSpPr/>
            <p:nvPr/>
          </p:nvSpPr>
          <p:spPr>
            <a:xfrm>
              <a:off x="2498089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324688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7"/>
                  </a:lnTo>
                  <a:lnTo>
                    <a:pt x="0" y="747521"/>
                  </a:lnTo>
                  <a:lnTo>
                    <a:pt x="6530" y="779841"/>
                  </a:lnTo>
                  <a:lnTo>
                    <a:pt x="24336" y="806243"/>
                  </a:lnTo>
                  <a:lnTo>
                    <a:pt x="50738" y="824049"/>
                  </a:lnTo>
                  <a:lnTo>
                    <a:pt x="83058" y="830579"/>
                  </a:lnTo>
                  <a:lnTo>
                    <a:pt x="3246882" y="830579"/>
                  </a:lnTo>
                  <a:lnTo>
                    <a:pt x="3279201" y="824049"/>
                  </a:lnTo>
                  <a:lnTo>
                    <a:pt x="3305603" y="806243"/>
                  </a:lnTo>
                  <a:lnTo>
                    <a:pt x="3323409" y="779841"/>
                  </a:lnTo>
                  <a:lnTo>
                    <a:pt x="3329940" y="747521"/>
                  </a:lnTo>
                  <a:lnTo>
                    <a:pt x="3329940" y="83057"/>
                  </a:lnTo>
                  <a:lnTo>
                    <a:pt x="3323409" y="50738"/>
                  </a:lnTo>
                  <a:lnTo>
                    <a:pt x="3305603" y="24336"/>
                  </a:lnTo>
                  <a:lnTo>
                    <a:pt x="3279201" y="653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98089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0" y="83057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3246882" y="0"/>
                  </a:lnTo>
                  <a:lnTo>
                    <a:pt x="3279201" y="6530"/>
                  </a:lnTo>
                  <a:lnTo>
                    <a:pt x="3305603" y="24336"/>
                  </a:lnTo>
                  <a:lnTo>
                    <a:pt x="3323409" y="50738"/>
                  </a:lnTo>
                  <a:lnTo>
                    <a:pt x="3329940" y="83057"/>
                  </a:lnTo>
                  <a:lnTo>
                    <a:pt x="3329940" y="747521"/>
                  </a:lnTo>
                  <a:lnTo>
                    <a:pt x="3323409" y="779841"/>
                  </a:lnTo>
                  <a:lnTo>
                    <a:pt x="3305603" y="806243"/>
                  </a:lnTo>
                  <a:lnTo>
                    <a:pt x="3279201" y="824049"/>
                  </a:lnTo>
                  <a:lnTo>
                    <a:pt x="3246882" y="830579"/>
                  </a:lnTo>
                  <a:lnTo>
                    <a:pt x="83058" y="830579"/>
                  </a:lnTo>
                  <a:lnTo>
                    <a:pt x="50738" y="824049"/>
                  </a:lnTo>
                  <a:lnTo>
                    <a:pt x="24336" y="806243"/>
                  </a:lnTo>
                  <a:lnTo>
                    <a:pt x="6530" y="779841"/>
                  </a:lnTo>
                  <a:lnTo>
                    <a:pt x="0" y="747521"/>
                  </a:lnTo>
                  <a:lnTo>
                    <a:pt x="0" y="8305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81689" y="2782443"/>
            <a:ext cx="2077403" cy="315310"/>
          </a:xfrm>
          <a:prstGeom prst="rect">
            <a:avLst/>
          </a:prstGeom>
        </p:spPr>
        <p:txBody>
          <a:bodyPr vert="horz" wrap="square" lIns="0" tIns="32861" rIns="0" bIns="0" rtlCol="0">
            <a:spAutoFit/>
          </a:bodyPr>
          <a:lstStyle/>
          <a:p>
            <a:pPr marL="9525" marR="3810" indent="251460" defTabSz="685800">
              <a:lnSpc>
                <a:spcPts val="1080"/>
              </a:lnSpc>
              <a:spcBef>
                <a:spcPts val="259"/>
              </a:spcBef>
              <a:buClrTx/>
            </a:pP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Возможность</a:t>
            </a:r>
            <a:r>
              <a:rPr sz="105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разработки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дифференцированных</a:t>
            </a:r>
            <a:r>
              <a:rPr sz="1050" kern="1200" spc="-4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7051" y="3318509"/>
            <a:ext cx="108584" cy="10858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868804" y="3478531"/>
            <a:ext cx="2506980" cy="634364"/>
            <a:chOff x="2491739" y="4638040"/>
            <a:chExt cx="3342640" cy="845819"/>
          </a:xfrm>
        </p:grpSpPr>
        <p:sp>
          <p:nvSpPr>
            <p:cNvPr id="17" name="object 17"/>
            <p:cNvSpPr/>
            <p:nvPr/>
          </p:nvSpPr>
          <p:spPr>
            <a:xfrm>
              <a:off x="2498089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98089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27384" y="3556825"/>
            <a:ext cx="2389346" cy="448585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9049" marR="3810" indent="-2381" algn="ctr" defTabSz="685800">
              <a:lnSpc>
                <a:spcPct val="86300"/>
              </a:lnSpc>
              <a:spcBef>
                <a:spcPts val="248"/>
              </a:spcBef>
              <a:buClrTx/>
            </a:pP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Возможность</a:t>
            </a:r>
            <a:r>
              <a:rPr sz="10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разработки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реализации</a:t>
            </a:r>
            <a:r>
              <a:rPr sz="105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индивидуальных</a:t>
            </a:r>
            <a:r>
              <a:rPr sz="1050" kern="1200" spc="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учебных </a:t>
            </a:r>
            <a:r>
              <a:rPr sz="1050" kern="1200" spc="-26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планов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21543" y="955358"/>
            <a:ext cx="2497455" cy="622935"/>
          </a:xfrm>
          <a:custGeom>
            <a:avLst/>
            <a:gdLst/>
            <a:ahLst/>
            <a:cxnLst/>
            <a:rect l="l" t="t" r="r" b="b"/>
            <a:pathLst>
              <a:path w="3329940" h="830580">
                <a:moveTo>
                  <a:pt x="3246882" y="0"/>
                </a:moveTo>
                <a:lnTo>
                  <a:pt x="83058" y="0"/>
                </a:lnTo>
                <a:lnTo>
                  <a:pt x="50738" y="6530"/>
                </a:lnTo>
                <a:lnTo>
                  <a:pt x="24336" y="24336"/>
                </a:lnTo>
                <a:lnTo>
                  <a:pt x="6530" y="50738"/>
                </a:lnTo>
                <a:lnTo>
                  <a:pt x="0" y="83057"/>
                </a:lnTo>
                <a:lnTo>
                  <a:pt x="0" y="747522"/>
                </a:lnTo>
                <a:lnTo>
                  <a:pt x="6530" y="779841"/>
                </a:lnTo>
                <a:lnTo>
                  <a:pt x="24336" y="806243"/>
                </a:lnTo>
                <a:lnTo>
                  <a:pt x="50738" y="824049"/>
                </a:lnTo>
                <a:lnTo>
                  <a:pt x="83058" y="830579"/>
                </a:lnTo>
                <a:lnTo>
                  <a:pt x="3246882" y="830579"/>
                </a:lnTo>
                <a:lnTo>
                  <a:pt x="3279201" y="824049"/>
                </a:lnTo>
                <a:lnTo>
                  <a:pt x="3305603" y="806243"/>
                </a:lnTo>
                <a:lnTo>
                  <a:pt x="3323409" y="779841"/>
                </a:lnTo>
                <a:lnTo>
                  <a:pt x="3329940" y="747522"/>
                </a:lnTo>
                <a:lnTo>
                  <a:pt x="3329940" y="83057"/>
                </a:lnTo>
                <a:lnTo>
                  <a:pt x="3323409" y="50738"/>
                </a:lnTo>
                <a:lnTo>
                  <a:pt x="3305603" y="24336"/>
                </a:lnTo>
                <a:lnTo>
                  <a:pt x="3279201" y="6530"/>
                </a:lnTo>
                <a:lnTo>
                  <a:pt x="32468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60119" y="1025366"/>
            <a:ext cx="2417921" cy="452206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253365" marR="3810" indent="-244316" defTabSz="685800">
              <a:lnSpc>
                <a:spcPts val="1560"/>
              </a:lnSpc>
              <a:spcBef>
                <a:spcPts val="326"/>
              </a:spcBef>
              <a:buClrTx/>
            </a:pP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Механизмы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вариативности </a:t>
            </a:r>
            <a:r>
              <a:rPr sz="1500" kern="1200" spc="-39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обновленных</a:t>
            </a:r>
            <a:r>
              <a:rPr sz="1500" kern="1200" spc="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6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5026" y="1632584"/>
            <a:ext cx="108584" cy="108585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4716780" y="1792605"/>
            <a:ext cx="2506980" cy="634364"/>
            <a:chOff x="6289040" y="2390139"/>
            <a:chExt cx="3342640" cy="845819"/>
          </a:xfrm>
        </p:grpSpPr>
        <p:sp>
          <p:nvSpPr>
            <p:cNvPr id="24" name="object 24"/>
            <p:cNvSpPr/>
            <p:nvPr/>
          </p:nvSpPr>
          <p:spPr>
            <a:xfrm>
              <a:off x="6295390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95390" y="2396489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19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26044" y="1870234"/>
            <a:ext cx="2087404" cy="448585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9525" marR="3810" indent="-2381" algn="ctr" defTabSz="685800">
              <a:lnSpc>
                <a:spcPct val="86300"/>
              </a:lnSpc>
              <a:spcBef>
                <a:spcPts val="248"/>
              </a:spcBef>
              <a:buClrTx/>
            </a:pP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Часть</a:t>
            </a:r>
            <a:r>
              <a:rPr sz="10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ОП</a:t>
            </a:r>
            <a:r>
              <a:rPr sz="105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по</a:t>
            </a:r>
            <a:r>
              <a:rPr sz="10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выбору</a:t>
            </a:r>
            <a:r>
              <a:rPr sz="105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участников </a:t>
            </a: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образовательного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процесса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(п.16 </a:t>
            </a:r>
            <a:r>
              <a:rPr sz="1050" kern="1200" spc="-26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ФГОС)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5026" y="2476501"/>
            <a:ext cx="108584" cy="108584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4716780" y="2636519"/>
            <a:ext cx="2506980" cy="632460"/>
            <a:chOff x="6289040" y="3515359"/>
            <a:chExt cx="3342640" cy="843280"/>
          </a:xfrm>
        </p:grpSpPr>
        <p:sp>
          <p:nvSpPr>
            <p:cNvPr id="29" name="object 29"/>
            <p:cNvSpPr/>
            <p:nvPr/>
          </p:nvSpPr>
          <p:spPr>
            <a:xfrm>
              <a:off x="6295390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3246882" y="0"/>
                  </a:moveTo>
                  <a:lnTo>
                    <a:pt x="83058" y="0"/>
                  </a:lnTo>
                  <a:lnTo>
                    <a:pt x="50738" y="6530"/>
                  </a:lnTo>
                  <a:lnTo>
                    <a:pt x="24336" y="24336"/>
                  </a:lnTo>
                  <a:lnTo>
                    <a:pt x="6530" y="50738"/>
                  </a:lnTo>
                  <a:lnTo>
                    <a:pt x="0" y="83057"/>
                  </a:lnTo>
                  <a:lnTo>
                    <a:pt x="0" y="747521"/>
                  </a:lnTo>
                  <a:lnTo>
                    <a:pt x="6530" y="779841"/>
                  </a:lnTo>
                  <a:lnTo>
                    <a:pt x="24336" y="806243"/>
                  </a:lnTo>
                  <a:lnTo>
                    <a:pt x="50738" y="824049"/>
                  </a:lnTo>
                  <a:lnTo>
                    <a:pt x="83058" y="830579"/>
                  </a:lnTo>
                  <a:lnTo>
                    <a:pt x="3246882" y="830579"/>
                  </a:lnTo>
                  <a:lnTo>
                    <a:pt x="3279201" y="824049"/>
                  </a:lnTo>
                  <a:lnTo>
                    <a:pt x="3305603" y="806243"/>
                  </a:lnTo>
                  <a:lnTo>
                    <a:pt x="3323409" y="779841"/>
                  </a:lnTo>
                  <a:lnTo>
                    <a:pt x="3329940" y="747521"/>
                  </a:lnTo>
                  <a:lnTo>
                    <a:pt x="3329940" y="83057"/>
                  </a:lnTo>
                  <a:lnTo>
                    <a:pt x="3323409" y="50738"/>
                  </a:lnTo>
                  <a:lnTo>
                    <a:pt x="3305603" y="24336"/>
                  </a:lnTo>
                  <a:lnTo>
                    <a:pt x="3279201" y="6530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295390" y="35217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0" y="83057"/>
                  </a:moveTo>
                  <a:lnTo>
                    <a:pt x="6530" y="50738"/>
                  </a:lnTo>
                  <a:lnTo>
                    <a:pt x="24336" y="24336"/>
                  </a:lnTo>
                  <a:lnTo>
                    <a:pt x="50738" y="6530"/>
                  </a:lnTo>
                  <a:lnTo>
                    <a:pt x="83058" y="0"/>
                  </a:lnTo>
                  <a:lnTo>
                    <a:pt x="3246882" y="0"/>
                  </a:lnTo>
                  <a:lnTo>
                    <a:pt x="3279201" y="6530"/>
                  </a:lnTo>
                  <a:lnTo>
                    <a:pt x="3305603" y="24336"/>
                  </a:lnTo>
                  <a:lnTo>
                    <a:pt x="3323409" y="50738"/>
                  </a:lnTo>
                  <a:lnTo>
                    <a:pt x="3329940" y="83057"/>
                  </a:lnTo>
                  <a:lnTo>
                    <a:pt x="3329940" y="747521"/>
                  </a:lnTo>
                  <a:lnTo>
                    <a:pt x="3323409" y="779841"/>
                  </a:lnTo>
                  <a:lnTo>
                    <a:pt x="3305603" y="806243"/>
                  </a:lnTo>
                  <a:lnTo>
                    <a:pt x="3279201" y="824049"/>
                  </a:lnTo>
                  <a:lnTo>
                    <a:pt x="3246882" y="830579"/>
                  </a:lnTo>
                  <a:lnTo>
                    <a:pt x="83058" y="830579"/>
                  </a:lnTo>
                  <a:lnTo>
                    <a:pt x="50738" y="824049"/>
                  </a:lnTo>
                  <a:lnTo>
                    <a:pt x="24336" y="806243"/>
                  </a:lnTo>
                  <a:lnTo>
                    <a:pt x="6530" y="779841"/>
                  </a:lnTo>
                  <a:lnTo>
                    <a:pt x="0" y="747521"/>
                  </a:lnTo>
                  <a:lnTo>
                    <a:pt x="0" y="8305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29949" y="2782443"/>
            <a:ext cx="2077403" cy="315310"/>
          </a:xfrm>
          <a:prstGeom prst="rect">
            <a:avLst/>
          </a:prstGeom>
        </p:spPr>
        <p:txBody>
          <a:bodyPr vert="horz" wrap="square" lIns="0" tIns="32861" rIns="0" bIns="0" rtlCol="0">
            <a:spAutoFit/>
          </a:bodyPr>
          <a:lstStyle/>
          <a:p>
            <a:pPr marL="9525" marR="3810" indent="250984" defTabSz="685800">
              <a:lnSpc>
                <a:spcPts val="1080"/>
              </a:lnSpc>
              <a:spcBef>
                <a:spcPts val="259"/>
              </a:spcBef>
              <a:buClrTx/>
            </a:pP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Возможность</a:t>
            </a:r>
            <a:r>
              <a:rPr sz="105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разработки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дифференцированных</a:t>
            </a:r>
            <a:r>
              <a:rPr sz="1050" kern="1200" spc="-4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5026" y="3318509"/>
            <a:ext cx="108584" cy="108585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4716780" y="3478531"/>
            <a:ext cx="2506980" cy="634364"/>
            <a:chOff x="6289040" y="4638040"/>
            <a:chExt cx="3342640" cy="845819"/>
          </a:xfrm>
        </p:grpSpPr>
        <p:sp>
          <p:nvSpPr>
            <p:cNvPr id="34" name="object 34"/>
            <p:cNvSpPr/>
            <p:nvPr/>
          </p:nvSpPr>
          <p:spPr>
            <a:xfrm>
              <a:off x="6295390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3246628" y="0"/>
                  </a:moveTo>
                  <a:lnTo>
                    <a:pt x="83312" y="0"/>
                  </a:lnTo>
                  <a:lnTo>
                    <a:pt x="50899" y="6552"/>
                  </a:lnTo>
                  <a:lnTo>
                    <a:pt x="24415" y="24415"/>
                  </a:lnTo>
                  <a:lnTo>
                    <a:pt x="6552" y="50899"/>
                  </a:lnTo>
                  <a:lnTo>
                    <a:pt x="0" y="83312"/>
                  </a:lnTo>
                  <a:lnTo>
                    <a:pt x="0" y="749808"/>
                  </a:lnTo>
                  <a:lnTo>
                    <a:pt x="6552" y="782220"/>
                  </a:lnTo>
                  <a:lnTo>
                    <a:pt x="24415" y="808704"/>
                  </a:lnTo>
                  <a:lnTo>
                    <a:pt x="50899" y="826567"/>
                  </a:lnTo>
                  <a:lnTo>
                    <a:pt x="83312" y="833120"/>
                  </a:lnTo>
                  <a:lnTo>
                    <a:pt x="3246628" y="833120"/>
                  </a:lnTo>
                  <a:lnTo>
                    <a:pt x="3279040" y="826567"/>
                  </a:lnTo>
                  <a:lnTo>
                    <a:pt x="3305524" y="808704"/>
                  </a:lnTo>
                  <a:lnTo>
                    <a:pt x="3323387" y="782220"/>
                  </a:lnTo>
                  <a:lnTo>
                    <a:pt x="3329940" y="749808"/>
                  </a:lnTo>
                  <a:lnTo>
                    <a:pt x="3329940" y="83312"/>
                  </a:lnTo>
                  <a:lnTo>
                    <a:pt x="3323387" y="50899"/>
                  </a:lnTo>
                  <a:lnTo>
                    <a:pt x="3305524" y="24415"/>
                  </a:lnTo>
                  <a:lnTo>
                    <a:pt x="3279040" y="6552"/>
                  </a:lnTo>
                  <a:lnTo>
                    <a:pt x="324662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295390" y="4644390"/>
              <a:ext cx="3329940" cy="833119"/>
            </a:xfrm>
            <a:custGeom>
              <a:avLst/>
              <a:gdLst/>
              <a:ahLst/>
              <a:cxnLst/>
              <a:rect l="l" t="t" r="r" b="b"/>
              <a:pathLst>
                <a:path w="3329940" h="833120">
                  <a:moveTo>
                    <a:pt x="0" y="83312"/>
                  </a:moveTo>
                  <a:lnTo>
                    <a:pt x="6552" y="50899"/>
                  </a:lnTo>
                  <a:lnTo>
                    <a:pt x="24415" y="24415"/>
                  </a:lnTo>
                  <a:lnTo>
                    <a:pt x="50899" y="6552"/>
                  </a:lnTo>
                  <a:lnTo>
                    <a:pt x="83312" y="0"/>
                  </a:lnTo>
                  <a:lnTo>
                    <a:pt x="3246628" y="0"/>
                  </a:lnTo>
                  <a:lnTo>
                    <a:pt x="3279040" y="6552"/>
                  </a:lnTo>
                  <a:lnTo>
                    <a:pt x="3305524" y="24415"/>
                  </a:lnTo>
                  <a:lnTo>
                    <a:pt x="3323387" y="50899"/>
                  </a:lnTo>
                  <a:lnTo>
                    <a:pt x="3329940" y="83312"/>
                  </a:lnTo>
                  <a:lnTo>
                    <a:pt x="3329940" y="749808"/>
                  </a:lnTo>
                  <a:lnTo>
                    <a:pt x="3323387" y="782220"/>
                  </a:lnTo>
                  <a:lnTo>
                    <a:pt x="3305524" y="808704"/>
                  </a:lnTo>
                  <a:lnTo>
                    <a:pt x="3279040" y="826567"/>
                  </a:lnTo>
                  <a:lnTo>
                    <a:pt x="3246628" y="833120"/>
                  </a:lnTo>
                  <a:lnTo>
                    <a:pt x="83312" y="833120"/>
                  </a:lnTo>
                  <a:lnTo>
                    <a:pt x="50899" y="826567"/>
                  </a:lnTo>
                  <a:lnTo>
                    <a:pt x="24415" y="808704"/>
                  </a:lnTo>
                  <a:lnTo>
                    <a:pt x="6552" y="782220"/>
                  </a:lnTo>
                  <a:lnTo>
                    <a:pt x="0" y="749808"/>
                  </a:lnTo>
                  <a:lnTo>
                    <a:pt x="0" y="83312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775645" y="3556825"/>
            <a:ext cx="2389346" cy="448585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9525" marR="3810" indent="-3334" algn="ctr" defTabSz="685800">
              <a:lnSpc>
                <a:spcPct val="86300"/>
              </a:lnSpc>
              <a:spcBef>
                <a:spcPts val="248"/>
              </a:spcBef>
              <a:buClrTx/>
            </a:pP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Возможность</a:t>
            </a:r>
            <a:r>
              <a:rPr sz="10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разработки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реализации</a:t>
            </a:r>
            <a:r>
              <a:rPr sz="105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индивидуальных</a:t>
            </a:r>
            <a:r>
              <a:rPr sz="1050" kern="1200" spc="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учебных </a:t>
            </a:r>
            <a:r>
              <a:rPr sz="1050" kern="1200" spc="-26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планов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(п.8)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5026" y="4162425"/>
            <a:ext cx="108584" cy="10858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4716780" y="4322444"/>
            <a:ext cx="2506980" cy="632460"/>
            <a:chOff x="6289040" y="5763259"/>
            <a:chExt cx="3342640" cy="843280"/>
          </a:xfrm>
        </p:grpSpPr>
        <p:sp>
          <p:nvSpPr>
            <p:cNvPr id="39" name="object 39"/>
            <p:cNvSpPr/>
            <p:nvPr/>
          </p:nvSpPr>
          <p:spPr>
            <a:xfrm>
              <a:off x="6295390" y="57696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3246882" y="0"/>
                  </a:moveTo>
                  <a:lnTo>
                    <a:pt x="83058" y="0"/>
                  </a:lnTo>
                  <a:lnTo>
                    <a:pt x="50738" y="6527"/>
                  </a:lnTo>
                  <a:lnTo>
                    <a:pt x="24336" y="24326"/>
                  </a:lnTo>
                  <a:lnTo>
                    <a:pt x="6530" y="50727"/>
                  </a:lnTo>
                  <a:lnTo>
                    <a:pt x="0" y="83057"/>
                  </a:lnTo>
                  <a:lnTo>
                    <a:pt x="0" y="747521"/>
                  </a:lnTo>
                  <a:lnTo>
                    <a:pt x="6530" y="779852"/>
                  </a:lnTo>
                  <a:lnTo>
                    <a:pt x="24336" y="806253"/>
                  </a:lnTo>
                  <a:lnTo>
                    <a:pt x="50738" y="824052"/>
                  </a:lnTo>
                  <a:lnTo>
                    <a:pt x="83058" y="830579"/>
                  </a:lnTo>
                  <a:lnTo>
                    <a:pt x="3246882" y="830579"/>
                  </a:lnTo>
                  <a:lnTo>
                    <a:pt x="3279201" y="824052"/>
                  </a:lnTo>
                  <a:lnTo>
                    <a:pt x="3305603" y="806253"/>
                  </a:lnTo>
                  <a:lnTo>
                    <a:pt x="3323409" y="779852"/>
                  </a:lnTo>
                  <a:lnTo>
                    <a:pt x="3329940" y="747521"/>
                  </a:lnTo>
                  <a:lnTo>
                    <a:pt x="3329940" y="83057"/>
                  </a:lnTo>
                  <a:lnTo>
                    <a:pt x="3323409" y="50727"/>
                  </a:lnTo>
                  <a:lnTo>
                    <a:pt x="3305603" y="24326"/>
                  </a:lnTo>
                  <a:lnTo>
                    <a:pt x="3279201" y="6527"/>
                  </a:lnTo>
                  <a:lnTo>
                    <a:pt x="324688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295390" y="5769609"/>
              <a:ext cx="3329940" cy="830580"/>
            </a:xfrm>
            <a:custGeom>
              <a:avLst/>
              <a:gdLst/>
              <a:ahLst/>
              <a:cxnLst/>
              <a:rect l="l" t="t" r="r" b="b"/>
              <a:pathLst>
                <a:path w="3329940" h="830579">
                  <a:moveTo>
                    <a:pt x="0" y="83057"/>
                  </a:moveTo>
                  <a:lnTo>
                    <a:pt x="6530" y="50727"/>
                  </a:lnTo>
                  <a:lnTo>
                    <a:pt x="24336" y="24326"/>
                  </a:lnTo>
                  <a:lnTo>
                    <a:pt x="50738" y="6527"/>
                  </a:lnTo>
                  <a:lnTo>
                    <a:pt x="83058" y="0"/>
                  </a:lnTo>
                  <a:lnTo>
                    <a:pt x="3246882" y="0"/>
                  </a:lnTo>
                  <a:lnTo>
                    <a:pt x="3279201" y="6527"/>
                  </a:lnTo>
                  <a:lnTo>
                    <a:pt x="3305603" y="24326"/>
                  </a:lnTo>
                  <a:lnTo>
                    <a:pt x="3323409" y="50727"/>
                  </a:lnTo>
                  <a:lnTo>
                    <a:pt x="3329940" y="83057"/>
                  </a:lnTo>
                  <a:lnTo>
                    <a:pt x="3329940" y="747521"/>
                  </a:lnTo>
                  <a:lnTo>
                    <a:pt x="3323409" y="779852"/>
                  </a:lnTo>
                  <a:lnTo>
                    <a:pt x="3305603" y="806253"/>
                  </a:lnTo>
                  <a:lnTo>
                    <a:pt x="3279201" y="824052"/>
                  </a:lnTo>
                  <a:lnTo>
                    <a:pt x="3246882" y="830579"/>
                  </a:lnTo>
                  <a:lnTo>
                    <a:pt x="83058" y="830579"/>
                  </a:lnTo>
                  <a:lnTo>
                    <a:pt x="50738" y="824052"/>
                  </a:lnTo>
                  <a:lnTo>
                    <a:pt x="24336" y="806253"/>
                  </a:lnTo>
                  <a:lnTo>
                    <a:pt x="6530" y="779852"/>
                  </a:lnTo>
                  <a:lnTo>
                    <a:pt x="0" y="747521"/>
                  </a:lnTo>
                  <a:lnTo>
                    <a:pt x="0" y="83057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764120" y="4331018"/>
            <a:ext cx="2408396" cy="587533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9525" marR="3810" indent="2381" algn="ctr" defTabSz="685800">
              <a:lnSpc>
                <a:spcPct val="86200"/>
              </a:lnSpc>
              <a:spcBef>
                <a:spcPts val="248"/>
              </a:spcBef>
              <a:buClrTx/>
            </a:pP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Произвольный</a:t>
            </a:r>
            <a:r>
              <a:rPr sz="1050" kern="1200" spc="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характер</a:t>
            </a:r>
            <a:r>
              <a:rPr sz="105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выполнения 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требований </a:t>
            </a:r>
            <a:r>
              <a:rPr sz="1050" kern="1200" spc="-6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050" kern="1200" spc="14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предметным </a:t>
            </a:r>
            <a:r>
              <a:rPr sz="10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sz="1050" kern="1200" spc="5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для</a:t>
            </a:r>
            <a:r>
              <a:rPr sz="105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инновационных</a:t>
            </a:r>
            <a:r>
              <a:rPr sz="10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школ </a:t>
            </a:r>
            <a:r>
              <a:rPr sz="1050" kern="1200" spc="-26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(п.12)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408265" y="2020253"/>
            <a:ext cx="274320" cy="137160"/>
            <a:chOff x="5877686" y="2693670"/>
            <a:chExt cx="365760" cy="182880"/>
          </a:xfrm>
        </p:grpSpPr>
        <p:sp>
          <p:nvSpPr>
            <p:cNvPr id="43" name="object 43"/>
            <p:cNvSpPr/>
            <p:nvPr/>
          </p:nvSpPr>
          <p:spPr>
            <a:xfrm>
              <a:off x="5884037" y="2700019"/>
              <a:ext cx="353060" cy="170180"/>
            </a:xfrm>
            <a:custGeom>
              <a:avLst/>
              <a:gdLst/>
              <a:ahLst/>
              <a:cxnLst/>
              <a:rect l="l" t="t" r="r" b="b"/>
              <a:pathLst>
                <a:path w="353060" h="170180">
                  <a:moveTo>
                    <a:pt x="352806" y="102108"/>
                  </a:moveTo>
                  <a:lnTo>
                    <a:pt x="0" y="102108"/>
                  </a:lnTo>
                  <a:lnTo>
                    <a:pt x="0" y="170180"/>
                  </a:lnTo>
                  <a:lnTo>
                    <a:pt x="352806" y="170180"/>
                  </a:lnTo>
                  <a:lnTo>
                    <a:pt x="352806" y="102108"/>
                  </a:lnTo>
                  <a:close/>
                </a:path>
                <a:path w="353060" h="170180">
                  <a:moveTo>
                    <a:pt x="352806" y="0"/>
                  </a:moveTo>
                  <a:lnTo>
                    <a:pt x="0" y="0"/>
                  </a:lnTo>
                  <a:lnTo>
                    <a:pt x="0" y="68072"/>
                  </a:lnTo>
                  <a:lnTo>
                    <a:pt x="352806" y="68072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5884036" y="2700020"/>
              <a:ext cx="353060" cy="170180"/>
            </a:xfrm>
            <a:custGeom>
              <a:avLst/>
              <a:gdLst/>
              <a:ahLst/>
              <a:cxnLst/>
              <a:rect l="l" t="t" r="r" b="b"/>
              <a:pathLst>
                <a:path w="353060" h="170180">
                  <a:moveTo>
                    <a:pt x="0" y="0"/>
                  </a:moveTo>
                  <a:lnTo>
                    <a:pt x="352805" y="0"/>
                  </a:lnTo>
                  <a:lnTo>
                    <a:pt x="352805" y="68071"/>
                  </a:lnTo>
                  <a:lnTo>
                    <a:pt x="0" y="68071"/>
                  </a:lnTo>
                  <a:lnTo>
                    <a:pt x="0" y="0"/>
                  </a:lnTo>
                  <a:close/>
                </a:path>
                <a:path w="353060" h="170180">
                  <a:moveTo>
                    <a:pt x="0" y="102107"/>
                  </a:moveTo>
                  <a:lnTo>
                    <a:pt x="352805" y="102107"/>
                  </a:lnTo>
                  <a:lnTo>
                    <a:pt x="352805" y="170179"/>
                  </a:lnTo>
                  <a:lnTo>
                    <a:pt x="0" y="170179"/>
                  </a:lnTo>
                  <a:lnTo>
                    <a:pt x="0" y="1021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4835" y="2902099"/>
            <a:ext cx="297179" cy="15161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2456" y="3706009"/>
            <a:ext cx="299084" cy="151616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475656" y="17917"/>
            <a:ext cx="6840760" cy="929581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R="3810">
              <a:lnSpc>
                <a:spcPts val="2280"/>
              </a:lnSpc>
              <a:spcBef>
                <a:spcPts val="349"/>
              </a:spcBef>
            </a:pPr>
            <a:r>
              <a:rPr spc="-8" dirty="0"/>
              <a:t>Механизмы обеспечения </a:t>
            </a:r>
            <a:r>
              <a:rPr spc="-11" dirty="0"/>
              <a:t>вариативности </a:t>
            </a:r>
            <a:r>
              <a:rPr spc="-8" dirty="0"/>
              <a:t> образовательных</a:t>
            </a:r>
            <a:r>
              <a:rPr dirty="0"/>
              <a:t> программ,</a:t>
            </a:r>
            <a:r>
              <a:rPr spc="-26" dirty="0"/>
              <a:t> </a:t>
            </a:r>
            <a:r>
              <a:rPr spc="-11" dirty="0"/>
              <a:t>предусмотренные</a:t>
            </a:r>
            <a:r>
              <a:rPr spc="8" dirty="0"/>
              <a:t> </a:t>
            </a:r>
            <a:r>
              <a:rPr spc="-11" dirty="0"/>
              <a:t>ФГОС</a:t>
            </a:r>
          </a:p>
        </p:txBody>
      </p:sp>
      <p:pic>
        <p:nvPicPr>
          <p:cNvPr id="48" name="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2483" y="191928"/>
            <a:ext cx="721852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8" dirty="0"/>
              <a:t>Проектная</a:t>
            </a:r>
            <a:r>
              <a:rPr sz="2400" spc="8" dirty="0"/>
              <a:t> </a:t>
            </a:r>
            <a:r>
              <a:rPr sz="2400" spc="-11" dirty="0"/>
              <a:t>деятельность</a:t>
            </a:r>
            <a:r>
              <a:rPr sz="2400" spc="34" dirty="0"/>
              <a:t> </a:t>
            </a:r>
            <a:r>
              <a:rPr sz="2400" dirty="0"/>
              <a:t>в</a:t>
            </a:r>
            <a:r>
              <a:rPr sz="2400" spc="4" dirty="0"/>
              <a:t> </a:t>
            </a:r>
            <a:r>
              <a:rPr sz="2400" spc="-8" dirty="0"/>
              <a:t>обновленных</a:t>
            </a:r>
            <a:r>
              <a:rPr sz="2400" spc="-30" dirty="0"/>
              <a:t> </a:t>
            </a:r>
            <a:r>
              <a:rPr sz="2400" spc="-8" dirty="0"/>
              <a:t>ФГОС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5771" y="2432292"/>
            <a:ext cx="1444968" cy="13801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63054" y="2895926"/>
            <a:ext cx="933450" cy="389690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algn="ctr" defTabSz="685800">
              <a:spcBef>
                <a:spcPts val="319"/>
              </a:spcBef>
              <a:buClrTx/>
            </a:pPr>
            <a:r>
              <a:rPr sz="1050" b="1" kern="1200" spc="-8" dirty="0">
                <a:solidFill>
                  <a:prstClr val="black"/>
                </a:solidFill>
                <a:ea typeface="+mn-ea"/>
              </a:rPr>
              <a:t>Проектная</a:t>
            </a:r>
            <a:endParaRPr sz="1050" kern="1200">
              <a:solidFill>
                <a:prstClr val="black"/>
              </a:solidFill>
              <a:ea typeface="+mn-ea"/>
            </a:endParaRPr>
          </a:p>
          <a:p>
            <a:pPr algn="ctr" defTabSz="685800">
              <a:spcBef>
                <a:spcPts val="240"/>
              </a:spcBef>
              <a:buClrTx/>
            </a:pPr>
            <a:r>
              <a:rPr sz="1050" b="1" kern="1200" spc="-11" dirty="0">
                <a:solidFill>
                  <a:prstClr val="black"/>
                </a:solidFill>
                <a:ea typeface="+mn-ea"/>
              </a:rPr>
              <a:t>деятельность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0516" y="2122170"/>
            <a:ext cx="417194" cy="2190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4360" y="790185"/>
            <a:ext cx="1227790" cy="122779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10774" y="1221581"/>
            <a:ext cx="836295" cy="334707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525" marR="3810" algn="ctr" defTabSz="685800">
              <a:lnSpc>
                <a:spcPts val="825"/>
              </a:lnSpc>
              <a:spcBef>
                <a:spcPts val="210"/>
              </a:spcBef>
              <a:buClrTx/>
            </a:pPr>
            <a:r>
              <a:rPr sz="788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Ч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а</a:t>
            </a:r>
            <a:r>
              <a:rPr sz="788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т</a:t>
            </a:r>
            <a:r>
              <a:rPr sz="788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ь</a:t>
            </a:r>
            <a:r>
              <a:rPr sz="788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ро</a:t>
            </a:r>
            <a:r>
              <a:rPr sz="788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г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</a:t>
            </a:r>
            <a:r>
              <a:rPr sz="788" kern="1200" spc="-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мм</a:t>
            </a:r>
            <a:r>
              <a:rPr sz="788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ы  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формирования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381" algn="ctr" defTabSz="685800">
              <a:lnSpc>
                <a:spcPts val="803"/>
              </a:lnSpc>
              <a:buClrTx/>
            </a:pPr>
            <a:r>
              <a:rPr sz="788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УУД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8841" y="1976991"/>
            <a:ext cx="1227809" cy="122780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687442" y="2644712"/>
            <a:ext cx="1267778" cy="2484120"/>
            <a:chOff x="6249923" y="3526282"/>
            <a:chExt cx="1690370" cy="33121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889" y="3526282"/>
              <a:ext cx="311150" cy="528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923" y="4917186"/>
              <a:ext cx="449706" cy="3771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4119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548788" y="2357008"/>
            <a:ext cx="831533" cy="444448"/>
          </a:xfrm>
          <a:prstGeom prst="rect">
            <a:avLst/>
          </a:prstGeom>
        </p:spPr>
        <p:txBody>
          <a:bodyPr vert="horz" wrap="square" lIns="0" tIns="27146" rIns="0" bIns="0" rtlCol="0">
            <a:spAutoFit/>
          </a:bodyPr>
          <a:lstStyle/>
          <a:p>
            <a:pPr marL="9525" marR="3810" indent="-1905" algn="ctr" defTabSz="685800">
              <a:lnSpc>
                <a:spcPct val="86300"/>
              </a:lnSpc>
              <a:spcBef>
                <a:spcPts val="214"/>
              </a:spcBef>
              <a:buClrTx/>
            </a:pP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Одно </a:t>
            </a:r>
            <a:r>
              <a:rPr sz="788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из </a:t>
            </a:r>
            <a:r>
              <a:rPr sz="788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требований</a:t>
            </a:r>
            <a:r>
              <a:rPr sz="788" kern="1200" spc="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4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 </a:t>
            </a:r>
            <a:r>
              <a:rPr sz="788" kern="1200" spc="-4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ета</a:t>
            </a:r>
            <a:r>
              <a:rPr sz="788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</a:t>
            </a:r>
            <a:r>
              <a:rPr sz="788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д</a:t>
            </a:r>
            <a:r>
              <a:rPr sz="788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ет</a:t>
            </a:r>
            <a:r>
              <a:rPr sz="788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н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ым  </a:t>
            </a:r>
            <a:r>
              <a:rPr sz="788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37950" y="4278868"/>
            <a:ext cx="802958" cy="443968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525" marR="3810" algn="ctr" defTabSz="685800">
              <a:lnSpc>
                <a:spcPct val="86300"/>
              </a:lnSpc>
              <a:spcBef>
                <a:spcPts val="210"/>
              </a:spcBef>
              <a:buClrTx/>
            </a:pP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Составная</a:t>
            </a:r>
            <a:r>
              <a:rPr sz="788" kern="1200" spc="-4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часть </a:t>
            </a:r>
            <a:r>
              <a:rPr sz="788" kern="1200" spc="-19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требований</a:t>
            </a:r>
            <a:r>
              <a:rPr sz="788" kern="1200" spc="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4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 </a:t>
            </a:r>
            <a:r>
              <a:rPr sz="788" kern="1200" spc="-4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предметным 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01290" y="3687889"/>
            <a:ext cx="1269683" cy="1440656"/>
            <a:chOff x="3601720" y="4917185"/>
            <a:chExt cx="1692910" cy="192087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4669" y="4917185"/>
              <a:ext cx="449706" cy="3771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1720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948177" y="4324588"/>
            <a:ext cx="741998" cy="36452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525" marR="3810" indent="-953" algn="ctr" defTabSz="685800">
              <a:lnSpc>
                <a:spcPct val="96100"/>
              </a:lnSpc>
              <a:spcBef>
                <a:spcPts val="120"/>
              </a:spcBef>
              <a:buClrTx/>
            </a:pP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Оцениваемая 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ор</a:t>
            </a:r>
            <a:r>
              <a:rPr sz="788" kern="1200" spc="-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</a:t>
            </a:r>
            <a:r>
              <a:rPr sz="788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а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чеб</a:t>
            </a:r>
            <a:r>
              <a:rPr sz="788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н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</a:t>
            </a:r>
            <a:r>
              <a:rPr sz="788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й  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деятельности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79860" y="1976990"/>
            <a:ext cx="1523523" cy="1228248"/>
            <a:chOff x="2773147" y="2635987"/>
            <a:chExt cx="2031364" cy="1637664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3260" y="3526281"/>
              <a:ext cx="311150" cy="5285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3147" y="2635987"/>
              <a:ext cx="1637079" cy="16370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2284096" y="2305526"/>
            <a:ext cx="821531" cy="54656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525" marR="3810" algn="ctr" defTabSz="685800">
              <a:lnSpc>
                <a:spcPct val="86300"/>
              </a:lnSpc>
              <a:spcBef>
                <a:spcPts val="210"/>
              </a:spcBef>
              <a:buClrTx/>
            </a:pP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Основная</a:t>
            </a:r>
            <a:r>
              <a:rPr sz="788" kern="1200" spc="-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форма </a:t>
            </a:r>
            <a:r>
              <a:rPr sz="788" kern="1200" spc="-19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учебной 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деятельности, </a:t>
            </a:r>
            <a:r>
              <a:rPr sz="788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88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развивающая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905" algn="ctr" defTabSz="685800">
              <a:lnSpc>
                <a:spcPts val="825"/>
              </a:lnSpc>
              <a:buClrTx/>
            </a:pPr>
            <a:r>
              <a:rPr sz="788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УУД</a:t>
            </a:r>
            <a:endParaRPr sz="7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9633" y="294799"/>
            <a:ext cx="246697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8" dirty="0"/>
              <a:t>Введение</a:t>
            </a:r>
            <a:r>
              <a:rPr sz="2400" spc="-68" dirty="0"/>
              <a:t> </a:t>
            </a:r>
            <a:r>
              <a:rPr sz="2400" spc="-8" dirty="0"/>
              <a:t>ФГОС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58100" y="991361"/>
            <a:ext cx="242697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Утверждение</a:t>
            </a:r>
            <a:r>
              <a:rPr sz="1200" b="1" kern="1200" spc="38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ФГОС</a:t>
            </a:r>
            <a:r>
              <a:rPr sz="1200" b="1" kern="1200" spc="15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dirty="0">
                <a:solidFill>
                  <a:srgbClr val="006FC0"/>
                </a:solidFill>
                <a:ea typeface="+mn-ea"/>
              </a:rPr>
              <a:t>НОО</a:t>
            </a:r>
            <a:r>
              <a:rPr sz="1200" b="1" kern="1200" spc="-4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dirty="0">
                <a:solidFill>
                  <a:srgbClr val="006FC0"/>
                </a:solidFill>
                <a:ea typeface="+mn-ea"/>
              </a:rPr>
              <a:t>и </a:t>
            </a:r>
            <a:r>
              <a:rPr sz="1200" b="1" kern="1200" spc="-4" dirty="0">
                <a:solidFill>
                  <a:srgbClr val="006FC0"/>
                </a:solidFill>
                <a:ea typeface="+mn-ea"/>
              </a:rPr>
              <a:t>ООО</a:t>
            </a:r>
            <a:endParaRPr sz="120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buClrTx/>
            </a:pP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май</a:t>
            </a:r>
            <a:r>
              <a:rPr sz="12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2021</a:t>
            </a:r>
            <a:r>
              <a:rPr sz="120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г.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1168" y="975884"/>
            <a:ext cx="151637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Разработка</a:t>
            </a:r>
            <a:r>
              <a:rPr sz="1200" b="1" kern="1200" spc="23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4" dirty="0">
                <a:solidFill>
                  <a:srgbClr val="006FC0"/>
                </a:solidFill>
                <a:ea typeface="+mn-ea"/>
              </a:rPr>
              <a:t>ПООП</a:t>
            </a:r>
            <a:endParaRPr sz="120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spcBef>
                <a:spcPts val="4"/>
              </a:spcBef>
              <a:buClrTx/>
            </a:pP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июнь-декабрь</a:t>
            </a:r>
            <a:r>
              <a:rPr sz="120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2021</a:t>
            </a:r>
            <a:r>
              <a:rPr sz="120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9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г.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5721" y="1530382"/>
            <a:ext cx="2510790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200" b="1" kern="1200" spc="-8" dirty="0">
                <a:solidFill>
                  <a:srgbClr val="006FC0"/>
                </a:solidFill>
                <a:ea typeface="+mn-ea"/>
              </a:rPr>
              <a:t>Комплексный</a:t>
            </a: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8" dirty="0">
                <a:solidFill>
                  <a:srgbClr val="006FC0"/>
                </a:solidFill>
                <a:ea typeface="+mn-ea"/>
              </a:rPr>
              <a:t>анализ</a:t>
            </a:r>
            <a:r>
              <a:rPr sz="12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19" dirty="0">
                <a:solidFill>
                  <a:srgbClr val="006FC0"/>
                </a:solidFill>
                <a:ea typeface="+mn-ea"/>
              </a:rPr>
              <a:t>готовности </a:t>
            </a:r>
            <a:r>
              <a:rPr sz="1200" b="1" kern="1200" spc="-323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8" dirty="0">
                <a:solidFill>
                  <a:srgbClr val="006FC0"/>
                </a:solidFill>
                <a:ea typeface="+mn-ea"/>
              </a:rPr>
              <a:t>введения</a:t>
            </a:r>
            <a:r>
              <a:rPr sz="12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ФГОС</a:t>
            </a:r>
            <a:r>
              <a:rPr sz="12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4" dirty="0">
                <a:solidFill>
                  <a:srgbClr val="006FC0"/>
                </a:solidFill>
                <a:ea typeface="+mn-ea"/>
              </a:rPr>
              <a:t>(региональный, </a:t>
            </a:r>
            <a:r>
              <a:rPr sz="1200" b="1" kern="1200" spc="-323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муниципальный</a:t>
            </a:r>
            <a:r>
              <a:rPr sz="1200" b="1" kern="1200" spc="307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15" dirty="0">
                <a:solidFill>
                  <a:srgbClr val="006FC0"/>
                </a:solidFill>
                <a:ea typeface="+mn-ea"/>
              </a:rPr>
              <a:t>уровень</a:t>
            </a:r>
            <a:r>
              <a:rPr sz="1200" b="1" kern="1200" spc="304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dirty="0">
                <a:solidFill>
                  <a:srgbClr val="006FC0"/>
                </a:solidFill>
                <a:ea typeface="+mn-ea"/>
              </a:rPr>
              <a:t>+ </a:t>
            </a:r>
            <a:r>
              <a:rPr sz="1200" b="1" kern="1200" spc="-4" dirty="0">
                <a:solidFill>
                  <a:srgbClr val="006FC0"/>
                </a:solidFill>
                <a:ea typeface="+mn-ea"/>
              </a:rPr>
              <a:t>ОО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)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II</a:t>
            </a:r>
            <a:r>
              <a:rPr sz="1200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полугодие</a:t>
            </a:r>
            <a:r>
              <a:rPr sz="1200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2021</a:t>
            </a:r>
            <a:r>
              <a:rPr sz="1200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6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г.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3551" y="1532572"/>
            <a:ext cx="3153251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Поэтапное</a:t>
            </a:r>
            <a:r>
              <a:rPr sz="1200" b="1" kern="1200" spc="23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8" dirty="0">
                <a:solidFill>
                  <a:srgbClr val="006FC0"/>
                </a:solidFill>
                <a:ea typeface="+mn-ea"/>
              </a:rPr>
              <a:t>введение</a:t>
            </a:r>
            <a:r>
              <a:rPr sz="1200" b="1" kern="1200" spc="19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8" dirty="0">
                <a:solidFill>
                  <a:srgbClr val="006FC0"/>
                </a:solidFill>
                <a:ea typeface="+mn-ea"/>
              </a:rPr>
              <a:t>обновленных</a:t>
            </a: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 ФГОС </a:t>
            </a:r>
            <a:r>
              <a:rPr sz="1200" b="1" kern="1200" spc="-323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dirty="0">
                <a:solidFill>
                  <a:srgbClr val="006FC0"/>
                </a:solidFill>
                <a:ea typeface="+mn-ea"/>
              </a:rPr>
              <a:t>НОО и</a:t>
            </a:r>
            <a:r>
              <a:rPr sz="1200" b="1" kern="1200" spc="11" dirty="0">
                <a:solidFill>
                  <a:srgbClr val="006FC0"/>
                </a:solidFill>
                <a:ea typeface="+mn-ea"/>
              </a:rPr>
              <a:t> </a:t>
            </a:r>
            <a:r>
              <a:rPr sz="1200" b="1" kern="1200" spc="-4" dirty="0">
                <a:solidFill>
                  <a:srgbClr val="006FC0"/>
                </a:solidFill>
                <a:ea typeface="+mn-ea"/>
              </a:rPr>
              <a:t>ООО,</a:t>
            </a:r>
            <a:r>
              <a:rPr sz="1200" b="1" kern="1200" spc="19" dirty="0">
                <a:solidFill>
                  <a:srgbClr val="006FC0"/>
                </a:solidFill>
                <a:ea typeface="+mn-ea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начиная</a:t>
            </a:r>
            <a:r>
              <a:rPr sz="1200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119063" defTabSz="685800">
              <a:buClrTx/>
            </a:pP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1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сентября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2022</a:t>
            </a:r>
            <a:r>
              <a:rPr sz="1200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года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переход</a:t>
            </a:r>
            <a:r>
              <a:rPr sz="1200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r>
              <a:rPr sz="120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до </a:t>
            </a:r>
            <a:r>
              <a:rPr sz="1200" kern="1200" spc="-307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2025-2026</a:t>
            </a:r>
            <a:r>
              <a:rPr sz="120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9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г.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945" y="958215"/>
            <a:ext cx="706755" cy="44386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945" y="1543051"/>
            <a:ext cx="714375" cy="44195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707255" y="920114"/>
            <a:ext cx="674370" cy="462915"/>
            <a:chOff x="6276340" y="1226819"/>
            <a:chExt cx="899160" cy="617220"/>
          </a:xfrm>
        </p:grpSpPr>
        <p:sp>
          <p:nvSpPr>
            <p:cNvPr id="13" name="object 13"/>
            <p:cNvSpPr/>
            <p:nvPr/>
          </p:nvSpPr>
          <p:spPr>
            <a:xfrm>
              <a:off x="6285230" y="1235709"/>
              <a:ext cx="718820" cy="495300"/>
            </a:xfrm>
            <a:custGeom>
              <a:avLst/>
              <a:gdLst/>
              <a:ahLst/>
              <a:cxnLst/>
              <a:rect l="l" t="t" r="r" b="b"/>
              <a:pathLst>
                <a:path w="718820" h="495300">
                  <a:moveTo>
                    <a:pt x="0" y="247650"/>
                  </a:moveTo>
                  <a:lnTo>
                    <a:pt x="123825" y="0"/>
                  </a:lnTo>
                  <a:lnTo>
                    <a:pt x="594995" y="0"/>
                  </a:lnTo>
                  <a:lnTo>
                    <a:pt x="718820" y="247650"/>
                  </a:lnTo>
                  <a:lnTo>
                    <a:pt x="594995" y="495300"/>
                  </a:lnTo>
                  <a:lnTo>
                    <a:pt x="123825" y="495300"/>
                  </a:lnTo>
                  <a:lnTo>
                    <a:pt x="0" y="247650"/>
                  </a:lnTo>
                  <a:close/>
                </a:path>
              </a:pathLst>
            </a:custGeom>
            <a:ln w="17779">
              <a:solidFill>
                <a:srgbClr val="8FAAD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390640" y="1300479"/>
              <a:ext cx="784860" cy="543560"/>
            </a:xfrm>
            <a:custGeom>
              <a:avLst/>
              <a:gdLst/>
              <a:ahLst/>
              <a:cxnLst/>
              <a:rect l="l" t="t" r="r" b="b"/>
              <a:pathLst>
                <a:path w="784859" h="543560">
                  <a:moveTo>
                    <a:pt x="648969" y="0"/>
                  </a:moveTo>
                  <a:lnTo>
                    <a:pt x="135889" y="0"/>
                  </a:lnTo>
                  <a:lnTo>
                    <a:pt x="0" y="271780"/>
                  </a:lnTo>
                  <a:lnTo>
                    <a:pt x="135889" y="543560"/>
                  </a:lnTo>
                  <a:lnTo>
                    <a:pt x="648969" y="543560"/>
                  </a:lnTo>
                  <a:lnTo>
                    <a:pt x="784860" y="271780"/>
                  </a:lnTo>
                  <a:lnTo>
                    <a:pt x="648969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601460" y="1460499"/>
              <a:ext cx="365760" cy="261620"/>
            </a:xfrm>
            <a:custGeom>
              <a:avLst/>
              <a:gdLst/>
              <a:ahLst/>
              <a:cxnLst/>
              <a:rect l="l" t="t" r="r" b="b"/>
              <a:pathLst>
                <a:path w="365759" h="261619">
                  <a:moveTo>
                    <a:pt x="245618" y="249682"/>
                  </a:moveTo>
                  <a:lnTo>
                    <a:pt x="120142" y="249682"/>
                  </a:lnTo>
                  <a:lnTo>
                    <a:pt x="116332" y="252349"/>
                  </a:lnTo>
                  <a:lnTo>
                    <a:pt x="116332" y="258952"/>
                  </a:lnTo>
                  <a:lnTo>
                    <a:pt x="120142" y="261620"/>
                  </a:lnTo>
                  <a:lnTo>
                    <a:pt x="245618" y="261620"/>
                  </a:lnTo>
                  <a:lnTo>
                    <a:pt x="249428" y="258952"/>
                  </a:lnTo>
                  <a:lnTo>
                    <a:pt x="249428" y="252349"/>
                  </a:lnTo>
                  <a:lnTo>
                    <a:pt x="245618" y="249682"/>
                  </a:lnTo>
                  <a:close/>
                </a:path>
                <a:path w="365759" h="261619">
                  <a:moveTo>
                    <a:pt x="166243" y="225933"/>
                  </a:moveTo>
                  <a:lnTo>
                    <a:pt x="149606" y="225933"/>
                  </a:lnTo>
                  <a:lnTo>
                    <a:pt x="149606" y="249682"/>
                  </a:lnTo>
                  <a:lnTo>
                    <a:pt x="166243" y="249682"/>
                  </a:lnTo>
                  <a:lnTo>
                    <a:pt x="166243" y="225933"/>
                  </a:lnTo>
                  <a:close/>
                </a:path>
                <a:path w="365759" h="261619">
                  <a:moveTo>
                    <a:pt x="216154" y="225933"/>
                  </a:moveTo>
                  <a:lnTo>
                    <a:pt x="199517" y="225933"/>
                  </a:lnTo>
                  <a:lnTo>
                    <a:pt x="199517" y="249682"/>
                  </a:lnTo>
                  <a:lnTo>
                    <a:pt x="216154" y="249682"/>
                  </a:lnTo>
                  <a:lnTo>
                    <a:pt x="216154" y="225933"/>
                  </a:lnTo>
                  <a:close/>
                </a:path>
                <a:path w="365759" h="261619">
                  <a:moveTo>
                    <a:pt x="332486" y="0"/>
                  </a:moveTo>
                  <a:lnTo>
                    <a:pt x="33274" y="0"/>
                  </a:lnTo>
                  <a:lnTo>
                    <a:pt x="20306" y="1871"/>
                  </a:lnTo>
                  <a:lnTo>
                    <a:pt x="9731" y="6969"/>
                  </a:lnTo>
                  <a:lnTo>
                    <a:pt x="2609" y="14519"/>
                  </a:lnTo>
                  <a:lnTo>
                    <a:pt x="0" y="23749"/>
                  </a:lnTo>
                  <a:lnTo>
                    <a:pt x="0" y="202184"/>
                  </a:lnTo>
                  <a:lnTo>
                    <a:pt x="2609" y="211413"/>
                  </a:lnTo>
                  <a:lnTo>
                    <a:pt x="9731" y="218963"/>
                  </a:lnTo>
                  <a:lnTo>
                    <a:pt x="20306" y="224061"/>
                  </a:lnTo>
                  <a:lnTo>
                    <a:pt x="33274" y="225933"/>
                  </a:lnTo>
                  <a:lnTo>
                    <a:pt x="332486" y="225933"/>
                  </a:lnTo>
                  <a:lnTo>
                    <a:pt x="345453" y="224061"/>
                  </a:lnTo>
                  <a:lnTo>
                    <a:pt x="356028" y="218963"/>
                  </a:lnTo>
                  <a:lnTo>
                    <a:pt x="360715" y="213995"/>
                  </a:lnTo>
                  <a:lnTo>
                    <a:pt x="24130" y="213995"/>
                  </a:lnTo>
                  <a:lnTo>
                    <a:pt x="16637" y="208787"/>
                  </a:lnTo>
                  <a:lnTo>
                    <a:pt x="16637" y="190246"/>
                  </a:lnTo>
                  <a:lnTo>
                    <a:pt x="365760" y="190246"/>
                  </a:lnTo>
                  <a:lnTo>
                    <a:pt x="365760" y="178435"/>
                  </a:lnTo>
                  <a:lnTo>
                    <a:pt x="16637" y="178435"/>
                  </a:lnTo>
                  <a:lnTo>
                    <a:pt x="16637" y="17272"/>
                  </a:lnTo>
                  <a:lnTo>
                    <a:pt x="24130" y="11937"/>
                  </a:lnTo>
                  <a:lnTo>
                    <a:pt x="360715" y="11937"/>
                  </a:lnTo>
                  <a:lnTo>
                    <a:pt x="356028" y="6969"/>
                  </a:lnTo>
                  <a:lnTo>
                    <a:pt x="345453" y="1871"/>
                  </a:lnTo>
                  <a:lnTo>
                    <a:pt x="332486" y="0"/>
                  </a:lnTo>
                  <a:close/>
                </a:path>
                <a:path w="365759" h="261619">
                  <a:moveTo>
                    <a:pt x="365760" y="190246"/>
                  </a:moveTo>
                  <a:lnTo>
                    <a:pt x="349123" y="190246"/>
                  </a:lnTo>
                  <a:lnTo>
                    <a:pt x="349123" y="208787"/>
                  </a:lnTo>
                  <a:lnTo>
                    <a:pt x="341630" y="213995"/>
                  </a:lnTo>
                  <a:lnTo>
                    <a:pt x="360715" y="213995"/>
                  </a:lnTo>
                  <a:lnTo>
                    <a:pt x="363150" y="211413"/>
                  </a:lnTo>
                  <a:lnTo>
                    <a:pt x="365760" y="202184"/>
                  </a:lnTo>
                  <a:lnTo>
                    <a:pt x="365760" y="190246"/>
                  </a:lnTo>
                  <a:close/>
                </a:path>
                <a:path w="365759" h="261619">
                  <a:moveTo>
                    <a:pt x="360715" y="11937"/>
                  </a:moveTo>
                  <a:lnTo>
                    <a:pt x="341630" y="11937"/>
                  </a:lnTo>
                  <a:lnTo>
                    <a:pt x="349123" y="17272"/>
                  </a:lnTo>
                  <a:lnTo>
                    <a:pt x="349123" y="178435"/>
                  </a:lnTo>
                  <a:lnTo>
                    <a:pt x="365760" y="178435"/>
                  </a:lnTo>
                  <a:lnTo>
                    <a:pt x="365760" y="23749"/>
                  </a:lnTo>
                  <a:lnTo>
                    <a:pt x="363150" y="14519"/>
                  </a:lnTo>
                  <a:lnTo>
                    <a:pt x="360715" y="11937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695825" y="1508759"/>
            <a:ext cx="685800" cy="445770"/>
            <a:chOff x="6261100" y="2011679"/>
            <a:chExt cx="914400" cy="594360"/>
          </a:xfrm>
        </p:grpSpPr>
        <p:sp>
          <p:nvSpPr>
            <p:cNvPr id="17" name="object 17"/>
            <p:cNvSpPr/>
            <p:nvPr/>
          </p:nvSpPr>
          <p:spPr>
            <a:xfrm>
              <a:off x="6269989" y="2020569"/>
              <a:ext cx="721360" cy="497840"/>
            </a:xfrm>
            <a:custGeom>
              <a:avLst/>
              <a:gdLst/>
              <a:ahLst/>
              <a:cxnLst/>
              <a:rect l="l" t="t" r="r" b="b"/>
              <a:pathLst>
                <a:path w="721359" h="497839">
                  <a:moveTo>
                    <a:pt x="0" y="248919"/>
                  </a:moveTo>
                  <a:lnTo>
                    <a:pt x="124460" y="0"/>
                  </a:lnTo>
                  <a:lnTo>
                    <a:pt x="596900" y="0"/>
                  </a:lnTo>
                  <a:lnTo>
                    <a:pt x="721360" y="248919"/>
                  </a:lnTo>
                  <a:lnTo>
                    <a:pt x="596900" y="497839"/>
                  </a:lnTo>
                  <a:lnTo>
                    <a:pt x="124460" y="497839"/>
                  </a:lnTo>
                  <a:lnTo>
                    <a:pt x="0" y="248919"/>
                  </a:lnTo>
                  <a:close/>
                </a:path>
              </a:pathLst>
            </a:custGeom>
            <a:ln w="17780">
              <a:solidFill>
                <a:srgbClr val="8FAAD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390639" y="2065019"/>
              <a:ext cx="784860" cy="541020"/>
            </a:xfrm>
            <a:custGeom>
              <a:avLst/>
              <a:gdLst/>
              <a:ahLst/>
              <a:cxnLst/>
              <a:rect l="l" t="t" r="r" b="b"/>
              <a:pathLst>
                <a:path w="784859" h="541019">
                  <a:moveTo>
                    <a:pt x="649605" y="0"/>
                  </a:moveTo>
                  <a:lnTo>
                    <a:pt x="135255" y="0"/>
                  </a:lnTo>
                  <a:lnTo>
                    <a:pt x="0" y="270509"/>
                  </a:lnTo>
                  <a:lnTo>
                    <a:pt x="135255" y="541019"/>
                  </a:lnTo>
                  <a:lnTo>
                    <a:pt x="649605" y="541019"/>
                  </a:lnTo>
                  <a:lnTo>
                    <a:pt x="784860" y="270509"/>
                  </a:lnTo>
                  <a:lnTo>
                    <a:pt x="64960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565900" y="2179319"/>
              <a:ext cx="441959" cy="337820"/>
            </a:xfrm>
            <a:custGeom>
              <a:avLst/>
              <a:gdLst/>
              <a:ahLst/>
              <a:cxnLst/>
              <a:rect l="l" t="t" r="r" b="b"/>
              <a:pathLst>
                <a:path w="441959" h="337819">
                  <a:moveTo>
                    <a:pt x="116840" y="38100"/>
                  </a:moveTo>
                  <a:lnTo>
                    <a:pt x="101600" y="38100"/>
                  </a:lnTo>
                  <a:lnTo>
                    <a:pt x="101600" y="50800"/>
                  </a:lnTo>
                  <a:lnTo>
                    <a:pt x="116840" y="50800"/>
                  </a:lnTo>
                  <a:lnTo>
                    <a:pt x="116840" y="38100"/>
                  </a:lnTo>
                  <a:close/>
                </a:path>
                <a:path w="441959" h="337819">
                  <a:moveTo>
                    <a:pt x="144780" y="38100"/>
                  </a:moveTo>
                  <a:lnTo>
                    <a:pt x="132080" y="38100"/>
                  </a:lnTo>
                  <a:lnTo>
                    <a:pt x="132080" y="50800"/>
                  </a:lnTo>
                  <a:lnTo>
                    <a:pt x="144780" y="50800"/>
                  </a:lnTo>
                  <a:lnTo>
                    <a:pt x="144780" y="38100"/>
                  </a:lnTo>
                  <a:close/>
                </a:path>
                <a:path w="441959" h="337819">
                  <a:moveTo>
                    <a:pt x="246380" y="121920"/>
                  </a:moveTo>
                  <a:lnTo>
                    <a:pt x="231140" y="121920"/>
                  </a:lnTo>
                  <a:lnTo>
                    <a:pt x="231140" y="132080"/>
                  </a:lnTo>
                  <a:lnTo>
                    <a:pt x="246380" y="132080"/>
                  </a:lnTo>
                  <a:lnTo>
                    <a:pt x="246380" y="121920"/>
                  </a:lnTo>
                  <a:close/>
                </a:path>
                <a:path w="441959" h="337819">
                  <a:moveTo>
                    <a:pt x="274320" y="121920"/>
                  </a:moveTo>
                  <a:lnTo>
                    <a:pt x="259080" y="121920"/>
                  </a:lnTo>
                  <a:lnTo>
                    <a:pt x="259080" y="132080"/>
                  </a:lnTo>
                  <a:lnTo>
                    <a:pt x="274320" y="132080"/>
                  </a:lnTo>
                  <a:lnTo>
                    <a:pt x="274320" y="121920"/>
                  </a:lnTo>
                  <a:close/>
                </a:path>
                <a:path w="441959" h="337819">
                  <a:moveTo>
                    <a:pt x="441960" y="327025"/>
                  </a:moveTo>
                  <a:lnTo>
                    <a:pt x="285115" y="327025"/>
                  </a:lnTo>
                  <a:lnTo>
                    <a:pt x="285115" y="294132"/>
                  </a:lnTo>
                  <a:lnTo>
                    <a:pt x="285115" y="287909"/>
                  </a:lnTo>
                  <a:lnTo>
                    <a:pt x="310642" y="240792"/>
                  </a:lnTo>
                  <a:lnTo>
                    <a:pt x="312293" y="237236"/>
                  </a:lnTo>
                  <a:lnTo>
                    <a:pt x="313309" y="233553"/>
                  </a:lnTo>
                  <a:lnTo>
                    <a:pt x="313575" y="230886"/>
                  </a:lnTo>
                  <a:lnTo>
                    <a:pt x="313690" y="217932"/>
                  </a:lnTo>
                  <a:lnTo>
                    <a:pt x="406400" y="217932"/>
                  </a:lnTo>
                  <a:lnTo>
                    <a:pt x="406400" y="38227"/>
                  </a:lnTo>
                  <a:lnTo>
                    <a:pt x="406400" y="27178"/>
                  </a:lnTo>
                  <a:lnTo>
                    <a:pt x="392049" y="27178"/>
                  </a:lnTo>
                  <a:lnTo>
                    <a:pt x="392049" y="38227"/>
                  </a:lnTo>
                  <a:lnTo>
                    <a:pt x="392049" y="207010"/>
                  </a:lnTo>
                  <a:lnTo>
                    <a:pt x="299339" y="207010"/>
                  </a:lnTo>
                  <a:lnTo>
                    <a:pt x="299339" y="217932"/>
                  </a:lnTo>
                  <a:lnTo>
                    <a:pt x="299262" y="230886"/>
                  </a:lnTo>
                  <a:lnTo>
                    <a:pt x="299173" y="232029"/>
                  </a:lnTo>
                  <a:lnTo>
                    <a:pt x="298577" y="234188"/>
                  </a:lnTo>
                  <a:lnTo>
                    <a:pt x="297561" y="236220"/>
                  </a:lnTo>
                  <a:lnTo>
                    <a:pt x="274066" y="276860"/>
                  </a:lnTo>
                  <a:lnTo>
                    <a:pt x="272415" y="280162"/>
                  </a:lnTo>
                  <a:lnTo>
                    <a:pt x="271526" y="283337"/>
                  </a:lnTo>
                  <a:lnTo>
                    <a:pt x="270891" y="283337"/>
                  </a:lnTo>
                  <a:lnTo>
                    <a:pt x="270891" y="294132"/>
                  </a:lnTo>
                  <a:lnTo>
                    <a:pt x="270891" y="305181"/>
                  </a:lnTo>
                  <a:lnTo>
                    <a:pt x="256667" y="305181"/>
                  </a:lnTo>
                  <a:lnTo>
                    <a:pt x="256667" y="315976"/>
                  </a:lnTo>
                  <a:lnTo>
                    <a:pt x="270891" y="315976"/>
                  </a:lnTo>
                  <a:lnTo>
                    <a:pt x="270891" y="327025"/>
                  </a:lnTo>
                  <a:lnTo>
                    <a:pt x="178308" y="327025"/>
                  </a:lnTo>
                  <a:lnTo>
                    <a:pt x="178308" y="315976"/>
                  </a:lnTo>
                  <a:lnTo>
                    <a:pt x="242443" y="315976"/>
                  </a:lnTo>
                  <a:lnTo>
                    <a:pt x="242443" y="305181"/>
                  </a:lnTo>
                  <a:lnTo>
                    <a:pt x="178308" y="305181"/>
                  </a:lnTo>
                  <a:lnTo>
                    <a:pt x="178308" y="294132"/>
                  </a:lnTo>
                  <a:lnTo>
                    <a:pt x="270891" y="294132"/>
                  </a:lnTo>
                  <a:lnTo>
                    <a:pt x="270891" y="283337"/>
                  </a:lnTo>
                  <a:lnTo>
                    <a:pt x="177292" y="283337"/>
                  </a:lnTo>
                  <a:lnTo>
                    <a:pt x="176530" y="280670"/>
                  </a:lnTo>
                  <a:lnTo>
                    <a:pt x="175387" y="278130"/>
                  </a:lnTo>
                  <a:lnTo>
                    <a:pt x="145288" y="236601"/>
                  </a:lnTo>
                  <a:lnTo>
                    <a:pt x="142621" y="207010"/>
                  </a:lnTo>
                  <a:lnTo>
                    <a:pt x="142621" y="185293"/>
                  </a:lnTo>
                  <a:lnTo>
                    <a:pt x="142621" y="136271"/>
                  </a:lnTo>
                  <a:lnTo>
                    <a:pt x="171069" y="158115"/>
                  </a:lnTo>
                  <a:lnTo>
                    <a:pt x="171069" y="193040"/>
                  </a:lnTo>
                  <a:lnTo>
                    <a:pt x="183642" y="202565"/>
                  </a:lnTo>
                  <a:lnTo>
                    <a:pt x="205486" y="234696"/>
                  </a:lnTo>
                  <a:lnTo>
                    <a:pt x="206756" y="245237"/>
                  </a:lnTo>
                  <a:lnTo>
                    <a:pt x="220980" y="245237"/>
                  </a:lnTo>
                  <a:lnTo>
                    <a:pt x="220853" y="242443"/>
                  </a:lnTo>
                  <a:lnTo>
                    <a:pt x="220599" y="239776"/>
                  </a:lnTo>
                  <a:lnTo>
                    <a:pt x="220980" y="239776"/>
                  </a:lnTo>
                  <a:lnTo>
                    <a:pt x="249580" y="228727"/>
                  </a:lnTo>
                  <a:lnTo>
                    <a:pt x="250190" y="228219"/>
                  </a:lnTo>
                  <a:lnTo>
                    <a:pt x="252603" y="225044"/>
                  </a:lnTo>
                  <a:lnTo>
                    <a:pt x="254508" y="221488"/>
                  </a:lnTo>
                  <a:lnTo>
                    <a:pt x="256032" y="217932"/>
                  </a:lnTo>
                  <a:lnTo>
                    <a:pt x="299339" y="217932"/>
                  </a:lnTo>
                  <a:lnTo>
                    <a:pt x="299339" y="207010"/>
                  </a:lnTo>
                  <a:lnTo>
                    <a:pt x="242443" y="207010"/>
                  </a:lnTo>
                  <a:lnTo>
                    <a:pt x="242443" y="212471"/>
                  </a:lnTo>
                  <a:lnTo>
                    <a:pt x="242062" y="215392"/>
                  </a:lnTo>
                  <a:lnTo>
                    <a:pt x="220980" y="228727"/>
                  </a:lnTo>
                  <a:lnTo>
                    <a:pt x="219583" y="228727"/>
                  </a:lnTo>
                  <a:lnTo>
                    <a:pt x="218313" y="228600"/>
                  </a:lnTo>
                  <a:lnTo>
                    <a:pt x="216154" y="222631"/>
                  </a:lnTo>
                  <a:lnTo>
                    <a:pt x="213233" y="216789"/>
                  </a:lnTo>
                  <a:lnTo>
                    <a:pt x="209677" y="211328"/>
                  </a:lnTo>
                  <a:lnTo>
                    <a:pt x="205486" y="205994"/>
                  </a:lnTo>
                  <a:lnTo>
                    <a:pt x="200660" y="200914"/>
                  </a:lnTo>
                  <a:lnTo>
                    <a:pt x="195326" y="196215"/>
                  </a:lnTo>
                  <a:lnTo>
                    <a:pt x="356362" y="196215"/>
                  </a:lnTo>
                  <a:lnTo>
                    <a:pt x="356362" y="185293"/>
                  </a:lnTo>
                  <a:lnTo>
                    <a:pt x="356362" y="38227"/>
                  </a:lnTo>
                  <a:lnTo>
                    <a:pt x="392049" y="38227"/>
                  </a:lnTo>
                  <a:lnTo>
                    <a:pt x="392049" y="27178"/>
                  </a:lnTo>
                  <a:lnTo>
                    <a:pt x="356362" y="27178"/>
                  </a:lnTo>
                  <a:lnTo>
                    <a:pt x="356362" y="10795"/>
                  </a:lnTo>
                  <a:lnTo>
                    <a:pt x="356362" y="0"/>
                  </a:lnTo>
                  <a:lnTo>
                    <a:pt x="342265" y="0"/>
                  </a:lnTo>
                  <a:lnTo>
                    <a:pt x="342265" y="10795"/>
                  </a:lnTo>
                  <a:lnTo>
                    <a:pt x="342265" y="185293"/>
                  </a:lnTo>
                  <a:lnTo>
                    <a:pt x="228092" y="185293"/>
                  </a:lnTo>
                  <a:lnTo>
                    <a:pt x="228092" y="152400"/>
                  </a:lnTo>
                  <a:lnTo>
                    <a:pt x="281927" y="152400"/>
                  </a:lnTo>
                  <a:lnTo>
                    <a:pt x="281927" y="142240"/>
                  </a:lnTo>
                  <a:lnTo>
                    <a:pt x="228092" y="142240"/>
                  </a:lnTo>
                  <a:lnTo>
                    <a:pt x="228092" y="109220"/>
                  </a:lnTo>
                  <a:lnTo>
                    <a:pt x="281927" y="109220"/>
                  </a:lnTo>
                  <a:lnTo>
                    <a:pt x="281927" y="99060"/>
                  </a:lnTo>
                  <a:lnTo>
                    <a:pt x="195580" y="99060"/>
                  </a:lnTo>
                  <a:lnTo>
                    <a:pt x="195580" y="109220"/>
                  </a:lnTo>
                  <a:lnTo>
                    <a:pt x="213868" y="109220"/>
                  </a:lnTo>
                  <a:lnTo>
                    <a:pt x="213868" y="121920"/>
                  </a:lnTo>
                  <a:lnTo>
                    <a:pt x="203200" y="121920"/>
                  </a:lnTo>
                  <a:lnTo>
                    <a:pt x="203200" y="132080"/>
                  </a:lnTo>
                  <a:lnTo>
                    <a:pt x="213868" y="132080"/>
                  </a:lnTo>
                  <a:lnTo>
                    <a:pt x="213868" y="142240"/>
                  </a:lnTo>
                  <a:lnTo>
                    <a:pt x="195580" y="142240"/>
                  </a:lnTo>
                  <a:lnTo>
                    <a:pt x="195580" y="152400"/>
                  </a:lnTo>
                  <a:lnTo>
                    <a:pt x="213868" y="152400"/>
                  </a:lnTo>
                  <a:lnTo>
                    <a:pt x="213868" y="185293"/>
                  </a:lnTo>
                  <a:lnTo>
                    <a:pt x="185293" y="185293"/>
                  </a:lnTo>
                  <a:lnTo>
                    <a:pt x="185293" y="158115"/>
                  </a:lnTo>
                  <a:lnTo>
                    <a:pt x="184912" y="153543"/>
                  </a:lnTo>
                  <a:lnTo>
                    <a:pt x="174332" y="136271"/>
                  </a:lnTo>
                  <a:lnTo>
                    <a:pt x="172720" y="134874"/>
                  </a:lnTo>
                  <a:lnTo>
                    <a:pt x="142621" y="125349"/>
                  </a:lnTo>
                  <a:lnTo>
                    <a:pt x="139192" y="125603"/>
                  </a:lnTo>
                  <a:lnTo>
                    <a:pt x="128270" y="136271"/>
                  </a:lnTo>
                  <a:lnTo>
                    <a:pt x="128270" y="185293"/>
                  </a:lnTo>
                  <a:lnTo>
                    <a:pt x="128270" y="196215"/>
                  </a:lnTo>
                  <a:lnTo>
                    <a:pt x="128270" y="207010"/>
                  </a:lnTo>
                  <a:lnTo>
                    <a:pt x="49898" y="207010"/>
                  </a:lnTo>
                  <a:lnTo>
                    <a:pt x="49898" y="38227"/>
                  </a:lnTo>
                  <a:lnTo>
                    <a:pt x="73647" y="38227"/>
                  </a:lnTo>
                  <a:lnTo>
                    <a:pt x="73647" y="50800"/>
                  </a:lnTo>
                  <a:lnTo>
                    <a:pt x="85598" y="50800"/>
                  </a:lnTo>
                  <a:lnTo>
                    <a:pt x="85598" y="60960"/>
                  </a:lnTo>
                  <a:lnTo>
                    <a:pt x="66040" y="60960"/>
                  </a:lnTo>
                  <a:lnTo>
                    <a:pt x="66040" y="71120"/>
                  </a:lnTo>
                  <a:lnTo>
                    <a:pt x="85598" y="71120"/>
                  </a:lnTo>
                  <a:lnTo>
                    <a:pt x="85598" y="81280"/>
                  </a:lnTo>
                  <a:lnTo>
                    <a:pt x="66040" y="81280"/>
                  </a:lnTo>
                  <a:lnTo>
                    <a:pt x="66040" y="93980"/>
                  </a:lnTo>
                  <a:lnTo>
                    <a:pt x="85598" y="93980"/>
                  </a:lnTo>
                  <a:lnTo>
                    <a:pt x="85598" y="196215"/>
                  </a:lnTo>
                  <a:lnTo>
                    <a:pt x="128270" y="196215"/>
                  </a:lnTo>
                  <a:lnTo>
                    <a:pt x="128270" y="185293"/>
                  </a:lnTo>
                  <a:lnTo>
                    <a:pt x="99695" y="185293"/>
                  </a:lnTo>
                  <a:lnTo>
                    <a:pt x="99695" y="93980"/>
                  </a:lnTo>
                  <a:lnTo>
                    <a:pt x="152400" y="93980"/>
                  </a:lnTo>
                  <a:lnTo>
                    <a:pt x="152400" y="81280"/>
                  </a:lnTo>
                  <a:lnTo>
                    <a:pt x="99695" y="81280"/>
                  </a:lnTo>
                  <a:lnTo>
                    <a:pt x="99695" y="71120"/>
                  </a:lnTo>
                  <a:lnTo>
                    <a:pt x="152400" y="71120"/>
                  </a:lnTo>
                  <a:lnTo>
                    <a:pt x="152400" y="60960"/>
                  </a:lnTo>
                  <a:lnTo>
                    <a:pt x="99695" y="60960"/>
                  </a:lnTo>
                  <a:lnTo>
                    <a:pt x="99695" y="38227"/>
                  </a:lnTo>
                  <a:lnTo>
                    <a:pt x="99695" y="27940"/>
                  </a:lnTo>
                  <a:lnTo>
                    <a:pt x="152400" y="27940"/>
                  </a:lnTo>
                  <a:lnTo>
                    <a:pt x="152400" y="17780"/>
                  </a:lnTo>
                  <a:lnTo>
                    <a:pt x="99695" y="17780"/>
                  </a:lnTo>
                  <a:lnTo>
                    <a:pt x="99695" y="10795"/>
                  </a:lnTo>
                  <a:lnTo>
                    <a:pt x="163957" y="10795"/>
                  </a:lnTo>
                  <a:lnTo>
                    <a:pt x="170180" y="11176"/>
                  </a:lnTo>
                  <a:lnTo>
                    <a:pt x="195580" y="19685"/>
                  </a:lnTo>
                  <a:lnTo>
                    <a:pt x="195580" y="27940"/>
                  </a:lnTo>
                  <a:lnTo>
                    <a:pt x="205460" y="27940"/>
                  </a:lnTo>
                  <a:lnTo>
                    <a:pt x="208026" y="31115"/>
                  </a:lnTo>
                  <a:lnTo>
                    <a:pt x="210566" y="35306"/>
                  </a:lnTo>
                  <a:lnTo>
                    <a:pt x="211709" y="38100"/>
                  </a:lnTo>
                  <a:lnTo>
                    <a:pt x="195580" y="38100"/>
                  </a:lnTo>
                  <a:lnTo>
                    <a:pt x="195580" y="50800"/>
                  </a:lnTo>
                  <a:lnTo>
                    <a:pt x="213868" y="50800"/>
                  </a:lnTo>
                  <a:lnTo>
                    <a:pt x="213868" y="60960"/>
                  </a:lnTo>
                  <a:lnTo>
                    <a:pt x="195580" y="60960"/>
                  </a:lnTo>
                  <a:lnTo>
                    <a:pt x="195580" y="71120"/>
                  </a:lnTo>
                  <a:lnTo>
                    <a:pt x="213868" y="71120"/>
                  </a:lnTo>
                  <a:lnTo>
                    <a:pt x="213868" y="92583"/>
                  </a:lnTo>
                  <a:lnTo>
                    <a:pt x="228092" y="92583"/>
                  </a:lnTo>
                  <a:lnTo>
                    <a:pt x="228092" y="71120"/>
                  </a:lnTo>
                  <a:lnTo>
                    <a:pt x="281927" y="71120"/>
                  </a:lnTo>
                  <a:lnTo>
                    <a:pt x="281927" y="60960"/>
                  </a:lnTo>
                  <a:lnTo>
                    <a:pt x="228092" y="60960"/>
                  </a:lnTo>
                  <a:lnTo>
                    <a:pt x="228092" y="50800"/>
                  </a:lnTo>
                  <a:lnTo>
                    <a:pt x="281927" y="50800"/>
                  </a:lnTo>
                  <a:lnTo>
                    <a:pt x="281927" y="38100"/>
                  </a:lnTo>
                  <a:lnTo>
                    <a:pt x="230238" y="38100"/>
                  </a:lnTo>
                  <a:lnTo>
                    <a:pt x="231394" y="35306"/>
                  </a:lnTo>
                  <a:lnTo>
                    <a:pt x="233934" y="31115"/>
                  </a:lnTo>
                  <a:lnTo>
                    <a:pt x="236486" y="27940"/>
                  </a:lnTo>
                  <a:lnTo>
                    <a:pt x="281927" y="27940"/>
                  </a:lnTo>
                  <a:lnTo>
                    <a:pt x="281927" y="17780"/>
                  </a:lnTo>
                  <a:lnTo>
                    <a:pt x="249351" y="17780"/>
                  </a:lnTo>
                  <a:lnTo>
                    <a:pt x="249555" y="17653"/>
                  </a:lnTo>
                  <a:lnTo>
                    <a:pt x="278003" y="10795"/>
                  </a:lnTo>
                  <a:lnTo>
                    <a:pt x="342265" y="10795"/>
                  </a:lnTo>
                  <a:lnTo>
                    <a:pt x="342265" y="0"/>
                  </a:lnTo>
                  <a:lnTo>
                    <a:pt x="278003" y="0"/>
                  </a:lnTo>
                  <a:lnTo>
                    <a:pt x="270764" y="254"/>
                  </a:lnTo>
                  <a:lnTo>
                    <a:pt x="233299" y="13970"/>
                  </a:lnTo>
                  <a:lnTo>
                    <a:pt x="228600" y="17780"/>
                  </a:lnTo>
                  <a:lnTo>
                    <a:pt x="213360" y="17780"/>
                  </a:lnTo>
                  <a:lnTo>
                    <a:pt x="208661" y="13970"/>
                  </a:lnTo>
                  <a:lnTo>
                    <a:pt x="204000" y="10795"/>
                  </a:lnTo>
                  <a:lnTo>
                    <a:pt x="203454" y="10414"/>
                  </a:lnTo>
                  <a:lnTo>
                    <a:pt x="163957" y="0"/>
                  </a:lnTo>
                  <a:lnTo>
                    <a:pt x="85598" y="0"/>
                  </a:lnTo>
                  <a:lnTo>
                    <a:pt x="85598" y="17780"/>
                  </a:lnTo>
                  <a:lnTo>
                    <a:pt x="66040" y="17780"/>
                  </a:lnTo>
                  <a:lnTo>
                    <a:pt x="66040" y="27178"/>
                  </a:lnTo>
                  <a:lnTo>
                    <a:pt x="35547" y="27178"/>
                  </a:lnTo>
                  <a:lnTo>
                    <a:pt x="35547" y="217932"/>
                  </a:lnTo>
                  <a:lnTo>
                    <a:pt x="128270" y="217932"/>
                  </a:lnTo>
                  <a:lnTo>
                    <a:pt x="128384" y="229743"/>
                  </a:lnTo>
                  <a:lnTo>
                    <a:pt x="128651" y="232029"/>
                  </a:lnTo>
                  <a:lnTo>
                    <a:pt x="129413" y="235458"/>
                  </a:lnTo>
                  <a:lnTo>
                    <a:pt x="130937" y="238760"/>
                  </a:lnTo>
                  <a:lnTo>
                    <a:pt x="132842" y="241935"/>
                  </a:lnTo>
                  <a:lnTo>
                    <a:pt x="161290" y="280924"/>
                  </a:lnTo>
                  <a:lnTo>
                    <a:pt x="162687" y="283591"/>
                  </a:lnTo>
                  <a:lnTo>
                    <a:pt x="163703" y="286258"/>
                  </a:lnTo>
                  <a:lnTo>
                    <a:pt x="163855" y="287909"/>
                  </a:lnTo>
                  <a:lnTo>
                    <a:pt x="163957" y="327025"/>
                  </a:lnTo>
                  <a:lnTo>
                    <a:pt x="0" y="327025"/>
                  </a:lnTo>
                  <a:lnTo>
                    <a:pt x="0" y="337820"/>
                  </a:lnTo>
                  <a:lnTo>
                    <a:pt x="441960" y="337820"/>
                  </a:lnTo>
                  <a:lnTo>
                    <a:pt x="441960" y="327025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03195" y="2362152"/>
            <a:ext cx="18907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400" b="1" kern="1200" dirty="0">
                <a:solidFill>
                  <a:prstClr val="black"/>
                </a:solidFill>
                <a:ea typeface="+mn-ea"/>
              </a:rPr>
              <a:t>2</a:t>
            </a:r>
            <a:endParaRPr sz="24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40" y="2349389"/>
            <a:ext cx="18907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400" b="1" kern="1200" dirty="0">
                <a:solidFill>
                  <a:prstClr val="black"/>
                </a:solidFill>
                <a:ea typeface="+mn-ea"/>
              </a:rPr>
              <a:t>3</a:t>
            </a:r>
            <a:endParaRPr sz="24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923" y="2341911"/>
            <a:ext cx="18859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400" b="1" kern="1200" spc="-4" dirty="0">
                <a:solidFill>
                  <a:prstClr val="black"/>
                </a:solidFill>
                <a:ea typeface="+mn-ea"/>
              </a:rPr>
              <a:t>1</a:t>
            </a:r>
            <a:endParaRPr sz="24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42284" y="4461509"/>
            <a:ext cx="2217420" cy="598170"/>
            <a:chOff x="4056379" y="5948679"/>
            <a:chExt cx="2956560" cy="797560"/>
          </a:xfrm>
        </p:grpSpPr>
        <p:sp>
          <p:nvSpPr>
            <p:cNvPr id="24" name="object 24"/>
            <p:cNvSpPr/>
            <p:nvPr/>
          </p:nvSpPr>
          <p:spPr>
            <a:xfrm>
              <a:off x="4060189" y="5952489"/>
              <a:ext cx="2948940" cy="789940"/>
            </a:xfrm>
            <a:custGeom>
              <a:avLst/>
              <a:gdLst/>
              <a:ahLst/>
              <a:cxnLst/>
              <a:rect l="l" t="t" r="r" b="b"/>
              <a:pathLst>
                <a:path w="2948940" h="789940">
                  <a:moveTo>
                    <a:pt x="2817241" y="0"/>
                  </a:moveTo>
                  <a:lnTo>
                    <a:pt x="131699" y="0"/>
                  </a:lnTo>
                  <a:lnTo>
                    <a:pt x="90058" y="6711"/>
                  </a:lnTo>
                  <a:lnTo>
                    <a:pt x="53903" y="25401"/>
                  </a:lnTo>
                  <a:lnTo>
                    <a:pt x="25400" y="53901"/>
                  </a:lnTo>
                  <a:lnTo>
                    <a:pt x="6710" y="90043"/>
                  </a:lnTo>
                  <a:lnTo>
                    <a:pt x="0" y="131660"/>
                  </a:lnTo>
                  <a:lnTo>
                    <a:pt x="0" y="658279"/>
                  </a:lnTo>
                  <a:lnTo>
                    <a:pt x="6710" y="699896"/>
                  </a:lnTo>
                  <a:lnTo>
                    <a:pt x="25400" y="736038"/>
                  </a:lnTo>
                  <a:lnTo>
                    <a:pt x="53903" y="764538"/>
                  </a:lnTo>
                  <a:lnTo>
                    <a:pt x="90058" y="783228"/>
                  </a:lnTo>
                  <a:lnTo>
                    <a:pt x="131699" y="789940"/>
                  </a:lnTo>
                  <a:lnTo>
                    <a:pt x="2817241" y="789940"/>
                  </a:lnTo>
                  <a:lnTo>
                    <a:pt x="2858881" y="783228"/>
                  </a:lnTo>
                  <a:lnTo>
                    <a:pt x="2895036" y="764538"/>
                  </a:lnTo>
                  <a:lnTo>
                    <a:pt x="2923540" y="736038"/>
                  </a:lnTo>
                  <a:lnTo>
                    <a:pt x="2942229" y="699896"/>
                  </a:lnTo>
                  <a:lnTo>
                    <a:pt x="2948940" y="658279"/>
                  </a:lnTo>
                  <a:lnTo>
                    <a:pt x="2948940" y="131660"/>
                  </a:lnTo>
                  <a:lnTo>
                    <a:pt x="2942229" y="90043"/>
                  </a:lnTo>
                  <a:lnTo>
                    <a:pt x="2923540" y="53901"/>
                  </a:lnTo>
                  <a:lnTo>
                    <a:pt x="2895036" y="25401"/>
                  </a:lnTo>
                  <a:lnTo>
                    <a:pt x="2858881" y="6711"/>
                  </a:lnTo>
                  <a:lnTo>
                    <a:pt x="281724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060189" y="5952489"/>
              <a:ext cx="2948940" cy="789940"/>
            </a:xfrm>
            <a:custGeom>
              <a:avLst/>
              <a:gdLst/>
              <a:ahLst/>
              <a:cxnLst/>
              <a:rect l="l" t="t" r="r" b="b"/>
              <a:pathLst>
                <a:path w="2948940" h="789940">
                  <a:moveTo>
                    <a:pt x="0" y="131660"/>
                  </a:moveTo>
                  <a:lnTo>
                    <a:pt x="6710" y="90043"/>
                  </a:lnTo>
                  <a:lnTo>
                    <a:pt x="25400" y="53901"/>
                  </a:lnTo>
                  <a:lnTo>
                    <a:pt x="53903" y="25401"/>
                  </a:lnTo>
                  <a:lnTo>
                    <a:pt x="90058" y="6711"/>
                  </a:lnTo>
                  <a:lnTo>
                    <a:pt x="131699" y="0"/>
                  </a:lnTo>
                  <a:lnTo>
                    <a:pt x="2817241" y="0"/>
                  </a:lnTo>
                  <a:lnTo>
                    <a:pt x="2858881" y="6711"/>
                  </a:lnTo>
                  <a:lnTo>
                    <a:pt x="2895036" y="25401"/>
                  </a:lnTo>
                  <a:lnTo>
                    <a:pt x="2923540" y="53901"/>
                  </a:lnTo>
                  <a:lnTo>
                    <a:pt x="2942229" y="90043"/>
                  </a:lnTo>
                  <a:lnTo>
                    <a:pt x="2948940" y="131660"/>
                  </a:lnTo>
                  <a:lnTo>
                    <a:pt x="2948940" y="658279"/>
                  </a:lnTo>
                  <a:lnTo>
                    <a:pt x="2942229" y="699896"/>
                  </a:lnTo>
                  <a:lnTo>
                    <a:pt x="2923540" y="736038"/>
                  </a:lnTo>
                  <a:lnTo>
                    <a:pt x="2895036" y="764538"/>
                  </a:lnTo>
                  <a:lnTo>
                    <a:pt x="2858881" y="783228"/>
                  </a:lnTo>
                  <a:lnTo>
                    <a:pt x="2817241" y="789940"/>
                  </a:lnTo>
                  <a:lnTo>
                    <a:pt x="131699" y="789940"/>
                  </a:lnTo>
                  <a:lnTo>
                    <a:pt x="90058" y="783228"/>
                  </a:lnTo>
                  <a:lnTo>
                    <a:pt x="53903" y="764538"/>
                  </a:lnTo>
                  <a:lnTo>
                    <a:pt x="25400" y="736038"/>
                  </a:lnTo>
                  <a:lnTo>
                    <a:pt x="6710" y="699896"/>
                  </a:lnTo>
                  <a:lnTo>
                    <a:pt x="0" y="658279"/>
                  </a:lnTo>
                  <a:lnTo>
                    <a:pt x="0" y="131660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132297" y="4515088"/>
            <a:ext cx="1826419" cy="54309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8589" marR="3810" indent="-129540" defTabSz="685800">
              <a:spcBef>
                <a:spcPts val="75"/>
              </a:spcBef>
              <a:buClr>
                <a:srgbClr val="006FC0"/>
              </a:buClr>
              <a:buSzPct val="168181"/>
              <a:buFont typeface="Wingdings"/>
              <a:buChar char=""/>
              <a:tabLst>
                <a:tab pos="139065" algn="l"/>
              </a:tabLst>
            </a:pP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sz="825" kern="1200" spc="-4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рабочей</a:t>
            </a:r>
            <a:r>
              <a:rPr sz="825" kern="1200" spc="-5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группы по </a:t>
            </a:r>
            <a:r>
              <a:rPr sz="825" kern="1200" spc="-20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анализу</a:t>
            </a:r>
            <a:r>
              <a:rPr sz="825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825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изменению</a:t>
            </a:r>
            <a:r>
              <a:rPr sz="825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ООП</a:t>
            </a:r>
            <a:endParaRPr sz="8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8589" marR="83344" indent="-129540" defTabSz="685800">
              <a:spcBef>
                <a:spcPts val="225"/>
              </a:spcBef>
              <a:buClr>
                <a:srgbClr val="006FC0"/>
              </a:buClr>
              <a:buSzPct val="168181"/>
              <a:buFont typeface="Wingdings"/>
              <a:buChar char=""/>
              <a:tabLst>
                <a:tab pos="139065" algn="l"/>
              </a:tabLst>
            </a:pP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Постановка </a:t>
            </a:r>
            <a:r>
              <a:rPr sz="825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задач </a:t>
            </a: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по изменению </a:t>
            </a:r>
            <a:r>
              <a:rPr sz="825" kern="1200" spc="-21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рабочих</a:t>
            </a:r>
            <a:r>
              <a:rPr sz="825" kern="1200" spc="-3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825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8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28335" y="4276725"/>
            <a:ext cx="3217545" cy="567690"/>
            <a:chOff x="7637780" y="5702300"/>
            <a:chExt cx="4290060" cy="756920"/>
          </a:xfrm>
        </p:grpSpPr>
        <p:sp>
          <p:nvSpPr>
            <p:cNvPr id="28" name="object 28"/>
            <p:cNvSpPr/>
            <p:nvPr/>
          </p:nvSpPr>
          <p:spPr>
            <a:xfrm>
              <a:off x="7641590" y="5706110"/>
              <a:ext cx="4282440" cy="749300"/>
            </a:xfrm>
            <a:custGeom>
              <a:avLst/>
              <a:gdLst/>
              <a:ahLst/>
              <a:cxnLst/>
              <a:rect l="l" t="t" r="r" b="b"/>
              <a:pathLst>
                <a:path w="4282440" h="749300">
                  <a:moveTo>
                    <a:pt x="4157599" y="0"/>
                  </a:moveTo>
                  <a:lnTo>
                    <a:pt x="124840" y="0"/>
                  </a:lnTo>
                  <a:lnTo>
                    <a:pt x="76241" y="9814"/>
                  </a:lnTo>
                  <a:lnTo>
                    <a:pt x="36560" y="36580"/>
                  </a:lnTo>
                  <a:lnTo>
                    <a:pt x="9808" y="76279"/>
                  </a:lnTo>
                  <a:lnTo>
                    <a:pt x="0" y="124891"/>
                  </a:lnTo>
                  <a:lnTo>
                    <a:pt x="0" y="624408"/>
                  </a:lnTo>
                  <a:lnTo>
                    <a:pt x="9808" y="673020"/>
                  </a:lnTo>
                  <a:lnTo>
                    <a:pt x="36560" y="712719"/>
                  </a:lnTo>
                  <a:lnTo>
                    <a:pt x="76241" y="739485"/>
                  </a:lnTo>
                  <a:lnTo>
                    <a:pt x="124840" y="749299"/>
                  </a:lnTo>
                  <a:lnTo>
                    <a:pt x="4157599" y="749299"/>
                  </a:lnTo>
                  <a:lnTo>
                    <a:pt x="4206198" y="739485"/>
                  </a:lnTo>
                  <a:lnTo>
                    <a:pt x="4245879" y="712719"/>
                  </a:lnTo>
                  <a:lnTo>
                    <a:pt x="4272631" y="673020"/>
                  </a:lnTo>
                  <a:lnTo>
                    <a:pt x="4282439" y="624408"/>
                  </a:lnTo>
                  <a:lnTo>
                    <a:pt x="4282439" y="124891"/>
                  </a:lnTo>
                  <a:lnTo>
                    <a:pt x="4272631" y="76279"/>
                  </a:lnTo>
                  <a:lnTo>
                    <a:pt x="4245879" y="36580"/>
                  </a:lnTo>
                  <a:lnTo>
                    <a:pt x="4206198" y="9814"/>
                  </a:lnTo>
                  <a:lnTo>
                    <a:pt x="415759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641590" y="5706110"/>
              <a:ext cx="4282440" cy="749300"/>
            </a:xfrm>
            <a:custGeom>
              <a:avLst/>
              <a:gdLst/>
              <a:ahLst/>
              <a:cxnLst/>
              <a:rect l="l" t="t" r="r" b="b"/>
              <a:pathLst>
                <a:path w="4282440" h="749300">
                  <a:moveTo>
                    <a:pt x="0" y="124891"/>
                  </a:moveTo>
                  <a:lnTo>
                    <a:pt x="9808" y="76279"/>
                  </a:lnTo>
                  <a:lnTo>
                    <a:pt x="36560" y="36580"/>
                  </a:lnTo>
                  <a:lnTo>
                    <a:pt x="76241" y="9814"/>
                  </a:lnTo>
                  <a:lnTo>
                    <a:pt x="124840" y="0"/>
                  </a:lnTo>
                  <a:lnTo>
                    <a:pt x="4157599" y="0"/>
                  </a:lnTo>
                  <a:lnTo>
                    <a:pt x="4206198" y="9814"/>
                  </a:lnTo>
                  <a:lnTo>
                    <a:pt x="4245879" y="36580"/>
                  </a:lnTo>
                  <a:lnTo>
                    <a:pt x="4272631" y="76279"/>
                  </a:lnTo>
                  <a:lnTo>
                    <a:pt x="4282439" y="124891"/>
                  </a:lnTo>
                  <a:lnTo>
                    <a:pt x="4282439" y="624408"/>
                  </a:lnTo>
                  <a:lnTo>
                    <a:pt x="4272631" y="673020"/>
                  </a:lnTo>
                  <a:lnTo>
                    <a:pt x="4245879" y="712719"/>
                  </a:lnTo>
                  <a:lnTo>
                    <a:pt x="4206198" y="739485"/>
                  </a:lnTo>
                  <a:lnTo>
                    <a:pt x="4157599" y="749299"/>
                  </a:lnTo>
                  <a:lnTo>
                    <a:pt x="124840" y="749299"/>
                  </a:lnTo>
                  <a:lnTo>
                    <a:pt x="76241" y="739485"/>
                  </a:lnTo>
                  <a:lnTo>
                    <a:pt x="36560" y="712719"/>
                  </a:lnTo>
                  <a:lnTo>
                    <a:pt x="9808" y="673020"/>
                  </a:lnTo>
                  <a:lnTo>
                    <a:pt x="0" y="624408"/>
                  </a:lnTo>
                  <a:lnTo>
                    <a:pt x="0" y="124891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17394" y="4494610"/>
            <a:ext cx="2630328" cy="3122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065" indent="-129540" defTabSz="685800">
              <a:spcBef>
                <a:spcPts val="7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065" algn="l"/>
              </a:tabLst>
            </a:pP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Изменение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РП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90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части</a:t>
            </a:r>
            <a:r>
              <a:rPr sz="900" kern="1200" spc="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структуры,</a:t>
            </a:r>
            <a:r>
              <a:rPr sz="900" kern="1200" spc="7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содержания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indent="-129540" defTabSz="685800">
              <a:spcBef>
                <a:spcPts val="22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065" algn="l"/>
              </a:tabLst>
            </a:pPr>
            <a:r>
              <a:rPr sz="9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Формирование</a:t>
            </a:r>
            <a:r>
              <a:rPr sz="90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запроса</a:t>
            </a:r>
            <a:r>
              <a:rPr sz="900" kern="1200" spc="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на</a:t>
            </a:r>
            <a:r>
              <a:rPr sz="90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изменение</a:t>
            </a:r>
            <a:r>
              <a:rPr sz="900" kern="1200" spc="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условий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12244" y="3938588"/>
            <a:ext cx="18859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400" b="1" kern="1200" spc="-4" dirty="0">
                <a:solidFill>
                  <a:prstClr val="black"/>
                </a:solidFill>
                <a:ea typeface="+mn-ea"/>
              </a:rPr>
              <a:t>2</a:t>
            </a:r>
            <a:endParaRPr sz="24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14011" y="3939540"/>
            <a:ext cx="18907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400" b="1" kern="1200" dirty="0">
                <a:solidFill>
                  <a:prstClr val="black"/>
                </a:solidFill>
                <a:ea typeface="+mn-ea"/>
              </a:rPr>
              <a:t>3</a:t>
            </a:r>
            <a:endParaRPr sz="24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5018" y="3898344"/>
            <a:ext cx="18859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400" b="1" kern="1200" spc="-4" dirty="0">
                <a:solidFill>
                  <a:prstClr val="black"/>
                </a:solidFill>
                <a:ea typeface="+mn-ea"/>
              </a:rPr>
              <a:t>1</a:t>
            </a:r>
            <a:endParaRPr sz="24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1489" y="2447925"/>
            <a:ext cx="2061210" cy="440055"/>
            <a:chOff x="655319" y="3263900"/>
            <a:chExt cx="2748280" cy="58674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129" y="3267710"/>
              <a:ext cx="2740660" cy="5791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9129" y="3267710"/>
              <a:ext cx="2740660" cy="579120"/>
            </a:xfrm>
            <a:custGeom>
              <a:avLst/>
              <a:gdLst/>
              <a:ahLst/>
              <a:cxnLst/>
              <a:rect l="l" t="t" r="r" b="b"/>
              <a:pathLst>
                <a:path w="2740660" h="579120">
                  <a:moveTo>
                    <a:pt x="0" y="96519"/>
                  </a:moveTo>
                  <a:lnTo>
                    <a:pt x="7585" y="58935"/>
                  </a:lnTo>
                  <a:lnTo>
                    <a:pt x="28271" y="28257"/>
                  </a:lnTo>
                  <a:lnTo>
                    <a:pt x="58952" y="7580"/>
                  </a:lnTo>
                  <a:lnTo>
                    <a:pt x="96520" y="0"/>
                  </a:lnTo>
                  <a:lnTo>
                    <a:pt x="2644140" y="0"/>
                  </a:lnTo>
                  <a:lnTo>
                    <a:pt x="2681724" y="7580"/>
                  </a:lnTo>
                  <a:lnTo>
                    <a:pt x="2712402" y="28257"/>
                  </a:lnTo>
                  <a:lnTo>
                    <a:pt x="2733079" y="58935"/>
                  </a:lnTo>
                  <a:lnTo>
                    <a:pt x="2740660" y="96519"/>
                  </a:lnTo>
                  <a:lnTo>
                    <a:pt x="2740660" y="482600"/>
                  </a:lnTo>
                  <a:lnTo>
                    <a:pt x="2733079" y="520184"/>
                  </a:lnTo>
                  <a:lnTo>
                    <a:pt x="2712402" y="550862"/>
                  </a:lnTo>
                  <a:lnTo>
                    <a:pt x="2681724" y="571539"/>
                  </a:lnTo>
                  <a:lnTo>
                    <a:pt x="2644140" y="579119"/>
                  </a:lnTo>
                  <a:lnTo>
                    <a:pt x="96520" y="579119"/>
                  </a:lnTo>
                  <a:lnTo>
                    <a:pt x="58952" y="571539"/>
                  </a:lnTo>
                  <a:lnTo>
                    <a:pt x="28271" y="550862"/>
                  </a:lnTo>
                  <a:lnTo>
                    <a:pt x="7585" y="520184"/>
                  </a:lnTo>
                  <a:lnTo>
                    <a:pt x="0" y="482600"/>
                  </a:lnTo>
                  <a:lnTo>
                    <a:pt x="0" y="9651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84121" y="2492693"/>
            <a:ext cx="187404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626745" defTabSz="685800">
              <a:spcBef>
                <a:spcPts val="75"/>
              </a:spcBef>
              <a:buClrTx/>
            </a:pP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Условия: 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 д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ейс</a:t>
            </a:r>
            <a:r>
              <a:rPr sz="1050" b="1" kern="1200" spc="-34" dirty="0">
                <a:solidFill>
                  <a:srgbClr val="FFFFFF"/>
                </a:solidFill>
                <a:ea typeface="+mn-ea"/>
              </a:rPr>
              <a:t>тв</a:t>
            </a:r>
            <a:r>
              <a:rPr sz="1050" b="1" kern="1200" spc="-15" dirty="0">
                <a:solidFill>
                  <a:srgbClr val="FFFFFF"/>
                </a:solidFill>
                <a:ea typeface="+mn-ea"/>
              </a:rPr>
              <a:t>у</a:t>
            </a:r>
            <a:r>
              <a:rPr sz="1050" b="1" kern="1200" dirty="0">
                <a:solidFill>
                  <a:srgbClr val="FFFFFF"/>
                </a:solidFill>
                <a:ea typeface="+mn-ea"/>
              </a:rPr>
              <a:t>ющие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/н</a:t>
            </a:r>
            <a:r>
              <a:rPr sz="1050" b="1" kern="1200" dirty="0">
                <a:solidFill>
                  <a:srgbClr val="FFFFFF"/>
                </a:solidFill>
                <a:ea typeface="+mn-ea"/>
              </a:rPr>
              <a:t>о</a:t>
            </a:r>
            <a:r>
              <a:rPr sz="1050" b="1" kern="1200" spc="-15" dirty="0">
                <a:solidFill>
                  <a:srgbClr val="FFFFFF"/>
                </a:solidFill>
                <a:ea typeface="+mn-ea"/>
              </a:rPr>
              <a:t>р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м</a:t>
            </a:r>
            <a:r>
              <a:rPr sz="1050" b="1" kern="1200" spc="11" dirty="0">
                <a:solidFill>
                  <a:srgbClr val="FFFFFF"/>
                </a:solidFill>
                <a:ea typeface="+mn-ea"/>
              </a:rPr>
              <a:t>а</a:t>
            </a:r>
            <a:r>
              <a:rPr sz="1050" b="1" kern="1200" spc="-38" dirty="0">
                <a:solidFill>
                  <a:srgbClr val="FFFFFF"/>
                </a:solidFill>
                <a:ea typeface="+mn-ea"/>
              </a:rPr>
              <a:t>т</a:t>
            </a:r>
            <a:r>
              <a:rPr sz="1050" b="1" kern="1200" dirty="0">
                <a:solidFill>
                  <a:srgbClr val="FFFFFF"/>
                </a:solidFill>
                <a:ea typeface="+mn-ea"/>
              </a:rPr>
              <a:t>и</a:t>
            </a:r>
            <a:r>
              <a:rPr sz="1050" b="1" kern="1200" spc="11" dirty="0">
                <a:solidFill>
                  <a:srgbClr val="FFFFFF"/>
                </a:solidFill>
                <a:ea typeface="+mn-ea"/>
              </a:rPr>
              <a:t>в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н</a:t>
            </a:r>
            <a:r>
              <a:rPr sz="1050" b="1" kern="1200" dirty="0">
                <a:solidFill>
                  <a:srgbClr val="FFFFFF"/>
                </a:solidFill>
                <a:ea typeface="+mn-ea"/>
              </a:rPr>
              <a:t>ые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91489" y="2889884"/>
            <a:ext cx="2061210" cy="605790"/>
            <a:chOff x="655319" y="3853179"/>
            <a:chExt cx="2748280" cy="807720"/>
          </a:xfrm>
        </p:grpSpPr>
        <p:sp>
          <p:nvSpPr>
            <p:cNvPr id="39" name="object 39"/>
            <p:cNvSpPr/>
            <p:nvPr/>
          </p:nvSpPr>
          <p:spPr>
            <a:xfrm>
              <a:off x="659129" y="3856989"/>
              <a:ext cx="2740660" cy="800100"/>
            </a:xfrm>
            <a:custGeom>
              <a:avLst/>
              <a:gdLst/>
              <a:ahLst/>
              <a:cxnLst/>
              <a:rect l="l" t="t" r="r" b="b"/>
              <a:pathLst>
                <a:path w="2740660" h="800100">
                  <a:moveTo>
                    <a:pt x="2607310" y="0"/>
                  </a:moveTo>
                  <a:lnTo>
                    <a:pt x="133350" y="0"/>
                  </a:lnTo>
                  <a:lnTo>
                    <a:pt x="91201" y="6797"/>
                  </a:lnTo>
                  <a:lnTo>
                    <a:pt x="54595" y="25725"/>
                  </a:lnTo>
                  <a:lnTo>
                    <a:pt x="25728" y="54589"/>
                  </a:lnTo>
                  <a:lnTo>
                    <a:pt x="6798" y="91196"/>
                  </a:lnTo>
                  <a:lnTo>
                    <a:pt x="0" y="133350"/>
                  </a:lnTo>
                  <a:lnTo>
                    <a:pt x="0" y="666750"/>
                  </a:lnTo>
                  <a:lnTo>
                    <a:pt x="6798" y="708903"/>
                  </a:lnTo>
                  <a:lnTo>
                    <a:pt x="25728" y="745510"/>
                  </a:lnTo>
                  <a:lnTo>
                    <a:pt x="54595" y="774374"/>
                  </a:lnTo>
                  <a:lnTo>
                    <a:pt x="91201" y="793302"/>
                  </a:lnTo>
                  <a:lnTo>
                    <a:pt x="133350" y="800100"/>
                  </a:lnTo>
                  <a:lnTo>
                    <a:pt x="2607310" y="800100"/>
                  </a:lnTo>
                  <a:lnTo>
                    <a:pt x="2649463" y="793302"/>
                  </a:lnTo>
                  <a:lnTo>
                    <a:pt x="2686070" y="774374"/>
                  </a:lnTo>
                  <a:lnTo>
                    <a:pt x="2714934" y="745510"/>
                  </a:lnTo>
                  <a:lnTo>
                    <a:pt x="2733862" y="708903"/>
                  </a:lnTo>
                  <a:lnTo>
                    <a:pt x="2740660" y="666750"/>
                  </a:lnTo>
                  <a:lnTo>
                    <a:pt x="2740660" y="133350"/>
                  </a:lnTo>
                  <a:lnTo>
                    <a:pt x="2733862" y="91196"/>
                  </a:lnTo>
                  <a:lnTo>
                    <a:pt x="2714934" y="54589"/>
                  </a:lnTo>
                  <a:lnTo>
                    <a:pt x="2686070" y="25725"/>
                  </a:lnTo>
                  <a:lnTo>
                    <a:pt x="2649463" y="6797"/>
                  </a:lnTo>
                  <a:lnTo>
                    <a:pt x="260731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659129" y="3856989"/>
              <a:ext cx="2740660" cy="800100"/>
            </a:xfrm>
            <a:custGeom>
              <a:avLst/>
              <a:gdLst/>
              <a:ahLst/>
              <a:cxnLst/>
              <a:rect l="l" t="t" r="r" b="b"/>
              <a:pathLst>
                <a:path w="2740660" h="800100">
                  <a:moveTo>
                    <a:pt x="0" y="133350"/>
                  </a:moveTo>
                  <a:lnTo>
                    <a:pt x="6798" y="91196"/>
                  </a:lnTo>
                  <a:lnTo>
                    <a:pt x="25728" y="54589"/>
                  </a:lnTo>
                  <a:lnTo>
                    <a:pt x="54595" y="25725"/>
                  </a:lnTo>
                  <a:lnTo>
                    <a:pt x="91201" y="6797"/>
                  </a:lnTo>
                  <a:lnTo>
                    <a:pt x="133350" y="0"/>
                  </a:lnTo>
                  <a:lnTo>
                    <a:pt x="2607310" y="0"/>
                  </a:lnTo>
                  <a:lnTo>
                    <a:pt x="2649463" y="6797"/>
                  </a:lnTo>
                  <a:lnTo>
                    <a:pt x="2686070" y="25725"/>
                  </a:lnTo>
                  <a:lnTo>
                    <a:pt x="2714934" y="54589"/>
                  </a:lnTo>
                  <a:lnTo>
                    <a:pt x="2733862" y="91196"/>
                  </a:lnTo>
                  <a:lnTo>
                    <a:pt x="2740660" y="133350"/>
                  </a:lnTo>
                  <a:lnTo>
                    <a:pt x="2740660" y="666750"/>
                  </a:lnTo>
                  <a:lnTo>
                    <a:pt x="2733862" y="708903"/>
                  </a:lnTo>
                  <a:lnTo>
                    <a:pt x="2714934" y="745510"/>
                  </a:lnTo>
                  <a:lnTo>
                    <a:pt x="2686070" y="774374"/>
                  </a:lnTo>
                  <a:lnTo>
                    <a:pt x="2649463" y="793302"/>
                  </a:lnTo>
                  <a:lnTo>
                    <a:pt x="2607310" y="800100"/>
                  </a:lnTo>
                  <a:lnTo>
                    <a:pt x="133350" y="800100"/>
                  </a:lnTo>
                  <a:lnTo>
                    <a:pt x="91201" y="793302"/>
                  </a:lnTo>
                  <a:lnTo>
                    <a:pt x="54595" y="774374"/>
                  </a:lnTo>
                  <a:lnTo>
                    <a:pt x="25728" y="745510"/>
                  </a:lnTo>
                  <a:lnTo>
                    <a:pt x="6798" y="708903"/>
                  </a:lnTo>
                  <a:lnTo>
                    <a:pt x="0" y="666750"/>
                  </a:lnTo>
                  <a:lnTo>
                    <a:pt x="0" y="133350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82216" y="2943892"/>
            <a:ext cx="1549717" cy="476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065" indent="-129540" defTabSz="685800">
              <a:spcBef>
                <a:spcPts val="7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065" algn="l"/>
              </a:tabLst>
            </a:pP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Финансовые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indent="-129540" defTabSz="685800">
              <a:spcBef>
                <a:spcPts val="22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065" algn="l"/>
              </a:tabLst>
            </a:pP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Материально-технические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indent="-129540" defTabSz="685800">
              <a:spcBef>
                <a:spcPts val="22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065" algn="l"/>
              </a:tabLst>
            </a:pPr>
            <a:r>
              <a:rPr sz="9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Кадровые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042284" y="2436495"/>
            <a:ext cx="2221230" cy="440055"/>
            <a:chOff x="4056379" y="3248660"/>
            <a:chExt cx="2961640" cy="586740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0189" y="3252470"/>
              <a:ext cx="2954019" cy="5791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060189" y="3252470"/>
              <a:ext cx="2954020" cy="579120"/>
            </a:xfrm>
            <a:custGeom>
              <a:avLst/>
              <a:gdLst/>
              <a:ahLst/>
              <a:cxnLst/>
              <a:rect l="l" t="t" r="r" b="b"/>
              <a:pathLst>
                <a:path w="2954020" h="579120">
                  <a:moveTo>
                    <a:pt x="0" y="96519"/>
                  </a:moveTo>
                  <a:lnTo>
                    <a:pt x="7580" y="58935"/>
                  </a:lnTo>
                  <a:lnTo>
                    <a:pt x="28257" y="28257"/>
                  </a:lnTo>
                  <a:lnTo>
                    <a:pt x="58935" y="7580"/>
                  </a:lnTo>
                  <a:lnTo>
                    <a:pt x="96520" y="0"/>
                  </a:lnTo>
                  <a:lnTo>
                    <a:pt x="2857500" y="0"/>
                  </a:lnTo>
                  <a:lnTo>
                    <a:pt x="2895084" y="7580"/>
                  </a:lnTo>
                  <a:lnTo>
                    <a:pt x="2925762" y="28257"/>
                  </a:lnTo>
                  <a:lnTo>
                    <a:pt x="2946439" y="58935"/>
                  </a:lnTo>
                  <a:lnTo>
                    <a:pt x="2954019" y="96519"/>
                  </a:lnTo>
                  <a:lnTo>
                    <a:pt x="2954019" y="482599"/>
                  </a:lnTo>
                  <a:lnTo>
                    <a:pt x="2946439" y="520184"/>
                  </a:lnTo>
                  <a:lnTo>
                    <a:pt x="2925762" y="550862"/>
                  </a:lnTo>
                  <a:lnTo>
                    <a:pt x="2895084" y="571539"/>
                  </a:lnTo>
                  <a:lnTo>
                    <a:pt x="2857500" y="579119"/>
                  </a:lnTo>
                  <a:lnTo>
                    <a:pt x="96520" y="579119"/>
                  </a:lnTo>
                  <a:lnTo>
                    <a:pt x="58935" y="571539"/>
                  </a:lnTo>
                  <a:lnTo>
                    <a:pt x="28257" y="550862"/>
                  </a:lnTo>
                  <a:lnTo>
                    <a:pt x="7580" y="520184"/>
                  </a:lnTo>
                  <a:lnTo>
                    <a:pt x="0" y="482599"/>
                  </a:lnTo>
                  <a:lnTo>
                    <a:pt x="0" y="9651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193256" y="2481501"/>
            <a:ext cx="191833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spcBef>
                <a:spcPts val="75"/>
              </a:spcBef>
              <a:buClrTx/>
            </a:pP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Определение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dirty="0">
                <a:solidFill>
                  <a:srgbClr val="FFFFFF"/>
                </a:solidFill>
                <a:ea typeface="+mn-ea"/>
              </a:rPr>
              <a:t>и 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локализация</a:t>
            </a:r>
            <a:endParaRPr sz="1050" kern="1200">
              <a:solidFill>
                <a:prstClr val="black"/>
              </a:solidFill>
              <a:ea typeface="+mn-ea"/>
            </a:endParaRPr>
          </a:p>
          <a:p>
            <a:pPr algn="ctr" defTabSz="685800">
              <a:spcBef>
                <a:spcPts val="4"/>
              </a:spcBef>
              <a:buClrTx/>
            </a:pP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дефицитов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040380" y="2876550"/>
            <a:ext cx="2215515" cy="236220"/>
            <a:chOff x="4053840" y="3835400"/>
            <a:chExt cx="2954020" cy="314960"/>
          </a:xfrm>
        </p:grpSpPr>
        <p:sp>
          <p:nvSpPr>
            <p:cNvPr id="47" name="object 47"/>
            <p:cNvSpPr/>
            <p:nvPr/>
          </p:nvSpPr>
          <p:spPr>
            <a:xfrm>
              <a:off x="4057650" y="3839210"/>
              <a:ext cx="2946400" cy="307340"/>
            </a:xfrm>
            <a:custGeom>
              <a:avLst/>
              <a:gdLst/>
              <a:ahLst/>
              <a:cxnLst/>
              <a:rect l="l" t="t" r="r" b="b"/>
              <a:pathLst>
                <a:path w="2946400" h="307339">
                  <a:moveTo>
                    <a:pt x="2895219" y="0"/>
                  </a:moveTo>
                  <a:lnTo>
                    <a:pt x="51180" y="0"/>
                  </a:lnTo>
                  <a:lnTo>
                    <a:pt x="31289" y="4032"/>
                  </a:lnTo>
                  <a:lnTo>
                    <a:pt x="15017" y="15017"/>
                  </a:lnTo>
                  <a:lnTo>
                    <a:pt x="4032" y="31289"/>
                  </a:lnTo>
                  <a:lnTo>
                    <a:pt x="0" y="51181"/>
                  </a:lnTo>
                  <a:lnTo>
                    <a:pt x="0" y="256158"/>
                  </a:lnTo>
                  <a:lnTo>
                    <a:pt x="4032" y="276050"/>
                  </a:lnTo>
                  <a:lnTo>
                    <a:pt x="15017" y="292322"/>
                  </a:lnTo>
                  <a:lnTo>
                    <a:pt x="31289" y="303307"/>
                  </a:lnTo>
                  <a:lnTo>
                    <a:pt x="51180" y="307339"/>
                  </a:lnTo>
                  <a:lnTo>
                    <a:pt x="2895219" y="307339"/>
                  </a:lnTo>
                  <a:lnTo>
                    <a:pt x="2915110" y="303307"/>
                  </a:lnTo>
                  <a:lnTo>
                    <a:pt x="2931382" y="292322"/>
                  </a:lnTo>
                  <a:lnTo>
                    <a:pt x="2942367" y="276050"/>
                  </a:lnTo>
                  <a:lnTo>
                    <a:pt x="2946400" y="256158"/>
                  </a:lnTo>
                  <a:lnTo>
                    <a:pt x="2946400" y="51181"/>
                  </a:lnTo>
                  <a:lnTo>
                    <a:pt x="2942367" y="31289"/>
                  </a:lnTo>
                  <a:lnTo>
                    <a:pt x="2931382" y="15017"/>
                  </a:lnTo>
                  <a:lnTo>
                    <a:pt x="2915110" y="4032"/>
                  </a:lnTo>
                  <a:lnTo>
                    <a:pt x="28952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057650" y="3839210"/>
              <a:ext cx="2946400" cy="307340"/>
            </a:xfrm>
            <a:custGeom>
              <a:avLst/>
              <a:gdLst/>
              <a:ahLst/>
              <a:cxnLst/>
              <a:rect l="l" t="t" r="r" b="b"/>
              <a:pathLst>
                <a:path w="2946400" h="307339">
                  <a:moveTo>
                    <a:pt x="0" y="51181"/>
                  </a:moveTo>
                  <a:lnTo>
                    <a:pt x="4032" y="31289"/>
                  </a:lnTo>
                  <a:lnTo>
                    <a:pt x="15017" y="15017"/>
                  </a:lnTo>
                  <a:lnTo>
                    <a:pt x="31289" y="4032"/>
                  </a:lnTo>
                  <a:lnTo>
                    <a:pt x="51180" y="0"/>
                  </a:lnTo>
                  <a:lnTo>
                    <a:pt x="2895219" y="0"/>
                  </a:lnTo>
                  <a:lnTo>
                    <a:pt x="2915110" y="4032"/>
                  </a:lnTo>
                  <a:lnTo>
                    <a:pt x="2931382" y="15017"/>
                  </a:lnTo>
                  <a:lnTo>
                    <a:pt x="2942367" y="31289"/>
                  </a:lnTo>
                  <a:lnTo>
                    <a:pt x="2946400" y="51181"/>
                  </a:lnTo>
                  <a:lnTo>
                    <a:pt x="2946400" y="256158"/>
                  </a:lnTo>
                  <a:lnTo>
                    <a:pt x="2942367" y="276050"/>
                  </a:lnTo>
                  <a:lnTo>
                    <a:pt x="2931382" y="292322"/>
                  </a:lnTo>
                  <a:lnTo>
                    <a:pt x="2915110" y="303307"/>
                  </a:lnTo>
                  <a:lnTo>
                    <a:pt x="2895219" y="307339"/>
                  </a:lnTo>
                  <a:lnTo>
                    <a:pt x="51180" y="307339"/>
                  </a:lnTo>
                  <a:lnTo>
                    <a:pt x="31289" y="303307"/>
                  </a:lnTo>
                  <a:lnTo>
                    <a:pt x="15017" y="292322"/>
                  </a:lnTo>
                  <a:lnTo>
                    <a:pt x="4032" y="276050"/>
                  </a:lnTo>
                  <a:lnTo>
                    <a:pt x="0" y="256158"/>
                  </a:lnTo>
                  <a:lnTo>
                    <a:pt x="0" y="51181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051727" y="2911984"/>
            <a:ext cx="21931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0025" indent="-130016" defTabSz="685800">
              <a:spcBef>
                <a:spcPts val="7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200501" algn="l"/>
              </a:tabLst>
            </a:pPr>
            <a:r>
              <a:rPr sz="90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 </a:t>
            </a:r>
            <a:r>
              <a:rPr sz="900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разрезе</a:t>
            </a:r>
            <a:r>
              <a:rPr sz="90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муниципалитетов</a:t>
            </a:r>
            <a:r>
              <a:rPr sz="900" kern="1200" spc="5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ОО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701664" y="2432684"/>
            <a:ext cx="3244215" cy="440055"/>
            <a:chOff x="7602219" y="3243579"/>
            <a:chExt cx="4325620" cy="586740"/>
          </a:xfrm>
        </p:grpSpPr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6029" y="3247389"/>
              <a:ext cx="4318000" cy="57912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606029" y="3247389"/>
              <a:ext cx="4318000" cy="579120"/>
            </a:xfrm>
            <a:custGeom>
              <a:avLst/>
              <a:gdLst/>
              <a:ahLst/>
              <a:cxnLst/>
              <a:rect l="l" t="t" r="r" b="b"/>
              <a:pathLst>
                <a:path w="4318000" h="579120">
                  <a:moveTo>
                    <a:pt x="0" y="96520"/>
                  </a:moveTo>
                  <a:lnTo>
                    <a:pt x="7580" y="58935"/>
                  </a:lnTo>
                  <a:lnTo>
                    <a:pt x="28257" y="28257"/>
                  </a:lnTo>
                  <a:lnTo>
                    <a:pt x="58935" y="7580"/>
                  </a:lnTo>
                  <a:lnTo>
                    <a:pt x="96520" y="0"/>
                  </a:lnTo>
                  <a:lnTo>
                    <a:pt x="4221480" y="0"/>
                  </a:lnTo>
                  <a:lnTo>
                    <a:pt x="4259064" y="7580"/>
                  </a:lnTo>
                  <a:lnTo>
                    <a:pt x="4289742" y="28257"/>
                  </a:lnTo>
                  <a:lnTo>
                    <a:pt x="4310419" y="58935"/>
                  </a:lnTo>
                  <a:lnTo>
                    <a:pt x="4318000" y="96520"/>
                  </a:lnTo>
                  <a:lnTo>
                    <a:pt x="4318000" y="482600"/>
                  </a:lnTo>
                  <a:lnTo>
                    <a:pt x="4310419" y="520184"/>
                  </a:lnTo>
                  <a:lnTo>
                    <a:pt x="4289742" y="550862"/>
                  </a:lnTo>
                  <a:lnTo>
                    <a:pt x="4259064" y="571539"/>
                  </a:lnTo>
                  <a:lnTo>
                    <a:pt x="4221480" y="579120"/>
                  </a:lnTo>
                  <a:lnTo>
                    <a:pt x="96520" y="579120"/>
                  </a:lnTo>
                  <a:lnTo>
                    <a:pt x="58935" y="571539"/>
                  </a:lnTo>
                  <a:lnTo>
                    <a:pt x="28257" y="550862"/>
                  </a:lnTo>
                  <a:lnTo>
                    <a:pt x="7580" y="520184"/>
                  </a:lnTo>
                  <a:lnTo>
                    <a:pt x="0" y="482600"/>
                  </a:lnTo>
                  <a:lnTo>
                    <a:pt x="0" y="96520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952457" y="2477262"/>
            <a:ext cx="2740343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2469" marR="3810" indent="-693420" defTabSz="685800">
              <a:spcBef>
                <a:spcPts val="75"/>
              </a:spcBef>
              <a:buClrTx/>
            </a:pP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Планирование</a:t>
            </a:r>
            <a:r>
              <a:rPr sz="1050" b="1" kern="1200" spc="4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15" dirty="0">
                <a:solidFill>
                  <a:srgbClr val="FFFFFF"/>
                </a:solidFill>
                <a:ea typeface="+mn-ea"/>
              </a:rPr>
              <a:t>подготовки</a:t>
            </a:r>
            <a:r>
              <a:rPr sz="1050" b="1" kern="1200" spc="30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dirty="0">
                <a:solidFill>
                  <a:srgbClr val="FFFFFF"/>
                </a:solidFill>
                <a:ea typeface="+mn-ea"/>
              </a:rPr>
              <a:t>и 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перехода</a:t>
            </a:r>
            <a:r>
              <a:rPr sz="1050" b="1" kern="1200" spc="-26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на </a:t>
            </a:r>
            <a:r>
              <a:rPr sz="1050" b="1" kern="1200" spc="-281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обновленные</a:t>
            </a:r>
            <a:r>
              <a:rPr sz="1050" b="1" kern="1200" spc="4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ФГОС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701664" y="2872740"/>
            <a:ext cx="3244215" cy="1066800"/>
            <a:chOff x="7602219" y="3830320"/>
            <a:chExt cx="4325620" cy="1422400"/>
          </a:xfrm>
        </p:grpSpPr>
        <p:sp>
          <p:nvSpPr>
            <p:cNvPr id="55" name="object 55"/>
            <p:cNvSpPr/>
            <p:nvPr/>
          </p:nvSpPr>
          <p:spPr>
            <a:xfrm>
              <a:off x="7606029" y="3834130"/>
              <a:ext cx="4318000" cy="1414780"/>
            </a:xfrm>
            <a:custGeom>
              <a:avLst/>
              <a:gdLst/>
              <a:ahLst/>
              <a:cxnLst/>
              <a:rect l="l" t="t" r="r" b="b"/>
              <a:pathLst>
                <a:path w="4318000" h="1414779">
                  <a:moveTo>
                    <a:pt x="4082161" y="0"/>
                  </a:moveTo>
                  <a:lnTo>
                    <a:pt x="235839" y="0"/>
                  </a:lnTo>
                  <a:lnTo>
                    <a:pt x="188294" y="4789"/>
                  </a:lnTo>
                  <a:lnTo>
                    <a:pt x="144018" y="18526"/>
                  </a:lnTo>
                  <a:lnTo>
                    <a:pt x="103956" y="40263"/>
                  </a:lnTo>
                  <a:lnTo>
                    <a:pt x="69056" y="69056"/>
                  </a:lnTo>
                  <a:lnTo>
                    <a:pt x="40263" y="103956"/>
                  </a:lnTo>
                  <a:lnTo>
                    <a:pt x="18526" y="144018"/>
                  </a:lnTo>
                  <a:lnTo>
                    <a:pt x="4789" y="188294"/>
                  </a:lnTo>
                  <a:lnTo>
                    <a:pt x="0" y="235839"/>
                  </a:lnTo>
                  <a:lnTo>
                    <a:pt x="0" y="1178941"/>
                  </a:lnTo>
                  <a:lnTo>
                    <a:pt x="4789" y="1226485"/>
                  </a:lnTo>
                  <a:lnTo>
                    <a:pt x="18526" y="1270762"/>
                  </a:lnTo>
                  <a:lnTo>
                    <a:pt x="40263" y="1310823"/>
                  </a:lnTo>
                  <a:lnTo>
                    <a:pt x="69056" y="1345723"/>
                  </a:lnTo>
                  <a:lnTo>
                    <a:pt x="103956" y="1374516"/>
                  </a:lnTo>
                  <a:lnTo>
                    <a:pt x="144018" y="1396253"/>
                  </a:lnTo>
                  <a:lnTo>
                    <a:pt x="188294" y="1409990"/>
                  </a:lnTo>
                  <a:lnTo>
                    <a:pt x="235839" y="1414780"/>
                  </a:lnTo>
                  <a:lnTo>
                    <a:pt x="4082161" y="1414780"/>
                  </a:lnTo>
                  <a:lnTo>
                    <a:pt x="4129705" y="1409990"/>
                  </a:lnTo>
                  <a:lnTo>
                    <a:pt x="4173981" y="1396253"/>
                  </a:lnTo>
                  <a:lnTo>
                    <a:pt x="4214043" y="1374516"/>
                  </a:lnTo>
                  <a:lnTo>
                    <a:pt x="4248943" y="1345723"/>
                  </a:lnTo>
                  <a:lnTo>
                    <a:pt x="4277736" y="1310823"/>
                  </a:lnTo>
                  <a:lnTo>
                    <a:pt x="4299473" y="1270762"/>
                  </a:lnTo>
                  <a:lnTo>
                    <a:pt x="4313210" y="1226485"/>
                  </a:lnTo>
                  <a:lnTo>
                    <a:pt x="4318000" y="1178941"/>
                  </a:lnTo>
                  <a:lnTo>
                    <a:pt x="4318000" y="235839"/>
                  </a:lnTo>
                  <a:lnTo>
                    <a:pt x="4313210" y="188294"/>
                  </a:lnTo>
                  <a:lnTo>
                    <a:pt x="4299473" y="144018"/>
                  </a:lnTo>
                  <a:lnTo>
                    <a:pt x="4277736" y="103956"/>
                  </a:lnTo>
                  <a:lnTo>
                    <a:pt x="4248943" y="69056"/>
                  </a:lnTo>
                  <a:lnTo>
                    <a:pt x="4214043" y="40263"/>
                  </a:lnTo>
                  <a:lnTo>
                    <a:pt x="4173982" y="18526"/>
                  </a:lnTo>
                  <a:lnTo>
                    <a:pt x="4129705" y="4789"/>
                  </a:lnTo>
                  <a:lnTo>
                    <a:pt x="4082161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606029" y="3834130"/>
              <a:ext cx="4318000" cy="1414780"/>
            </a:xfrm>
            <a:custGeom>
              <a:avLst/>
              <a:gdLst/>
              <a:ahLst/>
              <a:cxnLst/>
              <a:rect l="l" t="t" r="r" b="b"/>
              <a:pathLst>
                <a:path w="4318000" h="1414779">
                  <a:moveTo>
                    <a:pt x="0" y="235839"/>
                  </a:moveTo>
                  <a:lnTo>
                    <a:pt x="4789" y="188294"/>
                  </a:lnTo>
                  <a:lnTo>
                    <a:pt x="18526" y="144018"/>
                  </a:lnTo>
                  <a:lnTo>
                    <a:pt x="40263" y="103956"/>
                  </a:lnTo>
                  <a:lnTo>
                    <a:pt x="69056" y="69056"/>
                  </a:lnTo>
                  <a:lnTo>
                    <a:pt x="103956" y="40263"/>
                  </a:lnTo>
                  <a:lnTo>
                    <a:pt x="144018" y="18526"/>
                  </a:lnTo>
                  <a:lnTo>
                    <a:pt x="188294" y="4789"/>
                  </a:lnTo>
                  <a:lnTo>
                    <a:pt x="235839" y="0"/>
                  </a:lnTo>
                  <a:lnTo>
                    <a:pt x="4082161" y="0"/>
                  </a:lnTo>
                  <a:lnTo>
                    <a:pt x="4129705" y="4789"/>
                  </a:lnTo>
                  <a:lnTo>
                    <a:pt x="4173982" y="18526"/>
                  </a:lnTo>
                  <a:lnTo>
                    <a:pt x="4214043" y="40263"/>
                  </a:lnTo>
                  <a:lnTo>
                    <a:pt x="4248943" y="69056"/>
                  </a:lnTo>
                  <a:lnTo>
                    <a:pt x="4277736" y="103956"/>
                  </a:lnTo>
                  <a:lnTo>
                    <a:pt x="4299473" y="144018"/>
                  </a:lnTo>
                  <a:lnTo>
                    <a:pt x="4313210" y="188294"/>
                  </a:lnTo>
                  <a:lnTo>
                    <a:pt x="4318000" y="235839"/>
                  </a:lnTo>
                  <a:lnTo>
                    <a:pt x="4318000" y="1178941"/>
                  </a:lnTo>
                  <a:lnTo>
                    <a:pt x="4313210" y="1226485"/>
                  </a:lnTo>
                  <a:lnTo>
                    <a:pt x="4299473" y="1270762"/>
                  </a:lnTo>
                  <a:lnTo>
                    <a:pt x="4277736" y="1310823"/>
                  </a:lnTo>
                  <a:lnTo>
                    <a:pt x="4248943" y="1345723"/>
                  </a:lnTo>
                  <a:lnTo>
                    <a:pt x="4214043" y="1374516"/>
                  </a:lnTo>
                  <a:lnTo>
                    <a:pt x="4173981" y="1396253"/>
                  </a:lnTo>
                  <a:lnTo>
                    <a:pt x="4129705" y="1409990"/>
                  </a:lnTo>
                  <a:lnTo>
                    <a:pt x="4082161" y="1414780"/>
                  </a:lnTo>
                  <a:lnTo>
                    <a:pt x="235839" y="1414780"/>
                  </a:lnTo>
                  <a:lnTo>
                    <a:pt x="188294" y="1409990"/>
                  </a:lnTo>
                  <a:lnTo>
                    <a:pt x="144018" y="1396253"/>
                  </a:lnTo>
                  <a:lnTo>
                    <a:pt x="103956" y="1374516"/>
                  </a:lnTo>
                  <a:lnTo>
                    <a:pt x="69056" y="1345723"/>
                  </a:lnTo>
                  <a:lnTo>
                    <a:pt x="40263" y="1310823"/>
                  </a:lnTo>
                  <a:lnTo>
                    <a:pt x="18526" y="1270762"/>
                  </a:lnTo>
                  <a:lnTo>
                    <a:pt x="4789" y="1226485"/>
                  </a:lnTo>
                  <a:lnTo>
                    <a:pt x="0" y="1178941"/>
                  </a:lnTo>
                  <a:lnTo>
                    <a:pt x="0" y="23583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815204" y="2949130"/>
            <a:ext cx="2955131" cy="8919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9065" marR="128588" indent="-130016" defTabSz="685800">
              <a:spcBef>
                <a:spcPts val="7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541" algn="l"/>
              </a:tabLst>
            </a:pP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Изменение</a:t>
            </a:r>
            <a:r>
              <a:rPr sz="90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НПА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по</a:t>
            </a:r>
            <a:r>
              <a:rPr sz="900" kern="1200" spc="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бюджетному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финансированию </a:t>
            </a:r>
            <a:r>
              <a:rPr sz="900" kern="1200" spc="-22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реализации</a:t>
            </a:r>
            <a:r>
              <a:rPr sz="90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ООП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indent="-130016" defTabSz="685800">
              <a:spcBef>
                <a:spcPts val="22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541" algn="l"/>
              </a:tabLst>
            </a:pPr>
            <a:r>
              <a:rPr sz="90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Корректировка</a:t>
            </a:r>
            <a:r>
              <a:rPr sz="900" kern="1200" spc="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системы</a:t>
            </a:r>
            <a:r>
              <a:rPr sz="900" kern="1200" spc="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мероприятий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defTabSz="685800">
              <a:buClrTx/>
            </a:pP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государственных</a:t>
            </a:r>
            <a:r>
              <a:rPr sz="900" kern="1200" spc="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r>
              <a:rPr sz="90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«Развития</a:t>
            </a:r>
            <a:r>
              <a:rPr sz="90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образования»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marR="616744" indent="-130016" defTabSz="685800">
              <a:spcBef>
                <a:spcPts val="225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541" algn="l"/>
              </a:tabLst>
            </a:pPr>
            <a:r>
              <a:rPr sz="90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Корректировка</a:t>
            </a:r>
            <a:r>
              <a:rPr sz="90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государственных</a:t>
            </a:r>
            <a:r>
              <a:rPr sz="900" kern="1200" spc="3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заданий </a:t>
            </a:r>
            <a:r>
              <a:rPr sz="900" kern="1200" spc="-22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региональных</a:t>
            </a:r>
            <a:r>
              <a:rPr sz="900" kern="1200" spc="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организаций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85775" y="4010025"/>
            <a:ext cx="2061210" cy="440055"/>
            <a:chOff x="647700" y="5346700"/>
            <a:chExt cx="2748280" cy="586740"/>
          </a:xfrm>
        </p:grpSpPr>
        <p:pic>
          <p:nvPicPr>
            <p:cNvPr id="59" name="object 5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510" y="5350510"/>
              <a:ext cx="2740660" cy="57912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51510" y="5350510"/>
              <a:ext cx="2740660" cy="579120"/>
            </a:xfrm>
            <a:custGeom>
              <a:avLst/>
              <a:gdLst/>
              <a:ahLst/>
              <a:cxnLst/>
              <a:rect l="l" t="t" r="r" b="b"/>
              <a:pathLst>
                <a:path w="2740660" h="579120">
                  <a:moveTo>
                    <a:pt x="0" y="96519"/>
                  </a:moveTo>
                  <a:lnTo>
                    <a:pt x="7585" y="58935"/>
                  </a:lnTo>
                  <a:lnTo>
                    <a:pt x="28271" y="28257"/>
                  </a:lnTo>
                  <a:lnTo>
                    <a:pt x="58952" y="7580"/>
                  </a:lnTo>
                  <a:lnTo>
                    <a:pt x="96520" y="0"/>
                  </a:lnTo>
                  <a:lnTo>
                    <a:pt x="2644140" y="0"/>
                  </a:lnTo>
                  <a:lnTo>
                    <a:pt x="2681724" y="7580"/>
                  </a:lnTo>
                  <a:lnTo>
                    <a:pt x="2712402" y="28257"/>
                  </a:lnTo>
                  <a:lnTo>
                    <a:pt x="2733079" y="58935"/>
                  </a:lnTo>
                  <a:lnTo>
                    <a:pt x="2740660" y="96519"/>
                  </a:lnTo>
                  <a:lnTo>
                    <a:pt x="2740660" y="482599"/>
                  </a:lnTo>
                  <a:lnTo>
                    <a:pt x="2733079" y="520167"/>
                  </a:lnTo>
                  <a:lnTo>
                    <a:pt x="2712402" y="550848"/>
                  </a:lnTo>
                  <a:lnTo>
                    <a:pt x="2681724" y="571534"/>
                  </a:lnTo>
                  <a:lnTo>
                    <a:pt x="2644140" y="579119"/>
                  </a:lnTo>
                  <a:lnTo>
                    <a:pt x="96520" y="579119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599"/>
                  </a:lnTo>
                  <a:lnTo>
                    <a:pt x="0" y="9651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82454" y="4056697"/>
            <a:ext cx="186880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69595" marR="3810" indent="-560546" defTabSz="685800">
              <a:spcBef>
                <a:spcPts val="75"/>
              </a:spcBef>
              <a:buClrTx/>
            </a:pP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Основная 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образовательная </a:t>
            </a:r>
            <a:r>
              <a:rPr sz="1050" b="1" kern="1200" spc="-281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программа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038475" y="4027169"/>
            <a:ext cx="2221230" cy="440055"/>
            <a:chOff x="4051300" y="5369559"/>
            <a:chExt cx="2961640" cy="586740"/>
          </a:xfrm>
        </p:grpSpPr>
        <p:pic>
          <p:nvPicPr>
            <p:cNvPr id="63" name="object 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5110" y="5373369"/>
              <a:ext cx="2954019" cy="57912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055110" y="5373369"/>
              <a:ext cx="2954020" cy="579120"/>
            </a:xfrm>
            <a:custGeom>
              <a:avLst/>
              <a:gdLst/>
              <a:ahLst/>
              <a:cxnLst/>
              <a:rect l="l" t="t" r="r" b="b"/>
              <a:pathLst>
                <a:path w="2954020" h="579120">
                  <a:moveTo>
                    <a:pt x="0" y="96519"/>
                  </a:moveTo>
                  <a:lnTo>
                    <a:pt x="7580" y="58935"/>
                  </a:lnTo>
                  <a:lnTo>
                    <a:pt x="28257" y="28257"/>
                  </a:lnTo>
                  <a:lnTo>
                    <a:pt x="58935" y="7580"/>
                  </a:lnTo>
                  <a:lnTo>
                    <a:pt x="96519" y="0"/>
                  </a:lnTo>
                  <a:lnTo>
                    <a:pt x="2857499" y="0"/>
                  </a:lnTo>
                  <a:lnTo>
                    <a:pt x="2895084" y="7580"/>
                  </a:lnTo>
                  <a:lnTo>
                    <a:pt x="2925762" y="28257"/>
                  </a:lnTo>
                  <a:lnTo>
                    <a:pt x="2946439" y="58935"/>
                  </a:lnTo>
                  <a:lnTo>
                    <a:pt x="2954019" y="96519"/>
                  </a:lnTo>
                  <a:lnTo>
                    <a:pt x="2954019" y="482599"/>
                  </a:lnTo>
                  <a:lnTo>
                    <a:pt x="2946439" y="520167"/>
                  </a:lnTo>
                  <a:lnTo>
                    <a:pt x="2925762" y="550848"/>
                  </a:lnTo>
                  <a:lnTo>
                    <a:pt x="2895084" y="571534"/>
                  </a:lnTo>
                  <a:lnTo>
                    <a:pt x="2857499" y="579119"/>
                  </a:lnTo>
                  <a:lnTo>
                    <a:pt x="96519" y="579119"/>
                  </a:lnTo>
                  <a:lnTo>
                    <a:pt x="58935" y="571534"/>
                  </a:lnTo>
                  <a:lnTo>
                    <a:pt x="28257" y="550848"/>
                  </a:lnTo>
                  <a:lnTo>
                    <a:pt x="7580" y="520167"/>
                  </a:lnTo>
                  <a:lnTo>
                    <a:pt x="0" y="482599"/>
                  </a:lnTo>
                  <a:lnTo>
                    <a:pt x="0" y="9651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195828" y="4073128"/>
            <a:ext cx="190547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spcBef>
                <a:spcPts val="75"/>
              </a:spcBef>
              <a:buClrTx/>
            </a:pP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Задача</a:t>
            </a:r>
            <a:r>
              <a:rPr sz="1050" b="1" kern="1200" spc="-23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по</a:t>
            </a:r>
            <a:r>
              <a:rPr sz="1050" b="1" kern="1200" spc="-19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переходу</a:t>
            </a:r>
            <a:endParaRPr sz="1050" kern="1200">
              <a:solidFill>
                <a:prstClr val="black"/>
              </a:solidFill>
              <a:ea typeface="+mn-ea"/>
            </a:endParaRPr>
          </a:p>
          <a:p>
            <a:pPr algn="ctr" defTabSz="685800">
              <a:buClrTx/>
            </a:pP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для</a:t>
            </a:r>
            <a:r>
              <a:rPr sz="1050" b="1" kern="1200" spc="4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органов</a:t>
            </a:r>
            <a:r>
              <a:rPr sz="1050" b="1" kern="1200" spc="-26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управления</a:t>
            </a:r>
            <a:r>
              <a:rPr sz="1050" b="1" kern="1200" spc="19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ОО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726430" y="4029075"/>
            <a:ext cx="3219450" cy="260985"/>
            <a:chOff x="7635240" y="5372100"/>
            <a:chExt cx="4292600" cy="347980"/>
          </a:xfrm>
        </p:grpSpPr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39050" y="5375910"/>
              <a:ext cx="4284980" cy="34035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639050" y="5375910"/>
              <a:ext cx="4284980" cy="340360"/>
            </a:xfrm>
            <a:custGeom>
              <a:avLst/>
              <a:gdLst/>
              <a:ahLst/>
              <a:cxnLst/>
              <a:rect l="l" t="t" r="r" b="b"/>
              <a:pathLst>
                <a:path w="4284980" h="340360">
                  <a:moveTo>
                    <a:pt x="0" y="56768"/>
                  </a:moveTo>
                  <a:lnTo>
                    <a:pt x="4458" y="34665"/>
                  </a:lnTo>
                  <a:lnTo>
                    <a:pt x="16621" y="16621"/>
                  </a:lnTo>
                  <a:lnTo>
                    <a:pt x="34665" y="4458"/>
                  </a:lnTo>
                  <a:lnTo>
                    <a:pt x="56769" y="0"/>
                  </a:lnTo>
                  <a:lnTo>
                    <a:pt x="4228210" y="0"/>
                  </a:lnTo>
                  <a:lnTo>
                    <a:pt x="4250314" y="4458"/>
                  </a:lnTo>
                  <a:lnTo>
                    <a:pt x="4268358" y="16621"/>
                  </a:lnTo>
                  <a:lnTo>
                    <a:pt x="4280521" y="34665"/>
                  </a:lnTo>
                  <a:lnTo>
                    <a:pt x="4284980" y="56768"/>
                  </a:lnTo>
                  <a:lnTo>
                    <a:pt x="4284980" y="283629"/>
                  </a:lnTo>
                  <a:lnTo>
                    <a:pt x="4280521" y="305711"/>
                  </a:lnTo>
                  <a:lnTo>
                    <a:pt x="4268358" y="323743"/>
                  </a:lnTo>
                  <a:lnTo>
                    <a:pt x="4250314" y="335901"/>
                  </a:lnTo>
                  <a:lnTo>
                    <a:pt x="4228210" y="340359"/>
                  </a:lnTo>
                  <a:lnTo>
                    <a:pt x="56769" y="340359"/>
                  </a:lnTo>
                  <a:lnTo>
                    <a:pt x="34665" y="335901"/>
                  </a:lnTo>
                  <a:lnTo>
                    <a:pt x="16621" y="323743"/>
                  </a:lnTo>
                  <a:lnTo>
                    <a:pt x="4458" y="305711"/>
                  </a:lnTo>
                  <a:lnTo>
                    <a:pt x="0" y="283629"/>
                  </a:lnTo>
                  <a:lnTo>
                    <a:pt x="0" y="56768"/>
                  </a:lnTo>
                  <a:close/>
                </a:path>
              </a:pathLst>
            </a:custGeom>
            <a:ln w="761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817394" y="4050240"/>
            <a:ext cx="2609374" cy="42768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34340" defTabSz="685800">
              <a:spcBef>
                <a:spcPts val="195"/>
              </a:spcBef>
              <a:buClrTx/>
            </a:pP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Задача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FFFFFF"/>
                </a:solidFill>
                <a:ea typeface="+mn-ea"/>
              </a:rPr>
              <a:t>по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 переходу </a:t>
            </a:r>
            <a:r>
              <a:rPr sz="1050" b="1" kern="1200" spc="-8" dirty="0">
                <a:solidFill>
                  <a:srgbClr val="FFFFFF"/>
                </a:solidFill>
                <a:ea typeface="+mn-ea"/>
              </a:rPr>
              <a:t>для</a:t>
            </a:r>
            <a:r>
              <a:rPr sz="1050" b="1" kern="1200" spc="-11" dirty="0">
                <a:solidFill>
                  <a:srgbClr val="FFFFFF"/>
                </a:solidFill>
                <a:ea typeface="+mn-ea"/>
              </a:rPr>
              <a:t> учителя</a:t>
            </a:r>
            <a:endParaRPr sz="1050" kern="1200">
              <a:solidFill>
                <a:prstClr val="black"/>
              </a:solidFill>
              <a:ea typeface="+mn-ea"/>
            </a:endParaRPr>
          </a:p>
          <a:p>
            <a:pPr marL="139065" indent="-129540" defTabSz="685800">
              <a:spcBef>
                <a:spcPts val="810"/>
              </a:spcBef>
              <a:buClr>
                <a:srgbClr val="006FC0"/>
              </a:buClr>
              <a:buSzPct val="170833"/>
              <a:buFont typeface="Wingdings"/>
              <a:buChar char=""/>
              <a:tabLst>
                <a:tab pos="139065" algn="l"/>
              </a:tabLst>
            </a:pPr>
            <a:r>
              <a:rPr sz="9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Анализ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рабочих</a:t>
            </a:r>
            <a:r>
              <a:rPr sz="900" kern="1200" spc="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r>
              <a:rPr sz="900" kern="1200" spc="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(далее</a:t>
            </a:r>
            <a:r>
              <a:rPr sz="900" kern="1200" spc="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23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–</a:t>
            </a:r>
            <a:r>
              <a:rPr sz="9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РП)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05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3508" y="86082"/>
            <a:ext cx="6903054" cy="683842"/>
          </a:xfrm>
          <a:prstGeom prst="rect">
            <a:avLst/>
          </a:prstGeom>
        </p:spPr>
        <p:txBody>
          <a:bodyPr vert="horz" wrap="square" lIns="0" tIns="128588" rIns="0" bIns="0" rtlCol="0">
            <a:spAutoFit/>
          </a:bodyPr>
          <a:lstStyle/>
          <a:p>
            <a:pPr marL="230505" marR="3810">
              <a:spcBef>
                <a:spcPts val="75"/>
              </a:spcBef>
            </a:pPr>
            <a:r>
              <a:rPr sz="1800" spc="-8" dirty="0"/>
              <a:t>Обновление</a:t>
            </a:r>
            <a:r>
              <a:rPr sz="1800" spc="30" dirty="0"/>
              <a:t> </a:t>
            </a:r>
            <a:r>
              <a:rPr sz="1800" spc="-8" dirty="0"/>
              <a:t>содержания</a:t>
            </a:r>
            <a:r>
              <a:rPr sz="1800" spc="23" dirty="0"/>
              <a:t> </a:t>
            </a:r>
            <a:r>
              <a:rPr sz="1800" spc="-11" dirty="0"/>
              <a:t>общего</a:t>
            </a:r>
            <a:r>
              <a:rPr sz="1800" spc="23" dirty="0"/>
              <a:t> </a:t>
            </a:r>
            <a:r>
              <a:rPr sz="1800" spc="-8" dirty="0"/>
              <a:t>образования</a:t>
            </a:r>
            <a:r>
              <a:rPr sz="1800" spc="11" dirty="0"/>
              <a:t> </a:t>
            </a:r>
            <a:r>
              <a:rPr sz="1800" dirty="0"/>
              <a:t>как </a:t>
            </a:r>
            <a:r>
              <a:rPr sz="1800" spc="-11" dirty="0"/>
              <a:t>инструмент </a:t>
            </a:r>
            <a:r>
              <a:rPr sz="1800" spc="-488" dirty="0"/>
              <a:t> </a:t>
            </a:r>
            <a:r>
              <a:rPr sz="1800" spc="-8" dirty="0"/>
              <a:t>повышения</a:t>
            </a:r>
            <a:r>
              <a:rPr sz="1800" spc="34" dirty="0"/>
              <a:t> </a:t>
            </a:r>
            <a:r>
              <a:rPr sz="1800" spc="-11" dirty="0"/>
              <a:t>качества</a:t>
            </a:r>
            <a:r>
              <a:rPr sz="1800" spc="-19" dirty="0"/>
              <a:t> </a:t>
            </a:r>
            <a:r>
              <a:rPr sz="1800" spc="-8" dirty="0"/>
              <a:t>образования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526732" y="971074"/>
            <a:ext cx="52959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800" b="1" kern="1200" dirty="0">
                <a:solidFill>
                  <a:srgbClr val="2D75B6"/>
                </a:solidFill>
                <a:ea typeface="+mn-ea"/>
              </a:rPr>
              <a:t>2021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9376" y="971074"/>
            <a:ext cx="52959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800" b="1" kern="1200" dirty="0">
                <a:solidFill>
                  <a:srgbClr val="4471C4"/>
                </a:solidFill>
                <a:ea typeface="+mn-ea"/>
              </a:rPr>
              <a:t>2022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2894" y="2575559"/>
            <a:ext cx="2588895" cy="1024890"/>
            <a:chOff x="403859" y="3434079"/>
            <a:chExt cx="3451860" cy="1366520"/>
          </a:xfrm>
        </p:grpSpPr>
        <p:sp>
          <p:nvSpPr>
            <p:cNvPr id="7" name="object 7"/>
            <p:cNvSpPr/>
            <p:nvPr/>
          </p:nvSpPr>
          <p:spPr>
            <a:xfrm>
              <a:off x="1610359" y="366775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39"/>
                  </a:lnTo>
                  <a:lnTo>
                    <a:pt x="137159" y="113283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4019" y="34442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39" y="7153"/>
                  </a:lnTo>
                  <a:lnTo>
                    <a:pt x="26635" y="26654"/>
                  </a:lnTo>
                  <a:lnTo>
                    <a:pt x="7146" y="55560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46" y="853759"/>
                  </a:lnTo>
                  <a:lnTo>
                    <a:pt x="26635" y="882665"/>
                  </a:lnTo>
                  <a:lnTo>
                    <a:pt x="55539" y="902166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66"/>
                  </a:lnTo>
                  <a:lnTo>
                    <a:pt x="3404885" y="882665"/>
                  </a:lnTo>
                  <a:lnTo>
                    <a:pt x="3424386" y="853759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60"/>
                  </a:lnTo>
                  <a:lnTo>
                    <a:pt x="3404885" y="26654"/>
                  </a:lnTo>
                  <a:lnTo>
                    <a:pt x="3375979" y="7153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4019" y="34442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46" y="55560"/>
                  </a:lnTo>
                  <a:lnTo>
                    <a:pt x="26635" y="26654"/>
                  </a:lnTo>
                  <a:lnTo>
                    <a:pt x="55539" y="7153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53"/>
                  </a:lnTo>
                  <a:lnTo>
                    <a:pt x="3404885" y="26654"/>
                  </a:lnTo>
                  <a:lnTo>
                    <a:pt x="3424386" y="55560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59"/>
                  </a:lnTo>
                  <a:lnTo>
                    <a:pt x="3404885" y="882665"/>
                  </a:lnTo>
                  <a:lnTo>
                    <a:pt x="3375979" y="902166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39" y="902166"/>
                  </a:lnTo>
                  <a:lnTo>
                    <a:pt x="26635" y="882665"/>
                  </a:lnTo>
                  <a:lnTo>
                    <a:pt x="7146" y="853759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6022" y="2685574"/>
            <a:ext cx="208407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14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примерных</a:t>
            </a:r>
            <a:r>
              <a:rPr sz="10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рабочих</a:t>
            </a:r>
            <a:r>
              <a:rPr sz="10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182" y="2822496"/>
            <a:ext cx="180927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учебным</a:t>
            </a:r>
            <a:r>
              <a:rPr sz="105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предметам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НОО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8725" y="2962084"/>
            <a:ext cx="73866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spc="-4" dirty="0">
                <a:solidFill>
                  <a:srgbClr val="006FC0"/>
                </a:solidFill>
                <a:ea typeface="+mn-ea"/>
              </a:rPr>
              <a:t>1-4</a:t>
            </a:r>
            <a:r>
              <a:rPr sz="1050" b="1" kern="1200" spc="-34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классы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2894" y="3427094"/>
            <a:ext cx="2588895" cy="1026795"/>
            <a:chOff x="403859" y="4569459"/>
            <a:chExt cx="3451860" cy="1369060"/>
          </a:xfrm>
        </p:grpSpPr>
        <p:sp>
          <p:nvSpPr>
            <p:cNvPr id="14" name="object 14"/>
            <p:cNvSpPr/>
            <p:nvPr/>
          </p:nvSpPr>
          <p:spPr>
            <a:xfrm>
              <a:off x="1610359" y="480567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40"/>
                  </a:lnTo>
                  <a:lnTo>
                    <a:pt x="137159" y="113284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4019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3340354" y="0"/>
                  </a:moveTo>
                  <a:lnTo>
                    <a:pt x="91186" y="0"/>
                  </a:lnTo>
                  <a:lnTo>
                    <a:pt x="55694" y="7157"/>
                  </a:lnTo>
                  <a:lnTo>
                    <a:pt x="26709" y="26685"/>
                  </a:lnTo>
                  <a:lnTo>
                    <a:pt x="7166" y="55667"/>
                  </a:lnTo>
                  <a:lnTo>
                    <a:pt x="0" y="91185"/>
                  </a:lnTo>
                  <a:lnTo>
                    <a:pt x="0" y="820673"/>
                  </a:lnTo>
                  <a:lnTo>
                    <a:pt x="7166" y="856192"/>
                  </a:lnTo>
                  <a:lnTo>
                    <a:pt x="26709" y="885174"/>
                  </a:lnTo>
                  <a:lnTo>
                    <a:pt x="55694" y="904702"/>
                  </a:lnTo>
                  <a:lnTo>
                    <a:pt x="91186" y="911859"/>
                  </a:lnTo>
                  <a:lnTo>
                    <a:pt x="3340354" y="911859"/>
                  </a:lnTo>
                  <a:lnTo>
                    <a:pt x="3375872" y="904702"/>
                  </a:lnTo>
                  <a:lnTo>
                    <a:pt x="3404854" y="885174"/>
                  </a:lnTo>
                  <a:lnTo>
                    <a:pt x="3424382" y="856192"/>
                  </a:lnTo>
                  <a:lnTo>
                    <a:pt x="3431540" y="820673"/>
                  </a:lnTo>
                  <a:lnTo>
                    <a:pt x="3431540" y="91185"/>
                  </a:lnTo>
                  <a:lnTo>
                    <a:pt x="3424382" y="55667"/>
                  </a:lnTo>
                  <a:lnTo>
                    <a:pt x="3404854" y="26685"/>
                  </a:lnTo>
                  <a:lnTo>
                    <a:pt x="3375872" y="7157"/>
                  </a:lnTo>
                  <a:lnTo>
                    <a:pt x="334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14019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0" y="91185"/>
                  </a:moveTo>
                  <a:lnTo>
                    <a:pt x="7166" y="55667"/>
                  </a:lnTo>
                  <a:lnTo>
                    <a:pt x="26709" y="26685"/>
                  </a:lnTo>
                  <a:lnTo>
                    <a:pt x="55694" y="7157"/>
                  </a:lnTo>
                  <a:lnTo>
                    <a:pt x="91186" y="0"/>
                  </a:lnTo>
                  <a:lnTo>
                    <a:pt x="3340354" y="0"/>
                  </a:lnTo>
                  <a:lnTo>
                    <a:pt x="3375872" y="7157"/>
                  </a:lnTo>
                  <a:lnTo>
                    <a:pt x="3404854" y="26685"/>
                  </a:lnTo>
                  <a:lnTo>
                    <a:pt x="3424382" y="55667"/>
                  </a:lnTo>
                  <a:lnTo>
                    <a:pt x="3431540" y="91185"/>
                  </a:lnTo>
                  <a:lnTo>
                    <a:pt x="3431540" y="820673"/>
                  </a:lnTo>
                  <a:lnTo>
                    <a:pt x="3424382" y="856192"/>
                  </a:lnTo>
                  <a:lnTo>
                    <a:pt x="3404854" y="885174"/>
                  </a:lnTo>
                  <a:lnTo>
                    <a:pt x="3375872" y="904702"/>
                  </a:lnTo>
                  <a:lnTo>
                    <a:pt x="3340354" y="911859"/>
                  </a:lnTo>
                  <a:lnTo>
                    <a:pt x="91186" y="911859"/>
                  </a:lnTo>
                  <a:lnTo>
                    <a:pt x="55694" y="904702"/>
                  </a:lnTo>
                  <a:lnTo>
                    <a:pt x="26709" y="885174"/>
                  </a:lnTo>
                  <a:lnTo>
                    <a:pt x="7166" y="856192"/>
                  </a:lnTo>
                  <a:lnTo>
                    <a:pt x="0" y="820673"/>
                  </a:lnTo>
                  <a:lnTo>
                    <a:pt x="0" y="91185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3637" y="3538823"/>
            <a:ext cx="21464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21</a:t>
            </a:r>
            <a:r>
              <a:rPr sz="10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примерная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рабочая</a:t>
            </a:r>
            <a:r>
              <a:rPr sz="10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программа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276" y="3675888"/>
            <a:ext cx="181451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учебным</a:t>
            </a:r>
            <a:r>
              <a:rPr sz="1050" kern="1200" spc="5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предметам</a:t>
            </a: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ООО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8725" y="3814715"/>
            <a:ext cx="73866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spc="-4" dirty="0">
                <a:solidFill>
                  <a:srgbClr val="006FC0"/>
                </a:solidFill>
                <a:ea typeface="+mn-ea"/>
              </a:rPr>
              <a:t>5-9</a:t>
            </a:r>
            <a:r>
              <a:rPr sz="1050" b="1" kern="1200" spc="-38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классы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2894" y="4280534"/>
            <a:ext cx="3901440" cy="697230"/>
            <a:chOff x="403859" y="5707379"/>
            <a:chExt cx="5201920" cy="929640"/>
          </a:xfrm>
        </p:grpSpPr>
        <p:sp>
          <p:nvSpPr>
            <p:cNvPr id="21" name="object 21"/>
            <p:cNvSpPr/>
            <p:nvPr/>
          </p:nvSpPr>
          <p:spPr>
            <a:xfrm>
              <a:off x="1684020" y="5872479"/>
              <a:ext cx="3921760" cy="137160"/>
            </a:xfrm>
            <a:custGeom>
              <a:avLst/>
              <a:gdLst/>
              <a:ahLst/>
              <a:cxnLst/>
              <a:rect l="l" t="t" r="r" b="b"/>
              <a:pathLst>
                <a:path w="3921760" h="137160">
                  <a:moveTo>
                    <a:pt x="3921759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921759" y="137160"/>
                  </a:lnTo>
                  <a:lnTo>
                    <a:pt x="39217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14019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39" y="7146"/>
                  </a:lnTo>
                  <a:lnTo>
                    <a:pt x="26635" y="26635"/>
                  </a:lnTo>
                  <a:lnTo>
                    <a:pt x="7146" y="55539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46" y="853780"/>
                  </a:lnTo>
                  <a:lnTo>
                    <a:pt x="26635" y="882684"/>
                  </a:lnTo>
                  <a:lnTo>
                    <a:pt x="55539" y="902173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75"/>
                  </a:lnTo>
                  <a:lnTo>
                    <a:pt x="3404885" y="882689"/>
                  </a:lnTo>
                  <a:lnTo>
                    <a:pt x="3424386" y="853786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39"/>
                  </a:lnTo>
                  <a:lnTo>
                    <a:pt x="3404885" y="26635"/>
                  </a:lnTo>
                  <a:lnTo>
                    <a:pt x="3375979" y="7146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14019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46" y="55539"/>
                  </a:lnTo>
                  <a:lnTo>
                    <a:pt x="26635" y="26635"/>
                  </a:lnTo>
                  <a:lnTo>
                    <a:pt x="55539" y="7146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46"/>
                  </a:lnTo>
                  <a:lnTo>
                    <a:pt x="3404885" y="26635"/>
                  </a:lnTo>
                  <a:lnTo>
                    <a:pt x="3424386" y="55539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86"/>
                  </a:lnTo>
                  <a:lnTo>
                    <a:pt x="3404885" y="882689"/>
                  </a:lnTo>
                  <a:lnTo>
                    <a:pt x="3375979" y="902175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39" y="902173"/>
                  </a:lnTo>
                  <a:lnTo>
                    <a:pt x="26635" y="882684"/>
                  </a:lnTo>
                  <a:lnTo>
                    <a:pt x="7146" y="853780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56987" y="4391978"/>
            <a:ext cx="18797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Универсальный</a:t>
            </a:r>
            <a:r>
              <a:rPr sz="105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тематический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3637" y="4529138"/>
            <a:ext cx="214503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классификатор 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для</a:t>
            </a:r>
            <a:r>
              <a:rPr sz="10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контента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ЦОС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7472" y="4668203"/>
            <a:ext cx="174069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все</a:t>
            </a:r>
            <a:r>
              <a:rPr sz="10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предметы,</a:t>
            </a:r>
            <a:r>
              <a:rPr sz="10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b="1" kern="1200" spc="-19" dirty="0">
                <a:solidFill>
                  <a:srgbClr val="006FC0"/>
                </a:solidFill>
                <a:ea typeface="+mn-ea"/>
              </a:rPr>
              <a:t>1-11</a:t>
            </a:r>
            <a:r>
              <a:rPr sz="1050" b="1" kern="1200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классы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251834" y="3604260"/>
            <a:ext cx="2590800" cy="1373504"/>
            <a:chOff x="4335779" y="4805679"/>
            <a:chExt cx="3454400" cy="1831339"/>
          </a:xfrm>
        </p:grpSpPr>
        <p:sp>
          <p:nvSpPr>
            <p:cNvPr id="28" name="object 28"/>
            <p:cNvSpPr/>
            <p:nvPr/>
          </p:nvSpPr>
          <p:spPr>
            <a:xfrm>
              <a:off x="5542279" y="480567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60" y="0"/>
                  </a:moveTo>
                  <a:lnTo>
                    <a:pt x="0" y="0"/>
                  </a:lnTo>
                  <a:lnTo>
                    <a:pt x="0" y="1132840"/>
                  </a:lnTo>
                  <a:lnTo>
                    <a:pt x="137160" y="113284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345939" y="57175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3343148" y="0"/>
                  </a:moveTo>
                  <a:lnTo>
                    <a:pt x="90932" y="0"/>
                  </a:lnTo>
                  <a:lnTo>
                    <a:pt x="55560" y="7146"/>
                  </a:lnTo>
                  <a:lnTo>
                    <a:pt x="26654" y="26635"/>
                  </a:lnTo>
                  <a:lnTo>
                    <a:pt x="7153" y="55539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80"/>
                  </a:lnTo>
                  <a:lnTo>
                    <a:pt x="26654" y="882684"/>
                  </a:lnTo>
                  <a:lnTo>
                    <a:pt x="55560" y="902173"/>
                  </a:lnTo>
                  <a:lnTo>
                    <a:pt x="90932" y="909320"/>
                  </a:lnTo>
                  <a:lnTo>
                    <a:pt x="3343148" y="909320"/>
                  </a:lnTo>
                  <a:lnTo>
                    <a:pt x="3378519" y="902173"/>
                  </a:lnTo>
                  <a:lnTo>
                    <a:pt x="3407425" y="882684"/>
                  </a:lnTo>
                  <a:lnTo>
                    <a:pt x="3426926" y="853780"/>
                  </a:lnTo>
                  <a:lnTo>
                    <a:pt x="3434080" y="818388"/>
                  </a:lnTo>
                  <a:lnTo>
                    <a:pt x="3434080" y="90932"/>
                  </a:lnTo>
                  <a:lnTo>
                    <a:pt x="3426926" y="55539"/>
                  </a:lnTo>
                  <a:lnTo>
                    <a:pt x="3407425" y="26635"/>
                  </a:lnTo>
                  <a:lnTo>
                    <a:pt x="3378519" y="7146"/>
                  </a:lnTo>
                  <a:lnTo>
                    <a:pt x="3343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345939" y="57175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0" y="90932"/>
                  </a:moveTo>
                  <a:lnTo>
                    <a:pt x="7153" y="55539"/>
                  </a:lnTo>
                  <a:lnTo>
                    <a:pt x="26654" y="26635"/>
                  </a:lnTo>
                  <a:lnTo>
                    <a:pt x="55560" y="7146"/>
                  </a:lnTo>
                  <a:lnTo>
                    <a:pt x="90932" y="0"/>
                  </a:lnTo>
                  <a:lnTo>
                    <a:pt x="3343148" y="0"/>
                  </a:lnTo>
                  <a:lnTo>
                    <a:pt x="3378519" y="7146"/>
                  </a:lnTo>
                  <a:lnTo>
                    <a:pt x="3407425" y="26635"/>
                  </a:lnTo>
                  <a:lnTo>
                    <a:pt x="3426926" y="55539"/>
                  </a:lnTo>
                  <a:lnTo>
                    <a:pt x="3434080" y="90932"/>
                  </a:lnTo>
                  <a:lnTo>
                    <a:pt x="3434080" y="818388"/>
                  </a:lnTo>
                  <a:lnTo>
                    <a:pt x="3426926" y="853780"/>
                  </a:lnTo>
                  <a:lnTo>
                    <a:pt x="3407425" y="882684"/>
                  </a:lnTo>
                  <a:lnTo>
                    <a:pt x="3378519" y="902173"/>
                  </a:lnTo>
                  <a:lnTo>
                    <a:pt x="3343148" y="909320"/>
                  </a:lnTo>
                  <a:lnTo>
                    <a:pt x="90932" y="909320"/>
                  </a:lnTo>
                  <a:lnTo>
                    <a:pt x="55560" y="902173"/>
                  </a:lnTo>
                  <a:lnTo>
                    <a:pt x="26654" y="882684"/>
                  </a:lnTo>
                  <a:lnTo>
                    <a:pt x="7153" y="853780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06832" y="4391978"/>
            <a:ext cx="188166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Апробация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рабочих</a:t>
            </a:r>
            <a:r>
              <a:rPr sz="10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6871" y="4529138"/>
            <a:ext cx="1242536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178"/>
              </a:lnSpc>
              <a:spcBef>
                <a:spcPts val="75"/>
              </a:spcBef>
              <a:buClrTx/>
            </a:pP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1</a:t>
            </a:r>
            <a:r>
              <a:rPr sz="105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сентября 2021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7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г.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60960" defTabSz="685800">
              <a:lnSpc>
                <a:spcPts val="1178"/>
              </a:lnSpc>
              <a:buClrTx/>
            </a:pPr>
            <a:r>
              <a:rPr sz="1050" b="1" kern="1200" spc="-4" dirty="0">
                <a:solidFill>
                  <a:srgbClr val="006FC0"/>
                </a:solidFill>
                <a:ea typeface="+mn-ea"/>
              </a:rPr>
              <a:t>25</a:t>
            </a:r>
            <a:r>
              <a:rPr sz="1050" b="1" kern="1200" spc="-26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11" dirty="0">
                <a:solidFill>
                  <a:srgbClr val="006FC0"/>
                </a:solidFill>
                <a:ea typeface="+mn-ea"/>
              </a:rPr>
              <a:t>субъектов</a:t>
            </a:r>
            <a:r>
              <a:rPr sz="1050" b="1" kern="1200" spc="34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8" dirty="0">
                <a:solidFill>
                  <a:srgbClr val="006FC0"/>
                </a:solidFill>
                <a:ea typeface="+mn-ea"/>
              </a:rPr>
              <a:t>РФ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51834" y="2750819"/>
            <a:ext cx="2590800" cy="1375410"/>
            <a:chOff x="4335779" y="3667759"/>
            <a:chExt cx="3454400" cy="1833880"/>
          </a:xfrm>
        </p:grpSpPr>
        <p:sp>
          <p:nvSpPr>
            <p:cNvPr id="34" name="object 34"/>
            <p:cNvSpPr/>
            <p:nvPr/>
          </p:nvSpPr>
          <p:spPr>
            <a:xfrm>
              <a:off x="5542279" y="366775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60" h="1132839">
                  <a:moveTo>
                    <a:pt x="137160" y="0"/>
                  </a:moveTo>
                  <a:lnTo>
                    <a:pt x="0" y="0"/>
                  </a:lnTo>
                  <a:lnTo>
                    <a:pt x="0" y="1132839"/>
                  </a:lnTo>
                  <a:lnTo>
                    <a:pt x="137160" y="113283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345939" y="4579619"/>
              <a:ext cx="3434079" cy="911860"/>
            </a:xfrm>
            <a:custGeom>
              <a:avLst/>
              <a:gdLst/>
              <a:ahLst/>
              <a:cxnLst/>
              <a:rect l="l" t="t" r="r" b="b"/>
              <a:pathLst>
                <a:path w="3434079" h="911860">
                  <a:moveTo>
                    <a:pt x="3342893" y="0"/>
                  </a:moveTo>
                  <a:lnTo>
                    <a:pt x="91186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5"/>
                  </a:lnTo>
                  <a:lnTo>
                    <a:pt x="0" y="820673"/>
                  </a:lnTo>
                  <a:lnTo>
                    <a:pt x="7157" y="856192"/>
                  </a:lnTo>
                  <a:lnTo>
                    <a:pt x="26685" y="885174"/>
                  </a:lnTo>
                  <a:lnTo>
                    <a:pt x="55667" y="904702"/>
                  </a:lnTo>
                  <a:lnTo>
                    <a:pt x="91186" y="911859"/>
                  </a:lnTo>
                  <a:lnTo>
                    <a:pt x="3342893" y="911859"/>
                  </a:lnTo>
                  <a:lnTo>
                    <a:pt x="3378412" y="904702"/>
                  </a:lnTo>
                  <a:lnTo>
                    <a:pt x="3407394" y="885174"/>
                  </a:lnTo>
                  <a:lnTo>
                    <a:pt x="3426922" y="856192"/>
                  </a:lnTo>
                  <a:lnTo>
                    <a:pt x="3434080" y="820673"/>
                  </a:lnTo>
                  <a:lnTo>
                    <a:pt x="3434080" y="91185"/>
                  </a:lnTo>
                  <a:lnTo>
                    <a:pt x="3426922" y="55667"/>
                  </a:lnTo>
                  <a:lnTo>
                    <a:pt x="3407394" y="26685"/>
                  </a:lnTo>
                  <a:lnTo>
                    <a:pt x="3378412" y="7157"/>
                  </a:lnTo>
                  <a:lnTo>
                    <a:pt x="33428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345939" y="4579619"/>
              <a:ext cx="3434079" cy="911860"/>
            </a:xfrm>
            <a:custGeom>
              <a:avLst/>
              <a:gdLst/>
              <a:ahLst/>
              <a:cxnLst/>
              <a:rect l="l" t="t" r="r" b="b"/>
              <a:pathLst>
                <a:path w="3434079" h="911860">
                  <a:moveTo>
                    <a:pt x="0" y="91185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6" y="0"/>
                  </a:lnTo>
                  <a:lnTo>
                    <a:pt x="3342893" y="0"/>
                  </a:lnTo>
                  <a:lnTo>
                    <a:pt x="3378412" y="7157"/>
                  </a:lnTo>
                  <a:lnTo>
                    <a:pt x="3407394" y="26685"/>
                  </a:lnTo>
                  <a:lnTo>
                    <a:pt x="3426922" y="55667"/>
                  </a:lnTo>
                  <a:lnTo>
                    <a:pt x="3434080" y="91185"/>
                  </a:lnTo>
                  <a:lnTo>
                    <a:pt x="3434080" y="820673"/>
                  </a:lnTo>
                  <a:lnTo>
                    <a:pt x="3426922" y="856192"/>
                  </a:lnTo>
                  <a:lnTo>
                    <a:pt x="3407394" y="885174"/>
                  </a:lnTo>
                  <a:lnTo>
                    <a:pt x="3378412" y="904702"/>
                  </a:lnTo>
                  <a:lnTo>
                    <a:pt x="3342893" y="911859"/>
                  </a:lnTo>
                  <a:lnTo>
                    <a:pt x="91186" y="911859"/>
                  </a:lnTo>
                  <a:lnTo>
                    <a:pt x="55667" y="904702"/>
                  </a:lnTo>
                  <a:lnTo>
                    <a:pt x="26685" y="885174"/>
                  </a:lnTo>
                  <a:lnTo>
                    <a:pt x="7157" y="856192"/>
                  </a:lnTo>
                  <a:lnTo>
                    <a:pt x="0" y="820673"/>
                  </a:lnTo>
                  <a:lnTo>
                    <a:pt x="0" y="91185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71722" y="3538823"/>
            <a:ext cx="135397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Серия</a:t>
            </a:r>
            <a:r>
              <a:rPr sz="1050" kern="1200" spc="-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всероссийских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59207" y="3675888"/>
            <a:ext cx="197786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просветительских</a:t>
            </a:r>
            <a:r>
              <a:rPr sz="10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мероприятий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64007" y="3814715"/>
            <a:ext cx="136588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dirty="0">
                <a:solidFill>
                  <a:srgbClr val="006FC0"/>
                </a:solidFill>
                <a:ea typeface="+mn-ea"/>
              </a:rPr>
              <a:t>&gt;300</a:t>
            </a:r>
            <a:r>
              <a:rPr sz="1050" b="1" kern="1200" spc="-23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000</a:t>
            </a:r>
            <a:r>
              <a:rPr sz="1050" b="1" kern="1200" spc="-19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11" dirty="0">
                <a:solidFill>
                  <a:srgbClr val="006FC0"/>
                </a:solidFill>
                <a:ea typeface="+mn-ea"/>
              </a:rPr>
              <a:t>участников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51834" y="2575559"/>
            <a:ext cx="3901440" cy="697230"/>
            <a:chOff x="4335779" y="3434079"/>
            <a:chExt cx="5201920" cy="929640"/>
          </a:xfrm>
        </p:grpSpPr>
        <p:sp>
          <p:nvSpPr>
            <p:cNvPr id="41" name="object 41"/>
            <p:cNvSpPr/>
            <p:nvPr/>
          </p:nvSpPr>
          <p:spPr>
            <a:xfrm>
              <a:off x="5615939" y="3596639"/>
              <a:ext cx="3921760" cy="137160"/>
            </a:xfrm>
            <a:custGeom>
              <a:avLst/>
              <a:gdLst/>
              <a:ahLst/>
              <a:cxnLst/>
              <a:rect l="l" t="t" r="r" b="b"/>
              <a:pathLst>
                <a:path w="3921759" h="137160">
                  <a:moveTo>
                    <a:pt x="392176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3921760" y="137160"/>
                  </a:lnTo>
                  <a:lnTo>
                    <a:pt x="3921760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345939" y="34442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334314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59"/>
                  </a:lnTo>
                  <a:lnTo>
                    <a:pt x="26654" y="882665"/>
                  </a:lnTo>
                  <a:lnTo>
                    <a:pt x="55560" y="902166"/>
                  </a:lnTo>
                  <a:lnTo>
                    <a:pt x="90932" y="909320"/>
                  </a:lnTo>
                  <a:lnTo>
                    <a:pt x="3343148" y="909320"/>
                  </a:lnTo>
                  <a:lnTo>
                    <a:pt x="3378519" y="902166"/>
                  </a:lnTo>
                  <a:lnTo>
                    <a:pt x="3407425" y="882665"/>
                  </a:lnTo>
                  <a:lnTo>
                    <a:pt x="3426926" y="853759"/>
                  </a:lnTo>
                  <a:lnTo>
                    <a:pt x="3434080" y="818388"/>
                  </a:lnTo>
                  <a:lnTo>
                    <a:pt x="3434080" y="90932"/>
                  </a:lnTo>
                  <a:lnTo>
                    <a:pt x="3426926" y="55560"/>
                  </a:lnTo>
                  <a:lnTo>
                    <a:pt x="3407425" y="26654"/>
                  </a:lnTo>
                  <a:lnTo>
                    <a:pt x="3378519" y="7153"/>
                  </a:lnTo>
                  <a:lnTo>
                    <a:pt x="3343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4345939" y="3444239"/>
              <a:ext cx="3434079" cy="909319"/>
            </a:xfrm>
            <a:custGeom>
              <a:avLst/>
              <a:gdLst/>
              <a:ahLst/>
              <a:cxnLst/>
              <a:rect l="l" t="t" r="r" b="b"/>
              <a:pathLst>
                <a:path w="3434079" h="909320">
                  <a:moveTo>
                    <a:pt x="0" y="90932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2" y="0"/>
                  </a:lnTo>
                  <a:lnTo>
                    <a:pt x="3343148" y="0"/>
                  </a:lnTo>
                  <a:lnTo>
                    <a:pt x="3378519" y="7153"/>
                  </a:lnTo>
                  <a:lnTo>
                    <a:pt x="3407425" y="26654"/>
                  </a:lnTo>
                  <a:lnTo>
                    <a:pt x="3426926" y="55560"/>
                  </a:lnTo>
                  <a:lnTo>
                    <a:pt x="3434080" y="90932"/>
                  </a:lnTo>
                  <a:lnTo>
                    <a:pt x="3434080" y="818388"/>
                  </a:lnTo>
                  <a:lnTo>
                    <a:pt x="3426926" y="853759"/>
                  </a:lnTo>
                  <a:lnTo>
                    <a:pt x="3407425" y="882665"/>
                  </a:lnTo>
                  <a:lnTo>
                    <a:pt x="3378519" y="902166"/>
                  </a:lnTo>
                  <a:lnTo>
                    <a:pt x="3343148" y="909320"/>
                  </a:lnTo>
                  <a:lnTo>
                    <a:pt x="90932" y="909320"/>
                  </a:lnTo>
                  <a:lnTo>
                    <a:pt x="55560" y="902166"/>
                  </a:lnTo>
                  <a:lnTo>
                    <a:pt x="26654" y="882665"/>
                  </a:lnTo>
                  <a:lnTo>
                    <a:pt x="7153" y="853759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507771" y="2685574"/>
            <a:ext cx="207978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Всероссийские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образовательные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18357" y="2822496"/>
            <a:ext cx="185832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события,</a:t>
            </a:r>
            <a:r>
              <a:rPr sz="10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Федеральные</a:t>
            </a:r>
            <a:r>
              <a:rPr sz="1050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уроки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07846" y="2962084"/>
            <a:ext cx="87915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dirty="0">
                <a:solidFill>
                  <a:srgbClr val="006FC0"/>
                </a:solidFill>
                <a:ea typeface="+mn-ea"/>
              </a:rPr>
              <a:t>&gt;40</a:t>
            </a:r>
            <a:r>
              <a:rPr sz="1050" b="1" kern="1200" spc="-38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000</a:t>
            </a:r>
            <a:r>
              <a:rPr sz="1050" b="1" kern="1200" spc="-34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15" dirty="0">
                <a:solidFill>
                  <a:srgbClr val="006FC0"/>
                </a:solidFill>
                <a:ea typeface="+mn-ea"/>
              </a:rPr>
              <a:t>школ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202680" y="2575559"/>
            <a:ext cx="2588895" cy="1024890"/>
            <a:chOff x="8270240" y="3434079"/>
            <a:chExt cx="3451860" cy="1366520"/>
          </a:xfrm>
        </p:grpSpPr>
        <p:sp>
          <p:nvSpPr>
            <p:cNvPr id="48" name="object 48"/>
            <p:cNvSpPr/>
            <p:nvPr/>
          </p:nvSpPr>
          <p:spPr>
            <a:xfrm>
              <a:off x="9474200" y="366775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59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39"/>
                  </a:lnTo>
                  <a:lnTo>
                    <a:pt x="137159" y="1132839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8280400" y="34442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59"/>
                  </a:lnTo>
                  <a:lnTo>
                    <a:pt x="26654" y="882665"/>
                  </a:lnTo>
                  <a:lnTo>
                    <a:pt x="55560" y="902166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66"/>
                  </a:lnTo>
                  <a:lnTo>
                    <a:pt x="3404885" y="882665"/>
                  </a:lnTo>
                  <a:lnTo>
                    <a:pt x="3424386" y="853759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60"/>
                  </a:lnTo>
                  <a:lnTo>
                    <a:pt x="3404885" y="26654"/>
                  </a:lnTo>
                  <a:lnTo>
                    <a:pt x="3375979" y="7153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280400" y="34442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53" y="55560"/>
                  </a:lnTo>
                  <a:lnTo>
                    <a:pt x="26654" y="26654"/>
                  </a:lnTo>
                  <a:lnTo>
                    <a:pt x="55560" y="7153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53"/>
                  </a:lnTo>
                  <a:lnTo>
                    <a:pt x="3404885" y="26654"/>
                  </a:lnTo>
                  <a:lnTo>
                    <a:pt x="3424386" y="55560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59"/>
                  </a:lnTo>
                  <a:lnTo>
                    <a:pt x="3404885" y="882665"/>
                  </a:lnTo>
                  <a:lnTo>
                    <a:pt x="3375979" y="902166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60" y="902166"/>
                  </a:lnTo>
                  <a:lnTo>
                    <a:pt x="26654" y="882665"/>
                  </a:lnTo>
                  <a:lnTo>
                    <a:pt x="7153" y="853759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644163" y="2616280"/>
            <a:ext cx="170497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Адресная</a:t>
            </a:r>
            <a:r>
              <a:rPr sz="10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помощь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школам: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781514" y="2753868"/>
            <a:ext cx="143065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методические </a:t>
            </a: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пособия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392704" y="2892934"/>
            <a:ext cx="220980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+ </a:t>
            </a: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серия</a:t>
            </a:r>
            <a:r>
              <a:rPr sz="105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методических</a:t>
            </a:r>
            <a:r>
              <a:rPr sz="105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видеоуроков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095838" y="3030093"/>
            <a:ext cx="80486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dirty="0">
                <a:solidFill>
                  <a:srgbClr val="006FC0"/>
                </a:solidFill>
                <a:ea typeface="+mn-ea"/>
              </a:rPr>
              <a:t>&gt;9</a:t>
            </a:r>
            <a:r>
              <a:rPr sz="1050" b="1" kern="1200" spc="-38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000</a:t>
            </a:r>
            <a:r>
              <a:rPr sz="1050" b="1" kern="1200" spc="-34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15" dirty="0">
                <a:solidFill>
                  <a:srgbClr val="006FC0"/>
                </a:solidFill>
                <a:ea typeface="+mn-ea"/>
              </a:rPr>
              <a:t>школ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6202680" y="3427094"/>
            <a:ext cx="2588895" cy="1026795"/>
            <a:chOff x="8270240" y="4569459"/>
            <a:chExt cx="3451860" cy="1369060"/>
          </a:xfrm>
        </p:grpSpPr>
        <p:sp>
          <p:nvSpPr>
            <p:cNvPr id="56" name="object 56"/>
            <p:cNvSpPr/>
            <p:nvPr/>
          </p:nvSpPr>
          <p:spPr>
            <a:xfrm>
              <a:off x="9474200" y="4805679"/>
              <a:ext cx="137160" cy="1132840"/>
            </a:xfrm>
            <a:custGeom>
              <a:avLst/>
              <a:gdLst/>
              <a:ahLst/>
              <a:cxnLst/>
              <a:rect l="l" t="t" r="r" b="b"/>
              <a:pathLst>
                <a:path w="137159" h="1132839">
                  <a:moveTo>
                    <a:pt x="137159" y="0"/>
                  </a:moveTo>
                  <a:lnTo>
                    <a:pt x="0" y="0"/>
                  </a:lnTo>
                  <a:lnTo>
                    <a:pt x="0" y="1132840"/>
                  </a:lnTo>
                  <a:lnTo>
                    <a:pt x="137159" y="1132840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280400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3340354" y="0"/>
                  </a:moveTo>
                  <a:lnTo>
                    <a:pt x="91185" y="0"/>
                  </a:lnTo>
                  <a:lnTo>
                    <a:pt x="55667" y="7157"/>
                  </a:lnTo>
                  <a:lnTo>
                    <a:pt x="26685" y="26685"/>
                  </a:lnTo>
                  <a:lnTo>
                    <a:pt x="7157" y="55667"/>
                  </a:lnTo>
                  <a:lnTo>
                    <a:pt x="0" y="91185"/>
                  </a:lnTo>
                  <a:lnTo>
                    <a:pt x="0" y="820673"/>
                  </a:lnTo>
                  <a:lnTo>
                    <a:pt x="7157" y="856192"/>
                  </a:lnTo>
                  <a:lnTo>
                    <a:pt x="26685" y="885174"/>
                  </a:lnTo>
                  <a:lnTo>
                    <a:pt x="55667" y="904702"/>
                  </a:lnTo>
                  <a:lnTo>
                    <a:pt x="91185" y="911859"/>
                  </a:lnTo>
                  <a:lnTo>
                    <a:pt x="3340354" y="911859"/>
                  </a:lnTo>
                  <a:lnTo>
                    <a:pt x="3375872" y="904702"/>
                  </a:lnTo>
                  <a:lnTo>
                    <a:pt x="3404854" y="885174"/>
                  </a:lnTo>
                  <a:lnTo>
                    <a:pt x="3424382" y="856192"/>
                  </a:lnTo>
                  <a:lnTo>
                    <a:pt x="3431540" y="820673"/>
                  </a:lnTo>
                  <a:lnTo>
                    <a:pt x="3431540" y="91185"/>
                  </a:lnTo>
                  <a:lnTo>
                    <a:pt x="3424382" y="55667"/>
                  </a:lnTo>
                  <a:lnTo>
                    <a:pt x="3404854" y="26685"/>
                  </a:lnTo>
                  <a:lnTo>
                    <a:pt x="3375872" y="7157"/>
                  </a:lnTo>
                  <a:lnTo>
                    <a:pt x="3340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280400" y="4579619"/>
              <a:ext cx="3431540" cy="911860"/>
            </a:xfrm>
            <a:custGeom>
              <a:avLst/>
              <a:gdLst/>
              <a:ahLst/>
              <a:cxnLst/>
              <a:rect l="l" t="t" r="r" b="b"/>
              <a:pathLst>
                <a:path w="3431540" h="911860">
                  <a:moveTo>
                    <a:pt x="0" y="91185"/>
                  </a:moveTo>
                  <a:lnTo>
                    <a:pt x="7157" y="55667"/>
                  </a:lnTo>
                  <a:lnTo>
                    <a:pt x="26685" y="26685"/>
                  </a:lnTo>
                  <a:lnTo>
                    <a:pt x="55667" y="7157"/>
                  </a:lnTo>
                  <a:lnTo>
                    <a:pt x="91185" y="0"/>
                  </a:lnTo>
                  <a:lnTo>
                    <a:pt x="3340354" y="0"/>
                  </a:lnTo>
                  <a:lnTo>
                    <a:pt x="3375872" y="7157"/>
                  </a:lnTo>
                  <a:lnTo>
                    <a:pt x="3404854" y="26685"/>
                  </a:lnTo>
                  <a:lnTo>
                    <a:pt x="3424382" y="55667"/>
                  </a:lnTo>
                  <a:lnTo>
                    <a:pt x="3431540" y="91185"/>
                  </a:lnTo>
                  <a:lnTo>
                    <a:pt x="3431540" y="820673"/>
                  </a:lnTo>
                  <a:lnTo>
                    <a:pt x="3424382" y="856192"/>
                  </a:lnTo>
                  <a:lnTo>
                    <a:pt x="3404854" y="885174"/>
                  </a:lnTo>
                  <a:lnTo>
                    <a:pt x="3375872" y="904702"/>
                  </a:lnTo>
                  <a:lnTo>
                    <a:pt x="3340354" y="911859"/>
                  </a:lnTo>
                  <a:lnTo>
                    <a:pt x="91185" y="911859"/>
                  </a:lnTo>
                  <a:lnTo>
                    <a:pt x="55667" y="904702"/>
                  </a:lnTo>
                  <a:lnTo>
                    <a:pt x="26685" y="885174"/>
                  </a:lnTo>
                  <a:lnTo>
                    <a:pt x="7157" y="856192"/>
                  </a:lnTo>
                  <a:lnTo>
                    <a:pt x="0" y="820673"/>
                  </a:lnTo>
                  <a:lnTo>
                    <a:pt x="0" y="91185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579394" y="3538823"/>
            <a:ext cx="183594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Портал</a:t>
            </a:r>
            <a:r>
              <a:rPr sz="105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«Единое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содержание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07994" y="3675888"/>
            <a:ext cx="137969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общего</a:t>
            </a:r>
            <a:r>
              <a:rPr sz="105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образования»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033070" y="3814715"/>
            <a:ext cx="9272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spc="-8" dirty="0">
                <a:solidFill>
                  <a:srgbClr val="006FC0"/>
                </a:solidFill>
                <a:ea typeface="+mn-ea"/>
                <a:hlinkClick r:id="rId2"/>
              </a:rPr>
              <a:t>www.edsoo.ru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202680" y="4280534"/>
            <a:ext cx="2588895" cy="697230"/>
            <a:chOff x="8270240" y="5707379"/>
            <a:chExt cx="3451860" cy="929640"/>
          </a:xfrm>
        </p:grpSpPr>
        <p:sp>
          <p:nvSpPr>
            <p:cNvPr id="63" name="object 63"/>
            <p:cNvSpPr/>
            <p:nvPr/>
          </p:nvSpPr>
          <p:spPr>
            <a:xfrm>
              <a:off x="8280400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3340607" y="0"/>
                  </a:moveTo>
                  <a:lnTo>
                    <a:pt x="90931" y="0"/>
                  </a:lnTo>
                  <a:lnTo>
                    <a:pt x="55560" y="7146"/>
                  </a:lnTo>
                  <a:lnTo>
                    <a:pt x="26654" y="26635"/>
                  </a:lnTo>
                  <a:lnTo>
                    <a:pt x="7153" y="55539"/>
                  </a:lnTo>
                  <a:lnTo>
                    <a:pt x="0" y="90932"/>
                  </a:lnTo>
                  <a:lnTo>
                    <a:pt x="0" y="818388"/>
                  </a:lnTo>
                  <a:lnTo>
                    <a:pt x="7153" y="853780"/>
                  </a:lnTo>
                  <a:lnTo>
                    <a:pt x="26654" y="882684"/>
                  </a:lnTo>
                  <a:lnTo>
                    <a:pt x="55560" y="902173"/>
                  </a:lnTo>
                  <a:lnTo>
                    <a:pt x="90931" y="909320"/>
                  </a:lnTo>
                  <a:lnTo>
                    <a:pt x="3340607" y="909320"/>
                  </a:lnTo>
                  <a:lnTo>
                    <a:pt x="3375979" y="902175"/>
                  </a:lnTo>
                  <a:lnTo>
                    <a:pt x="3404885" y="882689"/>
                  </a:lnTo>
                  <a:lnTo>
                    <a:pt x="3424386" y="853786"/>
                  </a:lnTo>
                  <a:lnTo>
                    <a:pt x="3431540" y="818388"/>
                  </a:lnTo>
                  <a:lnTo>
                    <a:pt x="3431540" y="90932"/>
                  </a:lnTo>
                  <a:lnTo>
                    <a:pt x="3424386" y="55539"/>
                  </a:lnTo>
                  <a:lnTo>
                    <a:pt x="3404885" y="26635"/>
                  </a:lnTo>
                  <a:lnTo>
                    <a:pt x="3375979" y="7146"/>
                  </a:lnTo>
                  <a:lnTo>
                    <a:pt x="3340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280400" y="5717539"/>
              <a:ext cx="3431540" cy="909319"/>
            </a:xfrm>
            <a:custGeom>
              <a:avLst/>
              <a:gdLst/>
              <a:ahLst/>
              <a:cxnLst/>
              <a:rect l="l" t="t" r="r" b="b"/>
              <a:pathLst>
                <a:path w="3431540" h="909320">
                  <a:moveTo>
                    <a:pt x="0" y="90932"/>
                  </a:moveTo>
                  <a:lnTo>
                    <a:pt x="7153" y="55539"/>
                  </a:lnTo>
                  <a:lnTo>
                    <a:pt x="26654" y="26635"/>
                  </a:lnTo>
                  <a:lnTo>
                    <a:pt x="55560" y="7146"/>
                  </a:lnTo>
                  <a:lnTo>
                    <a:pt x="90931" y="0"/>
                  </a:lnTo>
                  <a:lnTo>
                    <a:pt x="3340607" y="0"/>
                  </a:lnTo>
                  <a:lnTo>
                    <a:pt x="3375979" y="7146"/>
                  </a:lnTo>
                  <a:lnTo>
                    <a:pt x="3404885" y="26635"/>
                  </a:lnTo>
                  <a:lnTo>
                    <a:pt x="3424386" y="55539"/>
                  </a:lnTo>
                  <a:lnTo>
                    <a:pt x="3431540" y="90932"/>
                  </a:lnTo>
                  <a:lnTo>
                    <a:pt x="3431540" y="818388"/>
                  </a:lnTo>
                  <a:lnTo>
                    <a:pt x="3424386" y="853786"/>
                  </a:lnTo>
                  <a:lnTo>
                    <a:pt x="3404885" y="882689"/>
                  </a:lnTo>
                  <a:lnTo>
                    <a:pt x="3375979" y="902175"/>
                  </a:lnTo>
                  <a:lnTo>
                    <a:pt x="3340607" y="909320"/>
                  </a:lnTo>
                  <a:lnTo>
                    <a:pt x="90931" y="909320"/>
                  </a:lnTo>
                  <a:lnTo>
                    <a:pt x="55560" y="902173"/>
                  </a:lnTo>
                  <a:lnTo>
                    <a:pt x="26654" y="882684"/>
                  </a:lnTo>
                  <a:lnTo>
                    <a:pt x="7153" y="853780"/>
                  </a:lnTo>
                  <a:lnTo>
                    <a:pt x="0" y="818388"/>
                  </a:lnTo>
                  <a:lnTo>
                    <a:pt x="0" y="90932"/>
                  </a:lnTo>
                  <a:close/>
                </a:path>
              </a:pathLst>
            </a:custGeom>
            <a:ln w="2032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550819" y="4391978"/>
            <a:ext cx="189118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«Горячая</a:t>
            </a:r>
            <a:r>
              <a:rPr sz="105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линия»</a:t>
            </a: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 вопросам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691788" y="4529138"/>
            <a:ext cx="1609725" cy="313868"/>
          </a:xfrm>
          <a:prstGeom prst="rect">
            <a:avLst/>
          </a:prstGeom>
        </p:spPr>
        <p:txBody>
          <a:bodyPr vert="horz" wrap="square" lIns="0" tIns="31433" rIns="0" bIns="0" rtlCol="0">
            <a:spAutoFit/>
          </a:bodyPr>
          <a:lstStyle/>
          <a:p>
            <a:pPr marL="9525" marR="3810" indent="5715" defTabSz="685800">
              <a:lnSpc>
                <a:spcPts val="1095"/>
              </a:lnSpc>
              <a:spcBef>
                <a:spcPts val="248"/>
              </a:spcBef>
              <a:buClrTx/>
            </a:pPr>
            <a:r>
              <a:rPr sz="105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содержания 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образования </a:t>
            </a:r>
            <a:r>
              <a:rPr sz="1050" kern="1200" spc="-27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Телефон:</a:t>
            </a:r>
            <a:r>
              <a:rPr sz="105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8</a:t>
            </a:r>
            <a:r>
              <a:rPr sz="1050" b="1" kern="1200" spc="4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800</a:t>
            </a:r>
            <a:r>
              <a:rPr sz="1050" b="1" kern="1200" spc="-11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200</a:t>
            </a:r>
            <a:r>
              <a:rPr sz="1050" b="1" kern="1200" spc="-11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91</a:t>
            </a:r>
            <a:r>
              <a:rPr sz="1050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1050" b="1" kern="1200" spc="-4" dirty="0">
                <a:solidFill>
                  <a:srgbClr val="006FC0"/>
                </a:solidFill>
                <a:ea typeface="+mn-ea"/>
              </a:rPr>
              <a:t>25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91477" y="1441133"/>
            <a:ext cx="2066925" cy="826770"/>
          </a:xfrm>
          <a:custGeom>
            <a:avLst/>
            <a:gdLst/>
            <a:ahLst/>
            <a:cxnLst/>
            <a:rect l="l" t="t" r="r" b="b"/>
            <a:pathLst>
              <a:path w="2755900" h="1102360">
                <a:moveTo>
                  <a:pt x="0" y="0"/>
                </a:moveTo>
                <a:lnTo>
                  <a:pt x="2204720" y="0"/>
                </a:lnTo>
                <a:lnTo>
                  <a:pt x="2755900" y="551179"/>
                </a:lnTo>
                <a:lnTo>
                  <a:pt x="2204720" y="1102360"/>
                </a:lnTo>
                <a:lnTo>
                  <a:pt x="0" y="1102360"/>
                </a:lnTo>
                <a:lnTo>
                  <a:pt x="551180" y="551179"/>
                </a:lnTo>
                <a:lnTo>
                  <a:pt x="0" y="0"/>
                </a:lnTo>
                <a:close/>
              </a:path>
            </a:pathLst>
          </a:custGeom>
          <a:ln w="63499">
            <a:solidFill>
              <a:srgbClr val="9DC3E6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9839" y="1533715"/>
            <a:ext cx="885825" cy="607378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32385" marR="3810" indent="-22860" algn="just" defTabSz="685800">
              <a:lnSpc>
                <a:spcPts val="1485"/>
              </a:lnSpc>
              <a:spcBef>
                <a:spcPts val="236"/>
              </a:spcBef>
              <a:buClrTx/>
            </a:pP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</a:t>
            </a: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б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н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</a:t>
            </a:r>
            <a:r>
              <a:rPr sz="135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в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ле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ны  </a:t>
            </a:r>
            <a:r>
              <a:rPr sz="1350" b="1" kern="1200" spc="-15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ФГОС 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НОО, </a:t>
            </a:r>
            <a:r>
              <a:rPr sz="1350" b="1" kern="1200" spc="-296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15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ФГОС</a:t>
            </a:r>
            <a:r>
              <a:rPr sz="1350" b="1" kern="1200" spc="-3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ООО</a:t>
            </a:r>
            <a:endParaRPr sz="135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228850" y="1417320"/>
            <a:ext cx="2091690" cy="874395"/>
            <a:chOff x="2971800" y="1889760"/>
            <a:chExt cx="2788920" cy="1165860"/>
          </a:xfrm>
        </p:grpSpPr>
        <p:sp>
          <p:nvSpPr>
            <p:cNvPr id="70" name="object 70"/>
            <p:cNvSpPr/>
            <p:nvPr/>
          </p:nvSpPr>
          <p:spPr>
            <a:xfrm>
              <a:off x="3003550" y="1921510"/>
              <a:ext cx="2725420" cy="1102360"/>
            </a:xfrm>
            <a:custGeom>
              <a:avLst/>
              <a:gdLst/>
              <a:ahLst/>
              <a:cxnLst/>
              <a:rect l="l" t="t" r="r" b="b"/>
              <a:pathLst>
                <a:path w="2725420" h="1102360">
                  <a:moveTo>
                    <a:pt x="2174240" y="0"/>
                  </a:moveTo>
                  <a:lnTo>
                    <a:pt x="0" y="0"/>
                  </a:lnTo>
                  <a:lnTo>
                    <a:pt x="551179" y="551179"/>
                  </a:lnTo>
                  <a:lnTo>
                    <a:pt x="0" y="1102360"/>
                  </a:lnTo>
                  <a:lnTo>
                    <a:pt x="2174240" y="1102360"/>
                  </a:lnTo>
                  <a:lnTo>
                    <a:pt x="2725420" y="551179"/>
                  </a:lnTo>
                  <a:lnTo>
                    <a:pt x="217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003550" y="1921510"/>
              <a:ext cx="2725420" cy="1102360"/>
            </a:xfrm>
            <a:custGeom>
              <a:avLst/>
              <a:gdLst/>
              <a:ahLst/>
              <a:cxnLst/>
              <a:rect l="l" t="t" r="r" b="b"/>
              <a:pathLst>
                <a:path w="2725420" h="1102360">
                  <a:moveTo>
                    <a:pt x="0" y="0"/>
                  </a:moveTo>
                  <a:lnTo>
                    <a:pt x="2174240" y="0"/>
                  </a:lnTo>
                  <a:lnTo>
                    <a:pt x="2725420" y="551179"/>
                  </a:lnTo>
                  <a:lnTo>
                    <a:pt x="2174240" y="1102360"/>
                  </a:lnTo>
                  <a:lnTo>
                    <a:pt x="0" y="1102360"/>
                  </a:lnTo>
                  <a:lnTo>
                    <a:pt x="551179" y="55117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835115" y="1464279"/>
            <a:ext cx="915353" cy="72955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049" marR="3810" indent="-2858" algn="ctr" defTabSz="685800">
              <a:lnSpc>
                <a:spcPct val="81500"/>
              </a:lnSpc>
              <a:spcBef>
                <a:spcPts val="375"/>
              </a:spcBef>
              <a:buClrTx/>
            </a:pP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Обновлены </a:t>
            </a:r>
            <a:r>
              <a:rPr sz="1350" b="1" kern="1200" spc="-296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Пр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и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м</a:t>
            </a:r>
            <a:r>
              <a:rPr sz="135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е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р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н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ы</a:t>
            </a: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е 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ООП 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НОО,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ООП</a:t>
            </a:r>
            <a:r>
              <a:rPr sz="1350" b="1" kern="1200" spc="-15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ООО</a:t>
            </a:r>
            <a:endParaRPr sz="135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067176" y="1417320"/>
            <a:ext cx="2718434" cy="874395"/>
            <a:chOff x="5422900" y="1889760"/>
            <a:chExt cx="3624579" cy="1165860"/>
          </a:xfrm>
        </p:grpSpPr>
        <p:sp>
          <p:nvSpPr>
            <p:cNvPr id="74" name="object 74"/>
            <p:cNvSpPr/>
            <p:nvPr/>
          </p:nvSpPr>
          <p:spPr>
            <a:xfrm>
              <a:off x="5454650" y="1921510"/>
              <a:ext cx="3561079" cy="1102360"/>
            </a:xfrm>
            <a:custGeom>
              <a:avLst/>
              <a:gdLst/>
              <a:ahLst/>
              <a:cxnLst/>
              <a:rect l="l" t="t" r="r" b="b"/>
              <a:pathLst>
                <a:path w="3561079" h="1102360">
                  <a:moveTo>
                    <a:pt x="3009900" y="0"/>
                  </a:moveTo>
                  <a:lnTo>
                    <a:pt x="0" y="0"/>
                  </a:lnTo>
                  <a:lnTo>
                    <a:pt x="551179" y="551179"/>
                  </a:lnTo>
                  <a:lnTo>
                    <a:pt x="0" y="1102360"/>
                  </a:lnTo>
                  <a:lnTo>
                    <a:pt x="3009900" y="1102360"/>
                  </a:lnTo>
                  <a:lnTo>
                    <a:pt x="3561079" y="551179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454650" y="1921510"/>
              <a:ext cx="3561079" cy="1102360"/>
            </a:xfrm>
            <a:custGeom>
              <a:avLst/>
              <a:gdLst/>
              <a:ahLst/>
              <a:cxnLst/>
              <a:rect l="l" t="t" r="r" b="b"/>
              <a:pathLst>
                <a:path w="3561079" h="1102360">
                  <a:moveTo>
                    <a:pt x="0" y="0"/>
                  </a:moveTo>
                  <a:lnTo>
                    <a:pt x="3009900" y="0"/>
                  </a:lnTo>
                  <a:lnTo>
                    <a:pt x="3561079" y="551179"/>
                  </a:lnTo>
                  <a:lnTo>
                    <a:pt x="3009900" y="1102360"/>
                  </a:lnTo>
                  <a:lnTo>
                    <a:pt x="0" y="1102360"/>
                  </a:lnTo>
                  <a:lnTo>
                    <a:pt x="551179" y="55117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617054" y="1464278"/>
            <a:ext cx="1652111" cy="72955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049" marR="3810" indent="1429" algn="ctr" defTabSz="685800">
              <a:lnSpc>
                <a:spcPct val="81500"/>
              </a:lnSpc>
              <a:spcBef>
                <a:spcPts val="375"/>
              </a:spcBef>
              <a:buClrTx/>
            </a:pP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Организована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методическая 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15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поддержка</a:t>
            </a: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педагогов </a:t>
            </a:r>
            <a:r>
              <a:rPr sz="1350" b="1" kern="1200" spc="-296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и</a:t>
            </a:r>
            <a:r>
              <a:rPr sz="1350" b="1" kern="1200" spc="-15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семей</a:t>
            </a:r>
            <a:r>
              <a:rPr sz="1350" b="1" kern="1200" spc="19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с</a:t>
            </a:r>
            <a:r>
              <a:rPr sz="135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детьми</a:t>
            </a:r>
            <a:endParaRPr sz="135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532244" y="1417320"/>
            <a:ext cx="2112645" cy="874395"/>
            <a:chOff x="8709659" y="1889760"/>
            <a:chExt cx="2816860" cy="1165860"/>
          </a:xfrm>
        </p:grpSpPr>
        <p:sp>
          <p:nvSpPr>
            <p:cNvPr id="78" name="object 78"/>
            <p:cNvSpPr/>
            <p:nvPr/>
          </p:nvSpPr>
          <p:spPr>
            <a:xfrm>
              <a:off x="8741409" y="1921510"/>
              <a:ext cx="2753360" cy="1102360"/>
            </a:xfrm>
            <a:custGeom>
              <a:avLst/>
              <a:gdLst/>
              <a:ahLst/>
              <a:cxnLst/>
              <a:rect l="l" t="t" r="r" b="b"/>
              <a:pathLst>
                <a:path w="2753359" h="1102360">
                  <a:moveTo>
                    <a:pt x="2202180" y="0"/>
                  </a:moveTo>
                  <a:lnTo>
                    <a:pt x="0" y="0"/>
                  </a:lnTo>
                  <a:lnTo>
                    <a:pt x="551180" y="551179"/>
                  </a:lnTo>
                  <a:lnTo>
                    <a:pt x="0" y="1102360"/>
                  </a:lnTo>
                  <a:lnTo>
                    <a:pt x="2202180" y="1102360"/>
                  </a:lnTo>
                  <a:lnTo>
                    <a:pt x="2753360" y="551179"/>
                  </a:lnTo>
                  <a:lnTo>
                    <a:pt x="2202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741409" y="1921510"/>
              <a:ext cx="2753360" cy="1102360"/>
            </a:xfrm>
            <a:custGeom>
              <a:avLst/>
              <a:gdLst/>
              <a:ahLst/>
              <a:cxnLst/>
              <a:rect l="l" t="t" r="r" b="b"/>
              <a:pathLst>
                <a:path w="2753359" h="1102360">
                  <a:moveTo>
                    <a:pt x="0" y="0"/>
                  </a:moveTo>
                  <a:lnTo>
                    <a:pt x="2202180" y="0"/>
                  </a:lnTo>
                  <a:lnTo>
                    <a:pt x="2753360" y="551179"/>
                  </a:lnTo>
                  <a:lnTo>
                    <a:pt x="2202180" y="1102360"/>
                  </a:lnTo>
                  <a:lnTo>
                    <a:pt x="0" y="1102360"/>
                  </a:lnTo>
                  <a:lnTo>
                    <a:pt x="551180" y="551179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7091839" y="1439418"/>
            <a:ext cx="1029176" cy="8047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9" algn="ctr" defTabSz="685800">
              <a:lnSpc>
                <a:spcPts val="1553"/>
              </a:lnSpc>
              <a:spcBef>
                <a:spcPts val="75"/>
              </a:spcBef>
              <a:buClrTx/>
            </a:pP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Обновлен</a:t>
            </a:r>
            <a:endParaRPr sz="135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ctr" defTabSz="685800">
              <a:lnSpc>
                <a:spcPts val="1485"/>
              </a:lnSpc>
              <a:buClrTx/>
            </a:pPr>
            <a:r>
              <a:rPr sz="1350" b="1" kern="1200" spc="-15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ФГОС</a:t>
            </a:r>
            <a:r>
              <a:rPr sz="1350" b="1" kern="1200" spc="-6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СОО</a:t>
            </a:r>
            <a:endParaRPr sz="135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9525" marR="3810" algn="ctr" defTabSz="685800">
              <a:lnSpc>
                <a:spcPts val="1470"/>
              </a:lnSpc>
              <a:spcBef>
                <a:spcPts val="105"/>
              </a:spcBef>
              <a:buClrTx/>
            </a:pPr>
            <a:r>
              <a:rPr sz="135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и</a:t>
            </a:r>
            <a:r>
              <a:rPr sz="1350" b="1" kern="1200" spc="-53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программы </a:t>
            </a:r>
            <a:r>
              <a:rPr sz="1350" b="1" kern="1200" spc="-296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35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СОО</a:t>
            </a:r>
            <a:endParaRPr sz="135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81" name="object 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670" y="1095375"/>
            <a:ext cx="457200" cy="5715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20" y="1095375"/>
            <a:ext cx="457200" cy="5715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26970" y="1095375"/>
            <a:ext cx="457200" cy="5715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5619" y="1095375"/>
            <a:ext cx="457200" cy="5715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4269" y="1095375"/>
            <a:ext cx="457200" cy="5715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12919" y="1095375"/>
            <a:ext cx="457200" cy="5715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41569" y="1095375"/>
            <a:ext cx="457200" cy="5715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0219" y="1095375"/>
            <a:ext cx="457200" cy="5715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98869" y="1095375"/>
            <a:ext cx="457200" cy="5715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27519" y="1095375"/>
            <a:ext cx="457200" cy="5715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0025" y="192406"/>
            <a:ext cx="711043" cy="602741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56170" y="1095375"/>
            <a:ext cx="442436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624" y="86083"/>
            <a:ext cx="7056784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11" dirty="0"/>
              <a:t>Научно-методическое</a:t>
            </a:r>
            <a:r>
              <a:rPr spc="38" dirty="0"/>
              <a:t> </a:t>
            </a:r>
            <a:r>
              <a:rPr spc="-4" dirty="0"/>
              <a:t>сопровождение</a:t>
            </a:r>
            <a:r>
              <a:rPr spc="-45" dirty="0"/>
              <a:t> </a:t>
            </a:r>
            <a:r>
              <a:rPr spc="-11" dirty="0"/>
              <a:t>ФГОС: </a:t>
            </a:r>
            <a:r>
              <a:rPr spc="-574" dirty="0"/>
              <a:t> </a:t>
            </a:r>
            <a:r>
              <a:rPr spc="-15" dirty="0"/>
              <a:t>конструктор</a:t>
            </a:r>
            <a:r>
              <a:rPr spc="56" dirty="0"/>
              <a:t> </a:t>
            </a:r>
            <a:r>
              <a:rPr spc="-11" dirty="0"/>
              <a:t>рабочих </a:t>
            </a:r>
            <a:r>
              <a:rPr dirty="0"/>
              <a:t>программ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820" y="1317899"/>
            <a:ext cx="7024688" cy="2800606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9525" defTabSz="685800">
              <a:spcBef>
                <a:spcPts val="529"/>
              </a:spcBef>
              <a:buClrTx/>
            </a:pP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Примерная</a:t>
            </a:r>
            <a:r>
              <a:rPr sz="1425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рабочая</a:t>
            </a:r>
            <a:r>
              <a:rPr sz="1425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программа</a:t>
            </a:r>
            <a:r>
              <a:rPr sz="1425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основного</a:t>
            </a:r>
            <a:r>
              <a:rPr sz="1425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общего</a:t>
            </a:r>
            <a:r>
              <a:rPr sz="142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образования.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66224" marR="175259" indent="-257175" defTabSz="685800">
              <a:spcBef>
                <a:spcPts val="450"/>
              </a:spcBef>
              <a:buClrTx/>
              <a:buFontTx/>
              <a:buAutoNum type="arabicPeriod"/>
              <a:tabLst>
                <a:tab pos="266224" algn="l"/>
                <a:tab pos="266700" algn="l"/>
              </a:tabLst>
            </a:pP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Пояснительная</a:t>
            </a:r>
            <a:r>
              <a:rPr sz="1425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записка,</a:t>
            </a:r>
            <a:r>
              <a:rPr sz="1425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включающая:</a:t>
            </a:r>
            <a:r>
              <a:rPr sz="1425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цели</a:t>
            </a:r>
            <a:r>
              <a:rPr sz="1425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обучения,</a:t>
            </a:r>
            <a:r>
              <a:rPr sz="1425" kern="1200" spc="11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общую</a:t>
            </a:r>
            <a:r>
              <a:rPr sz="1425" kern="1200" spc="7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характеристику </a:t>
            </a:r>
            <a:r>
              <a:rPr sz="1425" kern="1200" spc="-36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предмета,</a:t>
            </a:r>
            <a:r>
              <a:rPr sz="1425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место</a:t>
            </a:r>
            <a:r>
              <a:rPr sz="142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предмета</a:t>
            </a:r>
            <a:r>
              <a:rPr sz="1425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42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учебном</a:t>
            </a:r>
            <a:r>
              <a:rPr sz="1425" kern="1200" spc="7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плане.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66224" indent="-257175" defTabSz="685800">
              <a:spcBef>
                <a:spcPts val="454"/>
              </a:spcBef>
              <a:buClrTx/>
              <a:buFontTx/>
              <a:buAutoNum type="arabicPeriod"/>
              <a:tabLst>
                <a:tab pos="266224" algn="l"/>
                <a:tab pos="266700" algn="l"/>
              </a:tabLst>
            </a:pP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Планируемые</a:t>
            </a:r>
            <a:r>
              <a:rPr sz="1425" kern="1200" spc="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результаты</a:t>
            </a:r>
            <a:r>
              <a:rPr sz="1425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освоения</a:t>
            </a:r>
            <a:r>
              <a:rPr sz="1425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примерной</a:t>
            </a:r>
            <a:r>
              <a:rPr sz="1425" kern="1200" spc="6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рабочей</a:t>
            </a:r>
            <a:r>
              <a:rPr sz="1425" kern="1200" spc="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программы: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609600" lvl="1" indent="-258128" defTabSz="685800">
              <a:buClrTx/>
              <a:buFont typeface="Wingdings"/>
              <a:buChar char=""/>
              <a:tabLst>
                <a:tab pos="609600" algn="l"/>
                <a:tab pos="610076" algn="l"/>
              </a:tabLst>
            </a:pP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личностные;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609600" lvl="1" indent="-258128" defTabSz="685800">
              <a:buClrTx/>
              <a:buFont typeface="Wingdings"/>
              <a:buChar char=""/>
              <a:tabLst>
                <a:tab pos="609600" algn="l"/>
                <a:tab pos="610076" algn="l"/>
              </a:tabLst>
            </a:pPr>
            <a:r>
              <a:rPr sz="142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метапредметные;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609600" lvl="1" indent="-258128" defTabSz="685800">
              <a:buClrTx/>
              <a:buFont typeface="Wingdings"/>
              <a:buChar char=""/>
              <a:tabLst>
                <a:tab pos="609600" algn="l"/>
                <a:tab pos="610076" algn="l"/>
              </a:tabLst>
            </a:pPr>
            <a:r>
              <a:rPr sz="142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предметные</a:t>
            </a:r>
            <a:r>
              <a:rPr sz="1425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(по</a:t>
            </a:r>
            <a:r>
              <a:rPr sz="1425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годам</a:t>
            </a:r>
            <a:r>
              <a:rPr sz="142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обучения).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spcBef>
                <a:spcPts val="450"/>
              </a:spcBef>
              <a:buClrTx/>
            </a:pP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Личностные</a:t>
            </a:r>
            <a:r>
              <a:rPr sz="1425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425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метапредметные</a:t>
            </a:r>
            <a:r>
              <a:rPr sz="1425" kern="1200" spc="7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результаты</a:t>
            </a:r>
            <a:r>
              <a:rPr sz="1425" kern="1200" spc="6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раскрываются</a:t>
            </a:r>
            <a:r>
              <a:rPr sz="1425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</a:t>
            </a:r>
            <a:r>
              <a:rPr sz="1425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основе</a:t>
            </a:r>
            <a:r>
              <a:rPr sz="1425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обновленного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1425" kern="1200" spc="-6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r>
              <a:rPr sz="1425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ООО</a:t>
            </a:r>
            <a:r>
              <a:rPr sz="1425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 </a:t>
            </a:r>
            <a:r>
              <a:rPr sz="1425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учетом</a:t>
            </a:r>
            <a:r>
              <a:rPr sz="1425" kern="1200" spc="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специфики</a:t>
            </a:r>
            <a:r>
              <a:rPr sz="1425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предмета.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10979" indent="-201930" defTabSz="685800">
              <a:spcBef>
                <a:spcPts val="454"/>
              </a:spcBef>
              <a:buClrTx/>
              <a:buFontTx/>
              <a:buAutoNum type="arabicPeriod" startAt="3"/>
              <a:tabLst>
                <a:tab pos="211455" algn="l"/>
              </a:tabLst>
            </a:pPr>
            <a:r>
              <a:rPr sz="1425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Содержание</a:t>
            </a:r>
            <a:r>
              <a:rPr sz="142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учебных</a:t>
            </a:r>
            <a:r>
              <a:rPr sz="1425" kern="1200" spc="6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предметов</a:t>
            </a:r>
            <a:r>
              <a:rPr sz="1425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</a:t>
            </a:r>
            <a:r>
              <a:rPr sz="142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годам</a:t>
            </a:r>
            <a:r>
              <a:rPr sz="1425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обучения.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10979" indent="-201930" defTabSz="685800">
              <a:spcBef>
                <a:spcPts val="450"/>
              </a:spcBef>
              <a:buClrTx/>
              <a:buFontTx/>
              <a:buAutoNum type="arabicPeriod" startAt="3"/>
              <a:tabLst>
                <a:tab pos="211455" algn="l"/>
              </a:tabLst>
            </a:pPr>
            <a:r>
              <a:rPr sz="142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Тематическое</a:t>
            </a:r>
            <a:r>
              <a:rPr sz="1425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425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планирование.</a:t>
            </a:r>
            <a:endParaRPr sz="14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934" y="4279353"/>
            <a:ext cx="7077656" cy="782099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21606" y="4289469"/>
          <a:ext cx="7005162" cy="858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2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Тематические</a:t>
                      </a:r>
                      <a:r>
                        <a:rPr sz="1200" b="1" spc="8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блоки,</a:t>
                      </a:r>
                      <a:r>
                        <a:rPr sz="12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темы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Основное</a:t>
                      </a:r>
                      <a:r>
                        <a:rPr sz="1200" b="1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содержание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0" marR="164465" indent="-8636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Основные</a:t>
                      </a:r>
                      <a:r>
                        <a:rPr sz="1200" b="1" spc="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виды</a:t>
                      </a:r>
                      <a:r>
                        <a:rPr sz="1200" b="1" spc="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200" b="1" spc="-43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471C4"/>
                          </a:solidFill>
                          <a:latin typeface="Arial"/>
                          <a:cs typeface="Arial"/>
                        </a:rPr>
                        <a:t>обучающихся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9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010" y="4312920"/>
            <a:ext cx="661035" cy="67436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50820" y="998697"/>
            <a:ext cx="324897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800" b="1" kern="1200" spc="-4" dirty="0">
                <a:solidFill>
                  <a:srgbClr val="006FC0"/>
                </a:solidFill>
                <a:ea typeface="+mn-ea"/>
              </a:rPr>
              <a:t>Единая</a:t>
            </a:r>
            <a:r>
              <a:rPr sz="1800" b="1" kern="1200" spc="-8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26" dirty="0">
                <a:solidFill>
                  <a:srgbClr val="006FC0"/>
                </a:solidFill>
                <a:ea typeface="+mn-ea"/>
              </a:rPr>
              <a:t>схема</a:t>
            </a:r>
            <a:r>
              <a:rPr sz="1800" b="1" kern="1200" spc="-19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4" dirty="0">
                <a:solidFill>
                  <a:srgbClr val="006FC0"/>
                </a:solidFill>
                <a:ea typeface="+mn-ea"/>
              </a:rPr>
              <a:t>для</a:t>
            </a:r>
            <a:r>
              <a:rPr sz="1800" b="1" kern="1200" spc="-11" dirty="0">
                <a:solidFill>
                  <a:srgbClr val="006FC0"/>
                </a:solidFill>
                <a:ea typeface="+mn-ea"/>
              </a:rPr>
              <a:t> </a:t>
            </a:r>
            <a:r>
              <a:rPr sz="1800" b="1" kern="1200" spc="-4" dirty="0">
                <a:solidFill>
                  <a:srgbClr val="006FC0"/>
                </a:solidFill>
                <a:ea typeface="+mn-ea"/>
              </a:rPr>
              <a:t>программ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33599" y="940784"/>
            <a:ext cx="23626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350" b="1" u="heavy" kern="1200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ea typeface="+mn-ea"/>
                <a:hlinkClick r:id="rId5"/>
              </a:rPr>
              <a:t>https://edsoo.ru/constructor/</a:t>
            </a:r>
            <a:endParaRPr sz="1350" kern="120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94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6690"/>
            <a:ext cx="1687830" cy="680085"/>
            <a:chOff x="0" y="248920"/>
            <a:chExt cx="2250440" cy="906780"/>
          </a:xfrm>
        </p:grpSpPr>
        <p:sp>
          <p:nvSpPr>
            <p:cNvPr id="3" name="object 3"/>
            <p:cNvSpPr/>
            <p:nvPr/>
          </p:nvSpPr>
          <p:spPr>
            <a:xfrm>
              <a:off x="0" y="1117600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2560" y="248920"/>
              <a:ext cx="817879" cy="88645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6265" y="233216"/>
            <a:ext cx="566525" cy="63355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7154" y="952500"/>
            <a:ext cx="2779395" cy="459105"/>
            <a:chOff x="129539" y="1270000"/>
            <a:chExt cx="3705860" cy="612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349" y="1273810"/>
              <a:ext cx="3698240" cy="6045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3349" y="1273810"/>
              <a:ext cx="3698240" cy="604520"/>
            </a:xfrm>
            <a:custGeom>
              <a:avLst/>
              <a:gdLst/>
              <a:ahLst/>
              <a:cxnLst/>
              <a:rect l="l" t="t" r="r" b="b"/>
              <a:pathLst>
                <a:path w="3698240" h="604519">
                  <a:moveTo>
                    <a:pt x="0" y="100711"/>
                  </a:moveTo>
                  <a:lnTo>
                    <a:pt x="7917" y="61507"/>
                  </a:lnTo>
                  <a:lnTo>
                    <a:pt x="29510" y="29495"/>
                  </a:lnTo>
                  <a:lnTo>
                    <a:pt x="61534" y="7913"/>
                  </a:lnTo>
                  <a:lnTo>
                    <a:pt x="100749" y="0"/>
                  </a:lnTo>
                  <a:lnTo>
                    <a:pt x="3597529" y="0"/>
                  </a:lnTo>
                  <a:lnTo>
                    <a:pt x="3636732" y="7913"/>
                  </a:lnTo>
                  <a:lnTo>
                    <a:pt x="3668744" y="29495"/>
                  </a:lnTo>
                  <a:lnTo>
                    <a:pt x="3690326" y="61507"/>
                  </a:lnTo>
                  <a:lnTo>
                    <a:pt x="3698240" y="100711"/>
                  </a:lnTo>
                  <a:lnTo>
                    <a:pt x="3698240" y="503809"/>
                  </a:lnTo>
                  <a:lnTo>
                    <a:pt x="3690326" y="543012"/>
                  </a:lnTo>
                  <a:lnTo>
                    <a:pt x="3668744" y="575024"/>
                  </a:lnTo>
                  <a:lnTo>
                    <a:pt x="3636732" y="596606"/>
                  </a:lnTo>
                  <a:lnTo>
                    <a:pt x="3597529" y="604519"/>
                  </a:lnTo>
                  <a:lnTo>
                    <a:pt x="100749" y="604519"/>
                  </a:lnTo>
                  <a:lnTo>
                    <a:pt x="61534" y="596606"/>
                  </a:lnTo>
                  <a:lnTo>
                    <a:pt x="29510" y="575024"/>
                  </a:lnTo>
                  <a:lnTo>
                    <a:pt x="7917" y="543012"/>
                  </a:lnTo>
                  <a:lnTo>
                    <a:pt x="0" y="503809"/>
                  </a:lnTo>
                  <a:lnTo>
                    <a:pt x="0" y="100711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9814" y="962786"/>
            <a:ext cx="212883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3334" algn="ctr" defTabSz="685800">
              <a:spcBef>
                <a:spcPts val="75"/>
              </a:spcBef>
              <a:buClrTx/>
            </a:pPr>
            <a:r>
              <a:rPr sz="900" b="1" kern="1200" spc="-4" dirty="0">
                <a:solidFill>
                  <a:prstClr val="black"/>
                </a:solidFill>
                <a:ea typeface="+mn-ea"/>
              </a:rPr>
              <a:t>Федеральные </a:t>
            </a:r>
            <a:r>
              <a:rPr sz="900" b="1" kern="1200" spc="-11" dirty="0">
                <a:solidFill>
                  <a:prstClr val="black"/>
                </a:solidFill>
                <a:ea typeface="+mn-ea"/>
              </a:rPr>
              <a:t>государственные </a:t>
            </a:r>
            <a:r>
              <a:rPr sz="900" b="1" kern="1200" spc="-8" dirty="0">
                <a:solidFill>
                  <a:prstClr val="black"/>
                </a:solidFill>
                <a:ea typeface="+mn-ea"/>
              </a:rPr>
              <a:t> образовательные</a:t>
            </a:r>
            <a:r>
              <a:rPr sz="900" b="1" kern="1200" spc="11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prstClr val="black"/>
                </a:solidFill>
                <a:ea typeface="+mn-ea"/>
              </a:rPr>
              <a:t>стандарты</a:t>
            </a:r>
            <a:r>
              <a:rPr sz="900" b="1" kern="1200" spc="45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prstClr val="black"/>
                </a:solidFill>
                <a:ea typeface="+mn-ea"/>
              </a:rPr>
              <a:t>общего </a:t>
            </a:r>
            <a:r>
              <a:rPr sz="900" b="1" kern="1200" spc="-236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4" dirty="0">
                <a:solidFill>
                  <a:prstClr val="black"/>
                </a:solidFill>
                <a:ea typeface="+mn-ea"/>
              </a:rPr>
              <a:t>образования</a:t>
            </a:r>
            <a:endParaRPr sz="900" kern="1200">
              <a:solidFill>
                <a:prstClr val="black"/>
              </a:solidFill>
              <a:ea typeface="+mn-e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0908" y="484099"/>
            <a:ext cx="752718" cy="42801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726305" y="2194559"/>
            <a:ext cx="1291590" cy="411480"/>
          </a:xfrm>
          <a:custGeom>
            <a:avLst/>
            <a:gdLst/>
            <a:ahLst/>
            <a:cxnLst/>
            <a:rect l="l" t="t" r="r" b="b"/>
            <a:pathLst>
              <a:path w="1722120" h="548639">
                <a:moveTo>
                  <a:pt x="0" y="91440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1630680" y="0"/>
                </a:lnTo>
                <a:lnTo>
                  <a:pt x="1666291" y="7179"/>
                </a:lnTo>
                <a:lnTo>
                  <a:pt x="1695354" y="26765"/>
                </a:lnTo>
                <a:lnTo>
                  <a:pt x="1714940" y="55828"/>
                </a:lnTo>
                <a:lnTo>
                  <a:pt x="1722119" y="91440"/>
                </a:lnTo>
                <a:lnTo>
                  <a:pt x="1722119" y="457200"/>
                </a:lnTo>
                <a:lnTo>
                  <a:pt x="1714940" y="492811"/>
                </a:lnTo>
                <a:lnTo>
                  <a:pt x="1695354" y="521874"/>
                </a:lnTo>
                <a:lnTo>
                  <a:pt x="1666291" y="541460"/>
                </a:lnTo>
                <a:lnTo>
                  <a:pt x="1630680" y="548640"/>
                </a:lnTo>
                <a:lnTo>
                  <a:pt x="91439" y="548640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200"/>
                </a:lnTo>
                <a:lnTo>
                  <a:pt x="0" y="91440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2041" y="2206943"/>
            <a:ext cx="94202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953" algn="ctr" defTabSz="685800">
              <a:spcBef>
                <a:spcPts val="75"/>
              </a:spcBef>
              <a:buClrTx/>
            </a:pPr>
            <a:r>
              <a:rPr sz="600" b="1" kern="1200" spc="-4" dirty="0">
                <a:solidFill>
                  <a:srgbClr val="C00000"/>
                </a:solidFill>
                <a:ea typeface="+mn-ea"/>
              </a:rPr>
              <a:t>14</a:t>
            </a:r>
            <a:r>
              <a:rPr sz="600" b="1" kern="120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примерных</a:t>
            </a:r>
            <a:r>
              <a:rPr sz="600" b="1" kern="1200" spc="26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рабочих </a:t>
            </a:r>
            <a:r>
              <a:rPr sz="600" b="1" kern="120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программ</a:t>
            </a:r>
            <a:r>
              <a:rPr sz="600" b="1" kern="1200" spc="23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по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предметам </a:t>
            </a:r>
            <a:r>
              <a:rPr sz="600" b="1" kern="1200" spc="-158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начального</a:t>
            </a:r>
            <a:r>
              <a:rPr sz="600" b="1" kern="1200" spc="26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общего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 образования</a:t>
            </a:r>
            <a:endParaRPr sz="6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97672" y="2298382"/>
            <a:ext cx="144780" cy="1019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  <a:tabLst>
                <a:tab pos="134779" algn="l"/>
              </a:tabLst>
            </a:pPr>
            <a:r>
              <a:rPr sz="600" u="heavy" kern="1200" dirty="0">
                <a:solidFill>
                  <a:srgbClr val="C00000"/>
                </a:solidFill>
                <a:uFill>
                  <a:solidFill>
                    <a:srgbClr val="4471C4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sz="600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81" y="2249043"/>
            <a:ext cx="264366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73455" marR="3810" indent="-964406" defTabSz="685800">
              <a:spcBef>
                <a:spcPts val="75"/>
              </a:spcBef>
              <a:buClrTx/>
            </a:pPr>
            <a:r>
              <a:rPr sz="900" b="1" kern="1200" spc="-4" dirty="0">
                <a:solidFill>
                  <a:srgbClr val="4471C4"/>
                </a:solidFill>
                <a:ea typeface="+mn-ea"/>
              </a:rPr>
              <a:t>ФГОС</a:t>
            </a:r>
            <a:r>
              <a:rPr sz="900" b="1" kern="1200" spc="-19" dirty="0">
                <a:solidFill>
                  <a:srgbClr val="4471C4"/>
                </a:solidFill>
                <a:ea typeface="+mn-ea"/>
              </a:rPr>
              <a:t> НАЧАЛЬНОГО</a:t>
            </a:r>
            <a:r>
              <a:rPr sz="900" b="1" kern="1200" spc="68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srgbClr val="4471C4"/>
                </a:solidFill>
                <a:ea typeface="+mn-ea"/>
              </a:rPr>
              <a:t>ОБЩЕГО</a:t>
            </a:r>
            <a:r>
              <a:rPr sz="900" b="1" kern="1200" spc="38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23" dirty="0">
                <a:solidFill>
                  <a:srgbClr val="4471C4"/>
                </a:solidFill>
                <a:ea typeface="+mn-ea"/>
              </a:rPr>
              <a:t>ОБРАЗОВАНИЯ </a:t>
            </a:r>
            <a:r>
              <a:rPr sz="900" b="1" kern="1200" spc="-240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4" dirty="0">
                <a:solidFill>
                  <a:srgbClr val="4471C4"/>
                </a:solidFill>
                <a:ea typeface="+mn-ea"/>
              </a:rPr>
              <a:t>1-4</a:t>
            </a:r>
            <a:r>
              <a:rPr sz="900" b="1" kern="1200" spc="-8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5" dirty="0">
                <a:solidFill>
                  <a:srgbClr val="4471C4"/>
                </a:solidFill>
                <a:ea typeface="+mn-ea"/>
              </a:rPr>
              <a:t>КЛАССЫ</a:t>
            </a:r>
            <a:endParaRPr sz="9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963" y="2888266"/>
            <a:ext cx="258841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46785" marR="3810" indent="-937736" defTabSz="685800">
              <a:spcBef>
                <a:spcPts val="75"/>
              </a:spcBef>
              <a:buClrTx/>
            </a:pPr>
            <a:r>
              <a:rPr sz="900" b="1" kern="1200" spc="-4" dirty="0">
                <a:solidFill>
                  <a:srgbClr val="4471C4"/>
                </a:solidFill>
                <a:ea typeface="+mn-ea"/>
              </a:rPr>
              <a:t>ФГОС</a:t>
            </a:r>
            <a:r>
              <a:rPr sz="900" b="1" kern="1200" spc="-15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srgbClr val="4471C4"/>
                </a:solidFill>
                <a:ea typeface="+mn-ea"/>
              </a:rPr>
              <a:t>ОСНОВНОГО</a:t>
            </a:r>
            <a:r>
              <a:rPr sz="900" b="1" kern="1200" spc="11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srgbClr val="4471C4"/>
                </a:solidFill>
                <a:ea typeface="+mn-ea"/>
              </a:rPr>
              <a:t>ОБЩЕГО</a:t>
            </a:r>
            <a:r>
              <a:rPr sz="900" b="1" kern="1200" spc="41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23" dirty="0">
                <a:solidFill>
                  <a:srgbClr val="4471C4"/>
                </a:solidFill>
                <a:ea typeface="+mn-ea"/>
              </a:rPr>
              <a:t>ОБРАЗОВАНИЯ </a:t>
            </a:r>
            <a:r>
              <a:rPr sz="900" b="1" kern="1200" spc="-236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4" dirty="0">
                <a:solidFill>
                  <a:srgbClr val="4471C4"/>
                </a:solidFill>
                <a:ea typeface="+mn-ea"/>
              </a:rPr>
              <a:t>5-9</a:t>
            </a:r>
            <a:r>
              <a:rPr sz="900" b="1" kern="1200" spc="-8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srgbClr val="4471C4"/>
                </a:solidFill>
                <a:ea typeface="+mn-ea"/>
              </a:rPr>
              <a:t>КЛАССЫ</a:t>
            </a:r>
            <a:endParaRPr sz="9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353" y="3466909"/>
            <a:ext cx="246459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22960" marR="3810" indent="-813435" defTabSz="685800">
              <a:spcBef>
                <a:spcPts val="75"/>
              </a:spcBef>
              <a:buClrTx/>
            </a:pPr>
            <a:r>
              <a:rPr sz="900" b="1" kern="1200" spc="-4" dirty="0">
                <a:solidFill>
                  <a:srgbClr val="4471C4"/>
                </a:solidFill>
                <a:ea typeface="+mn-ea"/>
              </a:rPr>
              <a:t>ФГОС</a:t>
            </a:r>
            <a:r>
              <a:rPr sz="900" b="1" kern="1200" spc="-15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srgbClr val="4471C4"/>
                </a:solidFill>
                <a:ea typeface="+mn-ea"/>
              </a:rPr>
              <a:t>СРЕДНЕГО</a:t>
            </a:r>
            <a:r>
              <a:rPr sz="900" b="1" kern="1200" spc="11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srgbClr val="4471C4"/>
                </a:solidFill>
                <a:ea typeface="+mn-ea"/>
              </a:rPr>
              <a:t>ОБЩЕГО</a:t>
            </a:r>
            <a:r>
              <a:rPr sz="900" b="1" kern="1200" spc="23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23" dirty="0">
                <a:solidFill>
                  <a:srgbClr val="4471C4"/>
                </a:solidFill>
                <a:ea typeface="+mn-ea"/>
              </a:rPr>
              <a:t>ОБРАЗОВАНИЯ </a:t>
            </a:r>
            <a:r>
              <a:rPr sz="900" b="1" kern="1200" spc="-236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5" dirty="0">
                <a:solidFill>
                  <a:srgbClr val="4471C4"/>
                </a:solidFill>
                <a:ea typeface="+mn-ea"/>
              </a:rPr>
              <a:t>10-11</a:t>
            </a:r>
            <a:r>
              <a:rPr sz="900" b="1" kern="1200" spc="-8" dirty="0">
                <a:solidFill>
                  <a:srgbClr val="4471C4"/>
                </a:solidFill>
                <a:ea typeface="+mn-ea"/>
              </a:rPr>
              <a:t> </a:t>
            </a:r>
            <a:r>
              <a:rPr sz="900" b="1" kern="1200" spc="-15" dirty="0">
                <a:solidFill>
                  <a:srgbClr val="4471C4"/>
                </a:solidFill>
                <a:ea typeface="+mn-ea"/>
              </a:rPr>
              <a:t>КЛАССЫ</a:t>
            </a:r>
            <a:endParaRPr sz="9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33763" y="953452"/>
            <a:ext cx="2577465" cy="453390"/>
          </a:xfrm>
          <a:custGeom>
            <a:avLst/>
            <a:gdLst/>
            <a:ahLst/>
            <a:cxnLst/>
            <a:rect l="l" t="t" r="r" b="b"/>
            <a:pathLst>
              <a:path w="3436620" h="604519">
                <a:moveTo>
                  <a:pt x="0" y="100710"/>
                </a:moveTo>
                <a:lnTo>
                  <a:pt x="7913" y="61507"/>
                </a:lnTo>
                <a:lnTo>
                  <a:pt x="29495" y="29495"/>
                </a:lnTo>
                <a:lnTo>
                  <a:pt x="61507" y="7913"/>
                </a:lnTo>
                <a:lnTo>
                  <a:pt x="100711" y="0"/>
                </a:lnTo>
                <a:lnTo>
                  <a:pt x="3335908" y="0"/>
                </a:lnTo>
                <a:lnTo>
                  <a:pt x="3375112" y="7913"/>
                </a:lnTo>
                <a:lnTo>
                  <a:pt x="3407124" y="29495"/>
                </a:lnTo>
                <a:lnTo>
                  <a:pt x="3428706" y="61507"/>
                </a:lnTo>
                <a:lnTo>
                  <a:pt x="3436620" y="100710"/>
                </a:lnTo>
                <a:lnTo>
                  <a:pt x="3436620" y="503808"/>
                </a:lnTo>
                <a:lnTo>
                  <a:pt x="3428706" y="543012"/>
                </a:lnTo>
                <a:lnTo>
                  <a:pt x="3407124" y="575024"/>
                </a:lnTo>
                <a:lnTo>
                  <a:pt x="3375112" y="596606"/>
                </a:lnTo>
                <a:lnTo>
                  <a:pt x="3335908" y="604519"/>
                </a:lnTo>
                <a:lnTo>
                  <a:pt x="100711" y="604519"/>
                </a:lnTo>
                <a:lnTo>
                  <a:pt x="61507" y="596606"/>
                </a:lnTo>
                <a:lnTo>
                  <a:pt x="29495" y="575024"/>
                </a:lnTo>
                <a:lnTo>
                  <a:pt x="7913" y="543012"/>
                </a:lnTo>
                <a:lnTo>
                  <a:pt x="0" y="503808"/>
                </a:lnTo>
                <a:lnTo>
                  <a:pt x="0" y="10071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1899" y="1029176"/>
            <a:ext cx="191785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9075" marR="3810" indent="-209550" defTabSz="685800">
              <a:spcBef>
                <a:spcPts val="75"/>
              </a:spcBef>
              <a:buClrTx/>
            </a:pPr>
            <a:r>
              <a:rPr sz="900" b="1" kern="1200" spc="-8" dirty="0">
                <a:solidFill>
                  <a:prstClr val="black"/>
                </a:solidFill>
                <a:ea typeface="+mn-ea"/>
              </a:rPr>
              <a:t>Детализация</a:t>
            </a:r>
            <a:r>
              <a:rPr sz="900" b="1" kern="1200" spc="8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prstClr val="black"/>
                </a:solidFill>
                <a:ea typeface="+mn-ea"/>
              </a:rPr>
              <a:t>требований</a:t>
            </a:r>
            <a:r>
              <a:rPr sz="900" b="1" kern="1200" spc="4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4" dirty="0">
                <a:solidFill>
                  <a:prstClr val="black"/>
                </a:solidFill>
                <a:ea typeface="+mn-ea"/>
              </a:rPr>
              <a:t>ФГОС</a:t>
            </a:r>
            <a:r>
              <a:rPr sz="900" b="1" kern="1200" spc="-26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dirty="0">
                <a:solidFill>
                  <a:prstClr val="black"/>
                </a:solidFill>
                <a:ea typeface="+mn-ea"/>
              </a:rPr>
              <a:t>в </a:t>
            </a:r>
            <a:r>
              <a:rPr sz="900" b="1" kern="1200" spc="-236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prstClr val="black"/>
                </a:solidFill>
                <a:ea typeface="+mn-ea"/>
              </a:rPr>
              <a:t>методических</a:t>
            </a:r>
            <a:r>
              <a:rPr sz="900" b="1" kern="1200" spc="34" dirty="0">
                <a:solidFill>
                  <a:prstClr val="black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prstClr val="black"/>
                </a:solidFill>
                <a:ea typeface="+mn-ea"/>
              </a:rPr>
              <a:t>документах</a:t>
            </a:r>
            <a:endParaRPr sz="9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57110" y="1744979"/>
            <a:ext cx="1531620" cy="1125855"/>
            <a:chOff x="9809480" y="2326639"/>
            <a:chExt cx="2042160" cy="15011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13290" y="2330449"/>
              <a:ext cx="2034539" cy="14935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813290" y="2330449"/>
              <a:ext cx="2034539" cy="1493520"/>
            </a:xfrm>
            <a:custGeom>
              <a:avLst/>
              <a:gdLst/>
              <a:ahLst/>
              <a:cxnLst/>
              <a:rect l="l" t="t" r="r" b="b"/>
              <a:pathLst>
                <a:path w="2034540" h="1493520">
                  <a:moveTo>
                    <a:pt x="0" y="248920"/>
                  </a:moveTo>
                  <a:lnTo>
                    <a:pt x="4012" y="204192"/>
                  </a:lnTo>
                  <a:lnTo>
                    <a:pt x="15580" y="162088"/>
                  </a:lnTo>
                  <a:lnTo>
                    <a:pt x="33998" y="123312"/>
                  </a:lnTo>
                  <a:lnTo>
                    <a:pt x="58562" y="88568"/>
                  </a:lnTo>
                  <a:lnTo>
                    <a:pt x="88568" y="58562"/>
                  </a:lnTo>
                  <a:lnTo>
                    <a:pt x="123312" y="33998"/>
                  </a:lnTo>
                  <a:lnTo>
                    <a:pt x="162088" y="15580"/>
                  </a:lnTo>
                  <a:lnTo>
                    <a:pt x="204192" y="4012"/>
                  </a:lnTo>
                  <a:lnTo>
                    <a:pt x="248919" y="0"/>
                  </a:lnTo>
                  <a:lnTo>
                    <a:pt x="1785619" y="0"/>
                  </a:lnTo>
                  <a:lnTo>
                    <a:pt x="1830347" y="4012"/>
                  </a:lnTo>
                  <a:lnTo>
                    <a:pt x="1872451" y="15580"/>
                  </a:lnTo>
                  <a:lnTo>
                    <a:pt x="1911227" y="33998"/>
                  </a:lnTo>
                  <a:lnTo>
                    <a:pt x="1945971" y="58562"/>
                  </a:lnTo>
                  <a:lnTo>
                    <a:pt x="1975977" y="88568"/>
                  </a:lnTo>
                  <a:lnTo>
                    <a:pt x="2000541" y="123312"/>
                  </a:lnTo>
                  <a:lnTo>
                    <a:pt x="2018959" y="162088"/>
                  </a:lnTo>
                  <a:lnTo>
                    <a:pt x="2030527" y="204192"/>
                  </a:lnTo>
                  <a:lnTo>
                    <a:pt x="2034539" y="248920"/>
                  </a:lnTo>
                  <a:lnTo>
                    <a:pt x="2034539" y="1244600"/>
                  </a:lnTo>
                  <a:lnTo>
                    <a:pt x="2030527" y="1289327"/>
                  </a:lnTo>
                  <a:lnTo>
                    <a:pt x="2018959" y="1331431"/>
                  </a:lnTo>
                  <a:lnTo>
                    <a:pt x="2000541" y="1370207"/>
                  </a:lnTo>
                  <a:lnTo>
                    <a:pt x="1975977" y="1404951"/>
                  </a:lnTo>
                  <a:lnTo>
                    <a:pt x="1945971" y="1434957"/>
                  </a:lnTo>
                  <a:lnTo>
                    <a:pt x="1911227" y="1459521"/>
                  </a:lnTo>
                  <a:lnTo>
                    <a:pt x="1872451" y="1477939"/>
                  </a:lnTo>
                  <a:lnTo>
                    <a:pt x="1830347" y="1489507"/>
                  </a:lnTo>
                  <a:lnTo>
                    <a:pt x="1785619" y="1493520"/>
                  </a:lnTo>
                  <a:lnTo>
                    <a:pt x="248919" y="1493520"/>
                  </a:lnTo>
                  <a:lnTo>
                    <a:pt x="204192" y="1489507"/>
                  </a:lnTo>
                  <a:lnTo>
                    <a:pt x="162088" y="1477939"/>
                  </a:lnTo>
                  <a:lnTo>
                    <a:pt x="123312" y="1459521"/>
                  </a:lnTo>
                  <a:lnTo>
                    <a:pt x="88568" y="1434957"/>
                  </a:lnTo>
                  <a:lnTo>
                    <a:pt x="58562" y="1404951"/>
                  </a:lnTo>
                  <a:lnTo>
                    <a:pt x="33998" y="1370207"/>
                  </a:lnTo>
                  <a:lnTo>
                    <a:pt x="15580" y="1331431"/>
                  </a:lnTo>
                  <a:lnTo>
                    <a:pt x="4012" y="1289327"/>
                  </a:lnTo>
                  <a:lnTo>
                    <a:pt x="0" y="1244600"/>
                  </a:lnTo>
                  <a:lnTo>
                    <a:pt x="0" y="248920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23320" y="2231041"/>
            <a:ext cx="1197293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825" b="1" kern="1200" spc="-4" dirty="0">
                <a:solidFill>
                  <a:prstClr val="black"/>
                </a:solidFill>
                <a:ea typeface="+mn-ea"/>
              </a:rPr>
              <a:t>Экспертиза</a:t>
            </a:r>
            <a:r>
              <a:rPr sz="825" b="1" kern="1200" spc="-19" dirty="0">
                <a:solidFill>
                  <a:prstClr val="black"/>
                </a:solidFill>
                <a:ea typeface="+mn-ea"/>
              </a:rPr>
              <a:t> </a:t>
            </a:r>
            <a:r>
              <a:rPr sz="825" b="1" kern="1200" spc="-4" dirty="0">
                <a:solidFill>
                  <a:prstClr val="black"/>
                </a:solidFill>
                <a:ea typeface="+mn-ea"/>
              </a:rPr>
              <a:t>учебников</a:t>
            </a:r>
            <a:endParaRPr sz="825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45130" y="1011555"/>
            <a:ext cx="417195" cy="369569"/>
            <a:chOff x="3926840" y="1348739"/>
            <a:chExt cx="556260" cy="492759"/>
          </a:xfrm>
        </p:grpSpPr>
        <p:sp>
          <p:nvSpPr>
            <p:cNvPr id="24" name="object 24"/>
            <p:cNvSpPr/>
            <p:nvPr/>
          </p:nvSpPr>
          <p:spPr>
            <a:xfrm>
              <a:off x="3933190" y="1355089"/>
              <a:ext cx="543560" cy="480059"/>
            </a:xfrm>
            <a:custGeom>
              <a:avLst/>
              <a:gdLst/>
              <a:ahLst/>
              <a:cxnLst/>
              <a:rect l="l" t="t" r="r" b="b"/>
              <a:pathLst>
                <a:path w="543560" h="480060">
                  <a:moveTo>
                    <a:pt x="303530" y="0"/>
                  </a:moveTo>
                  <a:lnTo>
                    <a:pt x="303530" y="120014"/>
                  </a:lnTo>
                  <a:lnTo>
                    <a:pt x="0" y="120014"/>
                  </a:lnTo>
                  <a:lnTo>
                    <a:pt x="0" y="360045"/>
                  </a:lnTo>
                  <a:lnTo>
                    <a:pt x="303530" y="360045"/>
                  </a:lnTo>
                  <a:lnTo>
                    <a:pt x="303530" y="480060"/>
                  </a:lnTo>
                  <a:lnTo>
                    <a:pt x="543560" y="24003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933190" y="1355089"/>
              <a:ext cx="543560" cy="480059"/>
            </a:xfrm>
            <a:custGeom>
              <a:avLst/>
              <a:gdLst/>
              <a:ahLst/>
              <a:cxnLst/>
              <a:rect l="l" t="t" r="r" b="b"/>
              <a:pathLst>
                <a:path w="543560" h="480060">
                  <a:moveTo>
                    <a:pt x="0" y="120014"/>
                  </a:moveTo>
                  <a:lnTo>
                    <a:pt x="303530" y="120014"/>
                  </a:lnTo>
                  <a:lnTo>
                    <a:pt x="303530" y="0"/>
                  </a:lnTo>
                  <a:lnTo>
                    <a:pt x="543560" y="240030"/>
                  </a:lnTo>
                  <a:lnTo>
                    <a:pt x="303530" y="480060"/>
                  </a:lnTo>
                  <a:lnTo>
                    <a:pt x="303530" y="360045"/>
                  </a:lnTo>
                  <a:lnTo>
                    <a:pt x="0" y="360045"/>
                  </a:lnTo>
                  <a:lnTo>
                    <a:pt x="0" y="12001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/>
          <p:nvPr/>
        </p:nvSpPr>
        <p:spPr>
          <a:xfrm>
            <a:off x="6367463" y="3921443"/>
            <a:ext cx="2518409" cy="407670"/>
          </a:xfrm>
          <a:custGeom>
            <a:avLst/>
            <a:gdLst/>
            <a:ahLst/>
            <a:cxnLst/>
            <a:rect l="l" t="t" r="r" b="b"/>
            <a:pathLst>
              <a:path w="3357879" h="543560">
                <a:moveTo>
                  <a:pt x="0" y="90551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2"/>
                </a:lnTo>
                <a:lnTo>
                  <a:pt x="90550" y="0"/>
                </a:lnTo>
                <a:lnTo>
                  <a:pt x="3267329" y="0"/>
                </a:lnTo>
                <a:lnTo>
                  <a:pt x="3302587" y="7112"/>
                </a:lnTo>
                <a:lnTo>
                  <a:pt x="3331368" y="26511"/>
                </a:lnTo>
                <a:lnTo>
                  <a:pt x="3350768" y="55292"/>
                </a:lnTo>
                <a:lnTo>
                  <a:pt x="3357879" y="90551"/>
                </a:lnTo>
                <a:lnTo>
                  <a:pt x="3357879" y="452970"/>
                </a:lnTo>
                <a:lnTo>
                  <a:pt x="3350768" y="488229"/>
                </a:lnTo>
                <a:lnTo>
                  <a:pt x="3331368" y="517024"/>
                </a:lnTo>
                <a:lnTo>
                  <a:pt x="3302587" y="536440"/>
                </a:lnTo>
                <a:lnTo>
                  <a:pt x="3267329" y="543560"/>
                </a:lnTo>
                <a:lnTo>
                  <a:pt x="90550" y="543560"/>
                </a:lnTo>
                <a:lnTo>
                  <a:pt x="55292" y="536440"/>
                </a:lnTo>
                <a:lnTo>
                  <a:pt x="26511" y="517024"/>
                </a:lnTo>
                <a:lnTo>
                  <a:pt x="7111" y="488229"/>
                </a:lnTo>
                <a:lnTo>
                  <a:pt x="0" y="452970"/>
                </a:lnTo>
                <a:lnTo>
                  <a:pt x="0" y="90551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21768" y="3975545"/>
            <a:ext cx="22098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15265" defTabSz="685800">
              <a:spcBef>
                <a:spcPts val="75"/>
              </a:spcBef>
              <a:buClrTx/>
            </a:pPr>
            <a:r>
              <a:rPr sz="900" b="1" kern="1200" spc="-8" dirty="0">
                <a:solidFill>
                  <a:srgbClr val="006FC0"/>
                </a:solidFill>
                <a:ea typeface="+mn-ea"/>
              </a:rPr>
              <a:t>Обеспечение</a:t>
            </a:r>
            <a:r>
              <a:rPr sz="9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15" dirty="0">
                <a:solidFill>
                  <a:srgbClr val="006FC0"/>
                </a:solidFill>
                <a:ea typeface="+mn-ea"/>
              </a:rPr>
              <a:t>всех</a:t>
            </a:r>
            <a:r>
              <a:rPr sz="9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11" dirty="0">
                <a:solidFill>
                  <a:srgbClr val="006FC0"/>
                </a:solidFill>
                <a:ea typeface="+mn-ea"/>
              </a:rPr>
              <a:t>школьников 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 учебниками</a:t>
            </a:r>
            <a:r>
              <a:rPr sz="900" b="1" kern="1200" spc="19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dirty="0">
                <a:solidFill>
                  <a:srgbClr val="006FC0"/>
                </a:solidFill>
                <a:ea typeface="+mn-ea"/>
              </a:rPr>
              <a:t>из</a:t>
            </a:r>
            <a:r>
              <a:rPr sz="900" b="1" kern="1200" spc="-19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4" dirty="0">
                <a:solidFill>
                  <a:srgbClr val="006FC0"/>
                </a:solidFill>
                <a:ea typeface="+mn-ea"/>
              </a:rPr>
              <a:t>Федерального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 перечня</a:t>
            </a:r>
            <a:endParaRPr sz="9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752726" y="2282190"/>
            <a:ext cx="624839" cy="276225"/>
            <a:chOff x="3670300" y="3042920"/>
            <a:chExt cx="833119" cy="368300"/>
          </a:xfrm>
        </p:grpSpPr>
        <p:sp>
          <p:nvSpPr>
            <p:cNvPr id="29" name="object 29"/>
            <p:cNvSpPr/>
            <p:nvPr/>
          </p:nvSpPr>
          <p:spPr>
            <a:xfrm>
              <a:off x="3676650" y="30492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642620" y="0"/>
                  </a:moveTo>
                  <a:lnTo>
                    <a:pt x="642620" y="88900"/>
                  </a:lnTo>
                  <a:lnTo>
                    <a:pt x="0" y="88900"/>
                  </a:lnTo>
                  <a:lnTo>
                    <a:pt x="0" y="266700"/>
                  </a:lnTo>
                  <a:lnTo>
                    <a:pt x="642620" y="266700"/>
                  </a:lnTo>
                  <a:lnTo>
                    <a:pt x="642620" y="355600"/>
                  </a:lnTo>
                  <a:lnTo>
                    <a:pt x="820420" y="17780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676650" y="30492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0" y="88900"/>
                  </a:moveTo>
                  <a:lnTo>
                    <a:pt x="642620" y="88900"/>
                  </a:lnTo>
                  <a:lnTo>
                    <a:pt x="642620" y="0"/>
                  </a:lnTo>
                  <a:lnTo>
                    <a:pt x="820420" y="177800"/>
                  </a:lnTo>
                  <a:lnTo>
                    <a:pt x="642620" y="355600"/>
                  </a:lnTo>
                  <a:lnTo>
                    <a:pt x="642620" y="266700"/>
                  </a:lnTo>
                  <a:lnTo>
                    <a:pt x="0" y="266700"/>
                  </a:lnTo>
                  <a:lnTo>
                    <a:pt x="0" y="889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14387" y="4211002"/>
            <a:ext cx="4788218" cy="6918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 defTabSz="685800">
              <a:spcBef>
                <a:spcPts val="75"/>
              </a:spcBef>
              <a:buClrTx/>
            </a:pPr>
            <a:r>
              <a:rPr sz="1200" b="1" kern="1200" spc="-11" dirty="0">
                <a:solidFill>
                  <a:srgbClr val="4471C4"/>
                </a:solidFill>
                <a:ea typeface="+mn-ea"/>
              </a:rPr>
              <a:t>Разработка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контрольно-измерительных</a:t>
            </a:r>
            <a:r>
              <a:rPr sz="12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материалов </a:t>
            </a:r>
            <a:r>
              <a:rPr sz="12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для </a:t>
            </a:r>
            <a:r>
              <a:rPr sz="12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процедур </a:t>
            </a:r>
            <a:r>
              <a:rPr sz="1200" kern="1200" spc="-307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оценки</a:t>
            </a:r>
            <a:r>
              <a:rPr sz="1200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качества</a:t>
            </a:r>
            <a:r>
              <a:rPr sz="12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2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государственной</a:t>
            </a:r>
            <a:r>
              <a:rPr sz="1200" kern="1200" spc="7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итоговой</a:t>
            </a:r>
            <a:r>
              <a:rPr sz="1200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2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аттестации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429" algn="ctr" defTabSz="685800">
              <a:spcBef>
                <a:spcPts val="1031"/>
              </a:spcBef>
              <a:buClrTx/>
            </a:pPr>
            <a:r>
              <a:rPr sz="120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+</a:t>
            </a:r>
            <a:r>
              <a:rPr sz="120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200" b="1" kern="1200" spc="-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ВНУТРИШКОЛЬНОЕ</a:t>
            </a:r>
            <a:r>
              <a:rPr sz="1200" b="1" kern="1200" spc="8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200" b="1" kern="1200" spc="-11" dirty="0">
                <a:solidFill>
                  <a:srgbClr val="006FC0"/>
                </a:solidFill>
                <a:ea typeface="+mn-ea"/>
              </a:rPr>
              <a:t>ОЦЕНИВАНИЕ</a:t>
            </a:r>
            <a:r>
              <a:rPr sz="1200" b="1" kern="1200" spc="-11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,</a:t>
            </a:r>
            <a:r>
              <a:rPr sz="1200" b="1" kern="1200" spc="26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20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РЕГИОНАЛЬНЫЕ</a:t>
            </a:r>
            <a:r>
              <a:rPr sz="1200" b="1" kern="1200" spc="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200" b="1" kern="1200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СРЕЗЫ</a:t>
            </a:r>
            <a:r>
              <a:rPr sz="1200" b="1" kern="1200" spc="-19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200" b="1" kern="1200" spc="-4" dirty="0">
                <a:solidFill>
                  <a:srgbClr val="006FC0"/>
                </a:solidFill>
                <a:latin typeface="Calibri"/>
                <a:ea typeface="+mn-ea"/>
                <a:cs typeface="Calibri"/>
              </a:rPr>
              <a:t>ЗНАНИЙ</a:t>
            </a:r>
            <a:endParaRPr sz="120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357110" y="3160394"/>
            <a:ext cx="1531620" cy="497205"/>
            <a:chOff x="9809480" y="4213859"/>
            <a:chExt cx="2042160" cy="66294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3290" y="4217669"/>
              <a:ext cx="2034539" cy="65531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813290" y="4217669"/>
              <a:ext cx="2034539" cy="655320"/>
            </a:xfrm>
            <a:custGeom>
              <a:avLst/>
              <a:gdLst/>
              <a:ahLst/>
              <a:cxnLst/>
              <a:rect l="l" t="t" r="r" b="b"/>
              <a:pathLst>
                <a:path w="2034540" h="655320">
                  <a:moveTo>
                    <a:pt x="0" y="109219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1925319" y="0"/>
                  </a:lnTo>
                  <a:lnTo>
                    <a:pt x="1967835" y="8582"/>
                  </a:lnTo>
                  <a:lnTo>
                    <a:pt x="2002551" y="31988"/>
                  </a:lnTo>
                  <a:lnTo>
                    <a:pt x="2025957" y="66704"/>
                  </a:lnTo>
                  <a:lnTo>
                    <a:pt x="2034539" y="109219"/>
                  </a:lnTo>
                  <a:lnTo>
                    <a:pt x="2034539" y="546099"/>
                  </a:lnTo>
                  <a:lnTo>
                    <a:pt x="2025957" y="588615"/>
                  </a:lnTo>
                  <a:lnTo>
                    <a:pt x="2002551" y="623331"/>
                  </a:lnTo>
                  <a:lnTo>
                    <a:pt x="1967835" y="646737"/>
                  </a:lnTo>
                  <a:lnTo>
                    <a:pt x="1925319" y="655319"/>
                  </a:lnTo>
                  <a:lnTo>
                    <a:pt x="109219" y="655319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099"/>
                  </a:lnTo>
                  <a:lnTo>
                    <a:pt x="0" y="10921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508272" y="3276124"/>
            <a:ext cx="1227773" cy="25308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348615" marR="3810" indent="-339566" defTabSz="685800">
              <a:spcBef>
                <a:spcPts val="83"/>
              </a:spcBef>
              <a:buClrTx/>
            </a:pPr>
            <a:r>
              <a:rPr sz="788" b="1" kern="1200" dirty="0">
                <a:solidFill>
                  <a:prstClr val="black"/>
                </a:solidFill>
                <a:ea typeface="+mn-ea"/>
              </a:rPr>
              <a:t>Ф</a:t>
            </a:r>
            <a:r>
              <a:rPr sz="788" b="1" kern="1200" spc="-4" dirty="0">
                <a:solidFill>
                  <a:prstClr val="black"/>
                </a:solidFill>
                <a:ea typeface="+mn-ea"/>
              </a:rPr>
              <a:t>е</a:t>
            </a:r>
            <a:r>
              <a:rPr sz="788" b="1" kern="1200" spc="8" dirty="0">
                <a:solidFill>
                  <a:prstClr val="black"/>
                </a:solidFill>
                <a:ea typeface="+mn-ea"/>
              </a:rPr>
              <a:t>д</a:t>
            </a:r>
            <a:r>
              <a:rPr sz="788" b="1" kern="1200" spc="-4" dirty="0">
                <a:solidFill>
                  <a:prstClr val="black"/>
                </a:solidFill>
                <a:ea typeface="+mn-ea"/>
              </a:rPr>
              <a:t>ера</a:t>
            </a:r>
            <a:r>
              <a:rPr sz="788" b="1" kern="1200" spc="8" dirty="0">
                <a:solidFill>
                  <a:prstClr val="black"/>
                </a:solidFill>
                <a:ea typeface="+mn-ea"/>
              </a:rPr>
              <a:t>ль</a:t>
            </a:r>
            <a:r>
              <a:rPr sz="788" b="1" kern="1200" spc="4" dirty="0">
                <a:solidFill>
                  <a:prstClr val="black"/>
                </a:solidFill>
                <a:ea typeface="+mn-ea"/>
              </a:rPr>
              <a:t>н</a:t>
            </a:r>
            <a:r>
              <a:rPr sz="788" b="1" kern="1200" spc="-4" dirty="0">
                <a:solidFill>
                  <a:prstClr val="black"/>
                </a:solidFill>
                <a:ea typeface="+mn-ea"/>
              </a:rPr>
              <a:t>ы</a:t>
            </a:r>
            <a:r>
              <a:rPr sz="788" b="1" kern="1200" spc="4" dirty="0">
                <a:solidFill>
                  <a:prstClr val="black"/>
                </a:solidFill>
                <a:ea typeface="+mn-ea"/>
              </a:rPr>
              <a:t>й</a:t>
            </a:r>
            <a:r>
              <a:rPr sz="788" b="1" kern="1200" spc="-19" dirty="0">
                <a:solidFill>
                  <a:prstClr val="black"/>
                </a:solidFill>
                <a:ea typeface="+mn-ea"/>
              </a:rPr>
              <a:t> </a:t>
            </a:r>
            <a:r>
              <a:rPr sz="788" b="1" kern="1200" spc="4" dirty="0">
                <a:solidFill>
                  <a:prstClr val="black"/>
                </a:solidFill>
                <a:ea typeface="+mn-ea"/>
              </a:rPr>
              <a:t>п</a:t>
            </a:r>
            <a:r>
              <a:rPr sz="788" b="1" kern="1200" spc="-4" dirty="0">
                <a:solidFill>
                  <a:prstClr val="black"/>
                </a:solidFill>
                <a:ea typeface="+mn-ea"/>
              </a:rPr>
              <a:t>ере</a:t>
            </a:r>
            <a:r>
              <a:rPr sz="788" b="1" kern="1200" spc="4" dirty="0">
                <a:solidFill>
                  <a:prstClr val="black"/>
                </a:solidFill>
                <a:ea typeface="+mn-ea"/>
              </a:rPr>
              <a:t>ч</a:t>
            </a:r>
            <a:r>
              <a:rPr sz="788" b="1" kern="1200" spc="-4" dirty="0">
                <a:solidFill>
                  <a:prstClr val="black"/>
                </a:solidFill>
                <a:ea typeface="+mn-ea"/>
              </a:rPr>
              <a:t>е</a:t>
            </a:r>
            <a:r>
              <a:rPr sz="788" b="1" kern="1200" dirty="0">
                <a:solidFill>
                  <a:prstClr val="black"/>
                </a:solidFill>
                <a:ea typeface="+mn-ea"/>
              </a:rPr>
              <a:t>нь  учебников</a:t>
            </a:r>
            <a:endParaRPr sz="788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357110" y="973454"/>
            <a:ext cx="1531620" cy="502920"/>
            <a:chOff x="9809480" y="1297939"/>
            <a:chExt cx="2042160" cy="67056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3290" y="1301749"/>
              <a:ext cx="2034539" cy="6629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813290" y="1301749"/>
              <a:ext cx="2034539" cy="662940"/>
            </a:xfrm>
            <a:custGeom>
              <a:avLst/>
              <a:gdLst/>
              <a:ahLst/>
              <a:cxnLst/>
              <a:rect l="l" t="t" r="r" b="b"/>
              <a:pathLst>
                <a:path w="2034540" h="662939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89" y="0"/>
                  </a:lnTo>
                  <a:lnTo>
                    <a:pt x="1924050" y="0"/>
                  </a:lnTo>
                  <a:lnTo>
                    <a:pt x="1967031" y="8691"/>
                  </a:lnTo>
                  <a:lnTo>
                    <a:pt x="2002154" y="32384"/>
                  </a:lnTo>
                  <a:lnTo>
                    <a:pt x="2025848" y="67508"/>
                  </a:lnTo>
                  <a:lnTo>
                    <a:pt x="2034539" y="110489"/>
                  </a:lnTo>
                  <a:lnTo>
                    <a:pt x="2034539" y="552450"/>
                  </a:lnTo>
                  <a:lnTo>
                    <a:pt x="2025848" y="595431"/>
                  </a:lnTo>
                  <a:lnTo>
                    <a:pt x="2002154" y="630554"/>
                  </a:lnTo>
                  <a:lnTo>
                    <a:pt x="1967031" y="654248"/>
                  </a:lnTo>
                  <a:lnTo>
                    <a:pt x="1924050" y="662939"/>
                  </a:lnTo>
                  <a:lnTo>
                    <a:pt x="110489" y="662939"/>
                  </a:lnTo>
                  <a:lnTo>
                    <a:pt x="67508" y="654248"/>
                  </a:lnTo>
                  <a:lnTo>
                    <a:pt x="32384" y="630555"/>
                  </a:lnTo>
                  <a:lnTo>
                    <a:pt x="8691" y="595431"/>
                  </a:lnTo>
                  <a:lnTo>
                    <a:pt x="0" y="552450"/>
                  </a:lnTo>
                  <a:lnTo>
                    <a:pt x="0" y="11048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738776" y="1051560"/>
            <a:ext cx="76723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719" marR="3810" indent="-26670" defTabSz="685800">
              <a:spcBef>
                <a:spcPts val="75"/>
              </a:spcBef>
              <a:buClrTx/>
            </a:pPr>
            <a:r>
              <a:rPr sz="1050" b="1" kern="1200" spc="-11" dirty="0">
                <a:solidFill>
                  <a:prstClr val="black"/>
                </a:solidFill>
                <a:ea typeface="+mn-ea"/>
              </a:rPr>
              <a:t>Р</a:t>
            </a:r>
            <a:r>
              <a:rPr sz="1050" b="1" kern="1200" spc="11" dirty="0">
                <a:solidFill>
                  <a:prstClr val="black"/>
                </a:solidFill>
                <a:ea typeface="+mn-ea"/>
              </a:rPr>
              <a:t>а</a:t>
            </a:r>
            <a:r>
              <a:rPr sz="1050" b="1" kern="1200" spc="-4" dirty="0">
                <a:solidFill>
                  <a:prstClr val="black"/>
                </a:solidFill>
                <a:ea typeface="+mn-ea"/>
              </a:rPr>
              <a:t>з</a:t>
            </a:r>
            <a:r>
              <a:rPr sz="1050" b="1" kern="1200" spc="4" dirty="0">
                <a:solidFill>
                  <a:prstClr val="black"/>
                </a:solidFill>
                <a:ea typeface="+mn-ea"/>
              </a:rPr>
              <a:t>р</a:t>
            </a:r>
            <a:r>
              <a:rPr sz="1050" b="1" kern="1200" spc="-4" dirty="0">
                <a:solidFill>
                  <a:prstClr val="black"/>
                </a:solidFill>
                <a:ea typeface="+mn-ea"/>
              </a:rPr>
              <a:t>аб</a:t>
            </a:r>
            <a:r>
              <a:rPr sz="1050" b="1" kern="1200" spc="-30" dirty="0">
                <a:solidFill>
                  <a:prstClr val="black"/>
                </a:solidFill>
                <a:ea typeface="+mn-ea"/>
              </a:rPr>
              <a:t>о</a:t>
            </a:r>
            <a:r>
              <a:rPr sz="1050" b="1" kern="1200" spc="-38" dirty="0">
                <a:solidFill>
                  <a:prstClr val="black"/>
                </a:solidFill>
                <a:ea typeface="+mn-ea"/>
              </a:rPr>
              <a:t>т</a:t>
            </a:r>
            <a:r>
              <a:rPr sz="1050" b="1" kern="1200" spc="-4" dirty="0">
                <a:solidFill>
                  <a:prstClr val="black"/>
                </a:solidFill>
                <a:ea typeface="+mn-ea"/>
              </a:rPr>
              <a:t>ка  </a:t>
            </a:r>
            <a:r>
              <a:rPr sz="1050" b="1" kern="1200" spc="-8" dirty="0">
                <a:solidFill>
                  <a:prstClr val="black"/>
                </a:solidFill>
                <a:ea typeface="+mn-ea"/>
              </a:rPr>
              <a:t>учебников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364605" y="1739265"/>
            <a:ext cx="935355" cy="1137285"/>
            <a:chOff x="8486140" y="2319020"/>
            <a:chExt cx="1247140" cy="1516380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9950" y="2322830"/>
              <a:ext cx="1239520" cy="15087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489950" y="2322830"/>
              <a:ext cx="1239520" cy="1508760"/>
            </a:xfrm>
            <a:custGeom>
              <a:avLst/>
              <a:gdLst/>
              <a:ahLst/>
              <a:cxnLst/>
              <a:rect l="l" t="t" r="r" b="b"/>
              <a:pathLst>
                <a:path w="1239520" h="150876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1032891" y="0"/>
                  </a:lnTo>
                  <a:lnTo>
                    <a:pt x="1080286" y="5454"/>
                  </a:lnTo>
                  <a:lnTo>
                    <a:pt x="1123785" y="20992"/>
                  </a:lnTo>
                  <a:lnTo>
                    <a:pt x="1162149" y="45376"/>
                  </a:lnTo>
                  <a:lnTo>
                    <a:pt x="1194143" y="77370"/>
                  </a:lnTo>
                  <a:lnTo>
                    <a:pt x="1218527" y="115734"/>
                  </a:lnTo>
                  <a:lnTo>
                    <a:pt x="1234065" y="159233"/>
                  </a:lnTo>
                  <a:lnTo>
                    <a:pt x="1239520" y="206629"/>
                  </a:lnTo>
                  <a:lnTo>
                    <a:pt x="1239520" y="1302131"/>
                  </a:lnTo>
                  <a:lnTo>
                    <a:pt x="1234065" y="1349526"/>
                  </a:lnTo>
                  <a:lnTo>
                    <a:pt x="1218527" y="1393025"/>
                  </a:lnTo>
                  <a:lnTo>
                    <a:pt x="1194143" y="1431389"/>
                  </a:lnTo>
                  <a:lnTo>
                    <a:pt x="1162149" y="1463383"/>
                  </a:lnTo>
                  <a:lnTo>
                    <a:pt x="1123785" y="1487767"/>
                  </a:lnTo>
                  <a:lnTo>
                    <a:pt x="1080286" y="1503305"/>
                  </a:lnTo>
                  <a:lnTo>
                    <a:pt x="1032891" y="1508760"/>
                  </a:lnTo>
                  <a:lnTo>
                    <a:pt x="206628" y="1508760"/>
                  </a:lnTo>
                  <a:lnTo>
                    <a:pt x="159233" y="1503305"/>
                  </a:lnTo>
                  <a:lnTo>
                    <a:pt x="115734" y="1487767"/>
                  </a:lnTo>
                  <a:lnTo>
                    <a:pt x="77370" y="1463383"/>
                  </a:lnTo>
                  <a:lnTo>
                    <a:pt x="45376" y="1431389"/>
                  </a:lnTo>
                  <a:lnTo>
                    <a:pt x="20992" y="1393025"/>
                  </a:lnTo>
                  <a:lnTo>
                    <a:pt x="5454" y="1349526"/>
                  </a:lnTo>
                  <a:lnTo>
                    <a:pt x="0" y="1302131"/>
                  </a:lnTo>
                  <a:lnTo>
                    <a:pt x="0" y="20662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45104" y="2125028"/>
            <a:ext cx="574358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1905" algn="ctr" defTabSz="685800">
              <a:spcBef>
                <a:spcPts val="75"/>
              </a:spcBef>
              <a:buClrTx/>
            </a:pPr>
            <a:r>
              <a:rPr sz="750" b="1" kern="1200" spc="-4" dirty="0">
                <a:solidFill>
                  <a:prstClr val="black"/>
                </a:solidFill>
                <a:ea typeface="+mn-ea"/>
              </a:rPr>
              <a:t>Критерии </a:t>
            </a:r>
            <a:r>
              <a:rPr sz="750" b="1" kern="1200" dirty="0">
                <a:solidFill>
                  <a:prstClr val="black"/>
                </a:solidFill>
                <a:ea typeface="+mn-ea"/>
              </a:rPr>
              <a:t> </a:t>
            </a:r>
            <a:r>
              <a:rPr sz="750" b="1" kern="1200" spc="4" dirty="0">
                <a:solidFill>
                  <a:prstClr val="black"/>
                </a:solidFill>
                <a:ea typeface="+mn-ea"/>
              </a:rPr>
              <a:t>э</a:t>
            </a:r>
            <a:r>
              <a:rPr sz="750" b="1" kern="1200" spc="-4" dirty="0">
                <a:solidFill>
                  <a:prstClr val="black"/>
                </a:solidFill>
                <a:ea typeface="+mn-ea"/>
              </a:rPr>
              <a:t>к</a:t>
            </a:r>
            <a:r>
              <a:rPr sz="750" b="1" kern="1200" dirty="0">
                <a:solidFill>
                  <a:prstClr val="black"/>
                </a:solidFill>
                <a:ea typeface="+mn-ea"/>
              </a:rPr>
              <a:t>с</a:t>
            </a:r>
            <a:r>
              <a:rPr sz="750" b="1" kern="1200" spc="-4" dirty="0">
                <a:solidFill>
                  <a:prstClr val="black"/>
                </a:solidFill>
                <a:ea typeface="+mn-ea"/>
              </a:rPr>
              <a:t>п</a:t>
            </a:r>
            <a:r>
              <a:rPr sz="750" b="1" kern="1200" dirty="0">
                <a:solidFill>
                  <a:prstClr val="black"/>
                </a:solidFill>
                <a:ea typeface="+mn-ea"/>
              </a:rPr>
              <a:t>е</a:t>
            </a:r>
            <a:r>
              <a:rPr sz="750" b="1" kern="1200" spc="4" dirty="0">
                <a:solidFill>
                  <a:prstClr val="black"/>
                </a:solidFill>
                <a:ea typeface="+mn-ea"/>
              </a:rPr>
              <a:t>р</a:t>
            </a:r>
            <a:r>
              <a:rPr sz="750" b="1" kern="1200" spc="-23" dirty="0">
                <a:solidFill>
                  <a:prstClr val="black"/>
                </a:solidFill>
                <a:ea typeface="+mn-ea"/>
              </a:rPr>
              <a:t>т</a:t>
            </a:r>
            <a:r>
              <a:rPr sz="750" b="1" kern="1200" dirty="0">
                <a:solidFill>
                  <a:prstClr val="black"/>
                </a:solidFill>
                <a:ea typeface="+mn-ea"/>
              </a:rPr>
              <a:t>и</a:t>
            </a:r>
            <a:r>
              <a:rPr sz="750" b="1" kern="1200" spc="-4" dirty="0">
                <a:solidFill>
                  <a:prstClr val="black"/>
                </a:solidFill>
                <a:ea typeface="+mn-ea"/>
              </a:rPr>
              <a:t>зы  учебников</a:t>
            </a:r>
            <a:endParaRPr sz="7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0013" y="1446847"/>
            <a:ext cx="2773680" cy="742950"/>
          </a:xfrm>
          <a:custGeom>
            <a:avLst/>
            <a:gdLst/>
            <a:ahLst/>
            <a:cxnLst/>
            <a:rect l="l" t="t" r="r" b="b"/>
            <a:pathLst>
              <a:path w="369824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3533140" y="0"/>
                </a:lnTo>
                <a:lnTo>
                  <a:pt x="3577031" y="5897"/>
                </a:lnTo>
                <a:lnTo>
                  <a:pt x="3616470" y="22540"/>
                </a:lnTo>
                <a:lnTo>
                  <a:pt x="3649884" y="48355"/>
                </a:lnTo>
                <a:lnTo>
                  <a:pt x="3675699" y="81769"/>
                </a:lnTo>
                <a:lnTo>
                  <a:pt x="3692342" y="121208"/>
                </a:lnTo>
                <a:lnTo>
                  <a:pt x="3698240" y="165100"/>
                </a:lnTo>
                <a:lnTo>
                  <a:pt x="3698240" y="825500"/>
                </a:lnTo>
                <a:lnTo>
                  <a:pt x="3692342" y="869391"/>
                </a:lnTo>
                <a:lnTo>
                  <a:pt x="3675699" y="908830"/>
                </a:lnTo>
                <a:lnTo>
                  <a:pt x="3649884" y="942244"/>
                </a:lnTo>
                <a:lnTo>
                  <a:pt x="3616470" y="968059"/>
                </a:lnTo>
                <a:lnTo>
                  <a:pt x="3577031" y="984702"/>
                </a:lnTo>
                <a:lnTo>
                  <a:pt x="353314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6694" y="1444657"/>
            <a:ext cx="2538889" cy="6008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spcBef>
                <a:spcPts val="75"/>
              </a:spcBef>
              <a:buClrTx/>
            </a:pPr>
            <a:r>
              <a:rPr sz="825" b="1" kern="1200" spc="-4" dirty="0">
                <a:solidFill>
                  <a:srgbClr val="4471C4"/>
                </a:solidFill>
                <a:ea typeface="+mn-ea"/>
              </a:rPr>
              <a:t>ТРЕБОВАНИЯ</a:t>
            </a:r>
            <a:endParaRPr sz="825" kern="1200">
              <a:solidFill>
                <a:prstClr val="black"/>
              </a:solidFill>
              <a:ea typeface="+mn-ea"/>
            </a:endParaRPr>
          </a:p>
          <a:p>
            <a:pPr marL="171450" indent="-161925" defTabSz="685800">
              <a:spcBef>
                <a:spcPts val="150"/>
              </a:spcBef>
              <a:buClrTx/>
              <a:buSzPct val="120000"/>
              <a:buFont typeface="Wingdings"/>
              <a:buChar char=""/>
              <a:tabLst>
                <a:tab pos="170974" algn="l"/>
                <a:tab pos="171450" algn="l"/>
              </a:tabLst>
            </a:pPr>
            <a:r>
              <a:rPr sz="750" kern="1200" spc="-4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7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структуре</a:t>
            </a:r>
            <a:r>
              <a:rPr sz="750" kern="1200" spc="-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образовательной</a:t>
            </a:r>
            <a:r>
              <a:rPr sz="750" kern="1200" spc="-3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программы</a:t>
            </a:r>
            <a:endParaRPr sz="7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39065" marR="3810" indent="-129540" defTabSz="685800">
              <a:spcBef>
                <a:spcPts val="45"/>
              </a:spcBef>
              <a:buClrTx/>
              <a:buFont typeface="Wingdings"/>
              <a:buChar char=""/>
              <a:tabLst>
                <a:tab pos="165259" algn="l"/>
                <a:tab pos="165734" algn="l"/>
                <a:tab pos="979170" algn="l"/>
                <a:tab pos="1756410" algn="l"/>
              </a:tabLst>
            </a:pPr>
            <a:r>
              <a:rPr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sz="7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результатам	реализации	образовательной</a:t>
            </a:r>
            <a:r>
              <a:rPr sz="7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7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программы</a:t>
            </a:r>
            <a:endParaRPr sz="7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6694" y="1938338"/>
            <a:ext cx="2538889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5734" indent="-156209" defTabSz="685800">
              <a:spcBef>
                <a:spcPts val="75"/>
              </a:spcBef>
              <a:buClrTx/>
              <a:buFont typeface="Wingdings"/>
              <a:buChar char=""/>
              <a:tabLst>
                <a:tab pos="165259" algn="l"/>
                <a:tab pos="165734" algn="l"/>
                <a:tab pos="407194" algn="l"/>
                <a:tab pos="1032510" algn="l"/>
                <a:tab pos="1756410" algn="l"/>
              </a:tabLst>
            </a:pPr>
            <a:r>
              <a:rPr sz="750" kern="1200" spc="-4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	</a:t>
            </a:r>
            <a:r>
              <a:rPr sz="7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условиям	</a:t>
            </a:r>
            <a:r>
              <a:rPr sz="7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реализации	образовательной</a:t>
            </a:r>
            <a:endParaRPr sz="7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6233" y="2052638"/>
            <a:ext cx="516255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75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программы</a:t>
            </a:r>
            <a:endParaRPr sz="7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432809" y="2190750"/>
            <a:ext cx="1203960" cy="413385"/>
          </a:xfrm>
          <a:custGeom>
            <a:avLst/>
            <a:gdLst/>
            <a:ahLst/>
            <a:cxnLst/>
            <a:rect l="l" t="t" r="r" b="b"/>
            <a:pathLst>
              <a:path w="1605279" h="551179">
                <a:moveTo>
                  <a:pt x="0" y="91821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1" y="0"/>
                </a:lnTo>
                <a:lnTo>
                  <a:pt x="1513459" y="0"/>
                </a:lnTo>
                <a:lnTo>
                  <a:pt x="1549183" y="7221"/>
                </a:lnTo>
                <a:lnTo>
                  <a:pt x="1578371" y="26908"/>
                </a:lnTo>
                <a:lnTo>
                  <a:pt x="1598058" y="56096"/>
                </a:lnTo>
                <a:lnTo>
                  <a:pt x="1605280" y="91821"/>
                </a:lnTo>
                <a:lnTo>
                  <a:pt x="1605280" y="459359"/>
                </a:lnTo>
                <a:lnTo>
                  <a:pt x="1598058" y="495083"/>
                </a:lnTo>
                <a:lnTo>
                  <a:pt x="1578371" y="524271"/>
                </a:lnTo>
                <a:lnTo>
                  <a:pt x="1549183" y="543958"/>
                </a:lnTo>
                <a:lnTo>
                  <a:pt x="1513459" y="551179"/>
                </a:lnTo>
                <a:lnTo>
                  <a:pt x="91821" y="551179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9"/>
                </a:lnTo>
                <a:lnTo>
                  <a:pt x="0" y="91821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96164" y="2249520"/>
            <a:ext cx="87677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algn="ctr" defTabSz="685800">
              <a:spcBef>
                <a:spcPts val="75"/>
              </a:spcBef>
              <a:buClrTx/>
            </a:pPr>
            <a:r>
              <a:rPr sz="600" b="1" kern="1200" spc="-4" dirty="0">
                <a:solidFill>
                  <a:srgbClr val="7E5F00"/>
                </a:solidFill>
                <a:ea typeface="+mn-ea"/>
              </a:rPr>
              <a:t>Примерная</a:t>
            </a:r>
            <a:r>
              <a:rPr sz="600" b="1" kern="1200" spc="-26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7E5F00"/>
                </a:solidFill>
                <a:ea typeface="+mn-ea"/>
              </a:rPr>
              <a:t>программа </a:t>
            </a:r>
            <a:r>
              <a:rPr sz="600" b="1" kern="1200" spc="-158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7E5F00"/>
                </a:solidFill>
                <a:ea typeface="+mn-ea"/>
              </a:rPr>
              <a:t>начального</a:t>
            </a:r>
            <a:r>
              <a:rPr sz="600" b="1" kern="1200" spc="23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7E5F00"/>
                </a:solidFill>
                <a:ea typeface="+mn-ea"/>
              </a:rPr>
              <a:t>общего </a:t>
            </a:r>
            <a:r>
              <a:rPr sz="600" b="1" kern="1200" spc="-4" dirty="0">
                <a:solidFill>
                  <a:srgbClr val="7E5F00"/>
                </a:solidFill>
                <a:ea typeface="+mn-ea"/>
              </a:rPr>
              <a:t> образования</a:t>
            </a:r>
            <a:endParaRPr sz="6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434715" y="2767965"/>
            <a:ext cx="1205865" cy="413385"/>
          </a:xfrm>
          <a:custGeom>
            <a:avLst/>
            <a:gdLst/>
            <a:ahLst/>
            <a:cxnLst/>
            <a:rect l="l" t="t" r="r" b="b"/>
            <a:pathLst>
              <a:path w="1607820" h="551179">
                <a:moveTo>
                  <a:pt x="0" y="91820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0" y="0"/>
                </a:lnTo>
                <a:lnTo>
                  <a:pt x="1515999" y="0"/>
                </a:lnTo>
                <a:lnTo>
                  <a:pt x="1551723" y="7221"/>
                </a:lnTo>
                <a:lnTo>
                  <a:pt x="1580911" y="26908"/>
                </a:lnTo>
                <a:lnTo>
                  <a:pt x="1600598" y="56096"/>
                </a:lnTo>
                <a:lnTo>
                  <a:pt x="1607819" y="91820"/>
                </a:lnTo>
                <a:lnTo>
                  <a:pt x="1607819" y="459358"/>
                </a:lnTo>
                <a:lnTo>
                  <a:pt x="1600598" y="495083"/>
                </a:lnTo>
                <a:lnTo>
                  <a:pt x="1580911" y="524271"/>
                </a:lnTo>
                <a:lnTo>
                  <a:pt x="1551723" y="543958"/>
                </a:lnTo>
                <a:lnTo>
                  <a:pt x="1515999" y="551179"/>
                </a:lnTo>
                <a:lnTo>
                  <a:pt x="91820" y="551179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8"/>
                </a:lnTo>
                <a:lnTo>
                  <a:pt x="0" y="91820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99308" y="2827497"/>
            <a:ext cx="87677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 defTabSz="685800">
              <a:spcBef>
                <a:spcPts val="75"/>
              </a:spcBef>
              <a:buClrTx/>
            </a:pPr>
            <a:r>
              <a:rPr sz="600" b="1" kern="1200" spc="-4" dirty="0">
                <a:solidFill>
                  <a:srgbClr val="7E5F00"/>
                </a:solidFill>
                <a:ea typeface="+mn-ea"/>
              </a:rPr>
              <a:t>Примерная</a:t>
            </a:r>
            <a:r>
              <a:rPr sz="600" b="1" kern="1200" spc="-26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7E5F00"/>
                </a:solidFill>
                <a:ea typeface="+mn-ea"/>
              </a:rPr>
              <a:t>программа </a:t>
            </a:r>
            <a:r>
              <a:rPr sz="600" b="1" kern="1200" spc="-158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7E5F00"/>
                </a:solidFill>
                <a:ea typeface="+mn-ea"/>
              </a:rPr>
              <a:t>основного</a:t>
            </a:r>
            <a:r>
              <a:rPr sz="600" b="1" kern="1200" spc="11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7E5F00"/>
                </a:solidFill>
                <a:ea typeface="+mn-ea"/>
              </a:rPr>
              <a:t>общего </a:t>
            </a:r>
            <a:r>
              <a:rPr sz="600" b="1" kern="1200" spc="-4" dirty="0">
                <a:solidFill>
                  <a:srgbClr val="7E5F00"/>
                </a:solidFill>
                <a:ea typeface="+mn-ea"/>
              </a:rPr>
              <a:t> образования</a:t>
            </a:r>
            <a:endParaRPr sz="6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432809" y="3411855"/>
            <a:ext cx="1203960" cy="413385"/>
          </a:xfrm>
          <a:custGeom>
            <a:avLst/>
            <a:gdLst/>
            <a:ahLst/>
            <a:cxnLst/>
            <a:rect l="l" t="t" r="r" b="b"/>
            <a:pathLst>
              <a:path w="1605279" h="551179">
                <a:moveTo>
                  <a:pt x="0" y="91821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1" y="0"/>
                </a:lnTo>
                <a:lnTo>
                  <a:pt x="1513459" y="0"/>
                </a:lnTo>
                <a:lnTo>
                  <a:pt x="1549183" y="7221"/>
                </a:lnTo>
                <a:lnTo>
                  <a:pt x="1578371" y="26908"/>
                </a:lnTo>
                <a:lnTo>
                  <a:pt x="1598058" y="56096"/>
                </a:lnTo>
                <a:lnTo>
                  <a:pt x="1605280" y="91821"/>
                </a:lnTo>
                <a:lnTo>
                  <a:pt x="1605280" y="459359"/>
                </a:lnTo>
                <a:lnTo>
                  <a:pt x="1598058" y="495083"/>
                </a:lnTo>
                <a:lnTo>
                  <a:pt x="1578371" y="524271"/>
                </a:lnTo>
                <a:lnTo>
                  <a:pt x="1549183" y="543958"/>
                </a:lnTo>
                <a:lnTo>
                  <a:pt x="1513459" y="551180"/>
                </a:lnTo>
                <a:lnTo>
                  <a:pt x="91821" y="551180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9"/>
                </a:lnTo>
                <a:lnTo>
                  <a:pt x="0" y="91821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96164" y="3471387"/>
            <a:ext cx="87677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algn="ctr" defTabSz="685800">
              <a:spcBef>
                <a:spcPts val="75"/>
              </a:spcBef>
              <a:buClrTx/>
            </a:pPr>
            <a:r>
              <a:rPr sz="600" b="1" kern="1200" spc="-4" dirty="0">
                <a:solidFill>
                  <a:srgbClr val="7E5F00"/>
                </a:solidFill>
                <a:ea typeface="+mn-ea"/>
              </a:rPr>
              <a:t>Примерная</a:t>
            </a:r>
            <a:r>
              <a:rPr sz="600" b="1" kern="1200" spc="-26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7E5F00"/>
                </a:solidFill>
                <a:ea typeface="+mn-ea"/>
              </a:rPr>
              <a:t>программа </a:t>
            </a:r>
            <a:r>
              <a:rPr sz="600" b="1" kern="1200" spc="-158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7E5F00"/>
                </a:solidFill>
                <a:ea typeface="+mn-ea"/>
              </a:rPr>
              <a:t>среднего</a:t>
            </a:r>
            <a:r>
              <a:rPr sz="600" b="1" kern="1200" spc="26" dirty="0">
                <a:solidFill>
                  <a:srgbClr val="7E5F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7E5F00"/>
                </a:solidFill>
                <a:ea typeface="+mn-ea"/>
              </a:rPr>
              <a:t>общего </a:t>
            </a:r>
            <a:r>
              <a:rPr sz="600" b="1" kern="1200" spc="-4" dirty="0">
                <a:solidFill>
                  <a:srgbClr val="7E5F00"/>
                </a:solidFill>
                <a:ea typeface="+mn-ea"/>
              </a:rPr>
              <a:t> образования</a:t>
            </a:r>
            <a:endParaRPr sz="6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752726" y="2882265"/>
            <a:ext cx="624839" cy="276225"/>
            <a:chOff x="3670300" y="3843020"/>
            <a:chExt cx="833119" cy="368300"/>
          </a:xfrm>
        </p:grpSpPr>
        <p:sp>
          <p:nvSpPr>
            <p:cNvPr id="55" name="object 55"/>
            <p:cNvSpPr/>
            <p:nvPr/>
          </p:nvSpPr>
          <p:spPr>
            <a:xfrm>
              <a:off x="3676650" y="38493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642620" y="0"/>
                  </a:moveTo>
                  <a:lnTo>
                    <a:pt x="642620" y="88899"/>
                  </a:lnTo>
                  <a:lnTo>
                    <a:pt x="0" y="88899"/>
                  </a:lnTo>
                  <a:lnTo>
                    <a:pt x="0" y="266699"/>
                  </a:lnTo>
                  <a:lnTo>
                    <a:pt x="642620" y="266699"/>
                  </a:lnTo>
                  <a:lnTo>
                    <a:pt x="642620" y="355599"/>
                  </a:lnTo>
                  <a:lnTo>
                    <a:pt x="820420" y="177799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3676650" y="3849370"/>
              <a:ext cx="820419" cy="355600"/>
            </a:xfrm>
            <a:custGeom>
              <a:avLst/>
              <a:gdLst/>
              <a:ahLst/>
              <a:cxnLst/>
              <a:rect l="l" t="t" r="r" b="b"/>
              <a:pathLst>
                <a:path w="820420" h="355600">
                  <a:moveTo>
                    <a:pt x="0" y="88899"/>
                  </a:moveTo>
                  <a:lnTo>
                    <a:pt x="642620" y="88899"/>
                  </a:lnTo>
                  <a:lnTo>
                    <a:pt x="642620" y="0"/>
                  </a:lnTo>
                  <a:lnTo>
                    <a:pt x="820420" y="177799"/>
                  </a:lnTo>
                  <a:lnTo>
                    <a:pt x="642620" y="355599"/>
                  </a:lnTo>
                  <a:lnTo>
                    <a:pt x="642620" y="266699"/>
                  </a:lnTo>
                  <a:lnTo>
                    <a:pt x="0" y="266699"/>
                  </a:lnTo>
                  <a:lnTo>
                    <a:pt x="0" y="8889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2750819" y="3484244"/>
            <a:ext cx="626745" cy="274320"/>
            <a:chOff x="3667759" y="4645659"/>
            <a:chExt cx="835660" cy="365760"/>
          </a:xfrm>
        </p:grpSpPr>
        <p:sp>
          <p:nvSpPr>
            <p:cNvPr id="58" name="object 58"/>
            <p:cNvSpPr/>
            <p:nvPr/>
          </p:nvSpPr>
          <p:spPr>
            <a:xfrm>
              <a:off x="3674109" y="4652009"/>
              <a:ext cx="822960" cy="353060"/>
            </a:xfrm>
            <a:custGeom>
              <a:avLst/>
              <a:gdLst/>
              <a:ahLst/>
              <a:cxnLst/>
              <a:rect l="l" t="t" r="r" b="b"/>
              <a:pathLst>
                <a:path w="822960" h="353060">
                  <a:moveTo>
                    <a:pt x="646429" y="0"/>
                  </a:moveTo>
                  <a:lnTo>
                    <a:pt x="646429" y="88264"/>
                  </a:lnTo>
                  <a:lnTo>
                    <a:pt x="0" y="88264"/>
                  </a:lnTo>
                  <a:lnTo>
                    <a:pt x="0" y="264794"/>
                  </a:lnTo>
                  <a:lnTo>
                    <a:pt x="646429" y="264794"/>
                  </a:lnTo>
                  <a:lnTo>
                    <a:pt x="646429" y="353059"/>
                  </a:lnTo>
                  <a:lnTo>
                    <a:pt x="822960" y="176529"/>
                  </a:lnTo>
                  <a:lnTo>
                    <a:pt x="64642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3674109" y="4652009"/>
              <a:ext cx="822960" cy="353060"/>
            </a:xfrm>
            <a:custGeom>
              <a:avLst/>
              <a:gdLst/>
              <a:ahLst/>
              <a:cxnLst/>
              <a:rect l="l" t="t" r="r" b="b"/>
              <a:pathLst>
                <a:path w="822960" h="353060">
                  <a:moveTo>
                    <a:pt x="0" y="88264"/>
                  </a:moveTo>
                  <a:lnTo>
                    <a:pt x="646429" y="88264"/>
                  </a:lnTo>
                  <a:lnTo>
                    <a:pt x="646429" y="0"/>
                  </a:lnTo>
                  <a:lnTo>
                    <a:pt x="822960" y="176529"/>
                  </a:lnTo>
                  <a:lnTo>
                    <a:pt x="646429" y="353059"/>
                  </a:lnTo>
                  <a:lnTo>
                    <a:pt x="646429" y="264794"/>
                  </a:lnTo>
                  <a:lnTo>
                    <a:pt x="0" y="264794"/>
                  </a:lnTo>
                  <a:lnTo>
                    <a:pt x="0" y="8826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object 60"/>
          <p:cNvSpPr/>
          <p:nvPr/>
        </p:nvSpPr>
        <p:spPr>
          <a:xfrm>
            <a:off x="4722494" y="2766059"/>
            <a:ext cx="1291590" cy="411480"/>
          </a:xfrm>
          <a:custGeom>
            <a:avLst/>
            <a:gdLst/>
            <a:ahLst/>
            <a:cxnLst/>
            <a:rect l="l" t="t" r="r" b="b"/>
            <a:pathLst>
              <a:path w="1722120" h="548639">
                <a:moveTo>
                  <a:pt x="0" y="91440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1630680" y="0"/>
                </a:lnTo>
                <a:lnTo>
                  <a:pt x="1666291" y="7179"/>
                </a:lnTo>
                <a:lnTo>
                  <a:pt x="1695354" y="26765"/>
                </a:lnTo>
                <a:lnTo>
                  <a:pt x="1714940" y="55828"/>
                </a:lnTo>
                <a:lnTo>
                  <a:pt x="1722119" y="91440"/>
                </a:lnTo>
                <a:lnTo>
                  <a:pt x="1722119" y="457200"/>
                </a:lnTo>
                <a:lnTo>
                  <a:pt x="1714940" y="492811"/>
                </a:lnTo>
                <a:lnTo>
                  <a:pt x="1695354" y="521874"/>
                </a:lnTo>
                <a:lnTo>
                  <a:pt x="1666291" y="541460"/>
                </a:lnTo>
                <a:lnTo>
                  <a:pt x="1630680" y="548640"/>
                </a:lnTo>
                <a:lnTo>
                  <a:pt x="91439" y="548640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200"/>
                </a:lnTo>
                <a:lnTo>
                  <a:pt x="0" y="91440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98993" y="2778634"/>
            <a:ext cx="94202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953" algn="ctr" defTabSz="685800">
              <a:spcBef>
                <a:spcPts val="75"/>
              </a:spcBef>
              <a:buClrTx/>
            </a:pPr>
            <a:r>
              <a:rPr sz="600" b="1" kern="1200" spc="-4" dirty="0">
                <a:solidFill>
                  <a:srgbClr val="C00000"/>
                </a:solidFill>
                <a:ea typeface="+mn-ea"/>
              </a:rPr>
              <a:t>20</a:t>
            </a:r>
            <a:r>
              <a:rPr sz="600" b="1" kern="120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примерных</a:t>
            </a:r>
            <a:r>
              <a:rPr sz="600" b="1" kern="1200" spc="26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рабочих </a:t>
            </a:r>
            <a:r>
              <a:rPr sz="600" b="1" kern="120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программ</a:t>
            </a:r>
            <a:r>
              <a:rPr sz="600" b="1" kern="1200" spc="23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по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предметам </a:t>
            </a:r>
            <a:r>
              <a:rPr sz="600" b="1" kern="1200" spc="-158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основного</a:t>
            </a:r>
            <a:r>
              <a:rPr sz="600" b="1" kern="1200" spc="11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общего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 образования</a:t>
            </a:r>
            <a:endParaRPr sz="6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22494" y="3421380"/>
            <a:ext cx="1291590" cy="413385"/>
          </a:xfrm>
          <a:custGeom>
            <a:avLst/>
            <a:gdLst/>
            <a:ahLst/>
            <a:cxnLst/>
            <a:rect l="l" t="t" r="r" b="b"/>
            <a:pathLst>
              <a:path w="1722120" h="551179">
                <a:moveTo>
                  <a:pt x="0" y="91821"/>
                </a:moveTo>
                <a:lnTo>
                  <a:pt x="7221" y="56096"/>
                </a:lnTo>
                <a:lnTo>
                  <a:pt x="26908" y="26908"/>
                </a:lnTo>
                <a:lnTo>
                  <a:pt x="56096" y="7221"/>
                </a:lnTo>
                <a:lnTo>
                  <a:pt x="91820" y="0"/>
                </a:lnTo>
                <a:lnTo>
                  <a:pt x="1630298" y="0"/>
                </a:lnTo>
                <a:lnTo>
                  <a:pt x="1666023" y="7221"/>
                </a:lnTo>
                <a:lnTo>
                  <a:pt x="1695211" y="26908"/>
                </a:lnTo>
                <a:lnTo>
                  <a:pt x="1714898" y="56096"/>
                </a:lnTo>
                <a:lnTo>
                  <a:pt x="1722119" y="91821"/>
                </a:lnTo>
                <a:lnTo>
                  <a:pt x="1722119" y="459359"/>
                </a:lnTo>
                <a:lnTo>
                  <a:pt x="1714898" y="495083"/>
                </a:lnTo>
                <a:lnTo>
                  <a:pt x="1695211" y="524271"/>
                </a:lnTo>
                <a:lnTo>
                  <a:pt x="1666023" y="543958"/>
                </a:lnTo>
                <a:lnTo>
                  <a:pt x="1630298" y="551180"/>
                </a:lnTo>
                <a:lnTo>
                  <a:pt x="91820" y="551180"/>
                </a:lnTo>
                <a:lnTo>
                  <a:pt x="56096" y="543958"/>
                </a:lnTo>
                <a:lnTo>
                  <a:pt x="26908" y="524271"/>
                </a:lnTo>
                <a:lnTo>
                  <a:pt x="7221" y="495083"/>
                </a:lnTo>
                <a:lnTo>
                  <a:pt x="0" y="459359"/>
                </a:lnTo>
                <a:lnTo>
                  <a:pt x="0" y="91821"/>
                </a:lnTo>
                <a:close/>
              </a:path>
            </a:pathLst>
          </a:custGeom>
          <a:ln w="1016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97755" y="3434905"/>
            <a:ext cx="94202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953" algn="ctr" defTabSz="685800">
              <a:spcBef>
                <a:spcPts val="75"/>
              </a:spcBef>
              <a:buClrTx/>
            </a:pPr>
            <a:r>
              <a:rPr sz="600" b="1" kern="1200" spc="-4" dirty="0">
                <a:solidFill>
                  <a:srgbClr val="C00000"/>
                </a:solidFill>
                <a:ea typeface="+mn-ea"/>
              </a:rPr>
              <a:t>20</a:t>
            </a:r>
            <a:r>
              <a:rPr sz="600" b="1" kern="120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примерных</a:t>
            </a:r>
            <a:r>
              <a:rPr sz="600" b="1" kern="1200" spc="26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рабочих </a:t>
            </a:r>
            <a:r>
              <a:rPr sz="600" b="1" kern="120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программ</a:t>
            </a:r>
            <a:r>
              <a:rPr sz="600" b="1" kern="1200" spc="23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по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предметам </a:t>
            </a:r>
            <a:r>
              <a:rPr sz="600" b="1" kern="1200" spc="-158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среднего</a:t>
            </a:r>
            <a:r>
              <a:rPr sz="600" b="1" kern="1200" spc="30" dirty="0">
                <a:solidFill>
                  <a:srgbClr val="C00000"/>
                </a:solidFill>
                <a:ea typeface="+mn-ea"/>
              </a:rPr>
              <a:t> </a:t>
            </a:r>
            <a:r>
              <a:rPr sz="600" b="1" kern="1200" spc="-8" dirty="0">
                <a:solidFill>
                  <a:srgbClr val="C00000"/>
                </a:solidFill>
                <a:ea typeface="+mn-ea"/>
              </a:rPr>
              <a:t>общего </a:t>
            </a:r>
            <a:r>
              <a:rPr sz="600" b="1" kern="1200" spc="-4" dirty="0">
                <a:solidFill>
                  <a:srgbClr val="C00000"/>
                </a:solidFill>
                <a:ea typeface="+mn-ea"/>
              </a:rPr>
              <a:t> образования</a:t>
            </a:r>
            <a:endParaRPr sz="6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430905" y="1647825"/>
            <a:ext cx="1209675" cy="342900"/>
            <a:chOff x="4574540" y="2197100"/>
            <a:chExt cx="1612900" cy="457200"/>
          </a:xfrm>
        </p:grpSpPr>
        <p:pic>
          <p:nvPicPr>
            <p:cNvPr id="65" name="object 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8350" y="2200910"/>
              <a:ext cx="1605279" cy="44957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578350" y="2200910"/>
              <a:ext cx="1605280" cy="449580"/>
            </a:xfrm>
            <a:custGeom>
              <a:avLst/>
              <a:gdLst/>
              <a:ahLst/>
              <a:cxnLst/>
              <a:rect l="l" t="t" r="r" b="b"/>
              <a:pathLst>
                <a:path w="1605279" h="44958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29" y="0"/>
                  </a:lnTo>
                  <a:lnTo>
                    <a:pt x="1530350" y="0"/>
                  </a:lnTo>
                  <a:lnTo>
                    <a:pt x="1559524" y="5885"/>
                  </a:lnTo>
                  <a:lnTo>
                    <a:pt x="1583340" y="21939"/>
                  </a:lnTo>
                  <a:lnTo>
                    <a:pt x="1599394" y="45755"/>
                  </a:lnTo>
                  <a:lnTo>
                    <a:pt x="1605279" y="74929"/>
                  </a:lnTo>
                  <a:lnTo>
                    <a:pt x="1605279" y="374650"/>
                  </a:lnTo>
                  <a:lnTo>
                    <a:pt x="1599394" y="403824"/>
                  </a:lnTo>
                  <a:lnTo>
                    <a:pt x="1583340" y="427640"/>
                  </a:lnTo>
                  <a:lnTo>
                    <a:pt x="1559524" y="443694"/>
                  </a:lnTo>
                  <a:lnTo>
                    <a:pt x="1530350" y="449579"/>
                  </a:lnTo>
                  <a:lnTo>
                    <a:pt x="74929" y="449579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29"/>
                  </a:lnTo>
                  <a:close/>
                </a:path>
              </a:pathLst>
            </a:custGeom>
            <a:ln w="762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653028" y="1725454"/>
            <a:ext cx="76438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spc="-4" dirty="0">
                <a:solidFill>
                  <a:prstClr val="black"/>
                </a:solidFill>
                <a:ea typeface="+mn-ea"/>
              </a:rPr>
              <a:t>Для</a:t>
            </a:r>
            <a:r>
              <a:rPr sz="1050" b="1" kern="1200" spc="-64" dirty="0">
                <a:solidFill>
                  <a:prstClr val="black"/>
                </a:solidFill>
                <a:ea typeface="+mn-ea"/>
              </a:rPr>
              <a:t> </a:t>
            </a:r>
            <a:r>
              <a:rPr sz="1050" b="1" kern="1200" spc="-11" dirty="0">
                <a:solidFill>
                  <a:prstClr val="black"/>
                </a:solidFill>
                <a:ea typeface="+mn-ea"/>
              </a:rPr>
              <a:t>школы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28209" y="1630679"/>
            <a:ext cx="1280160" cy="342900"/>
            <a:chOff x="6304279" y="2174239"/>
            <a:chExt cx="1706880" cy="457200"/>
          </a:xfrm>
        </p:grpSpPr>
        <p:pic>
          <p:nvPicPr>
            <p:cNvPr id="69" name="object 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8089" y="2178049"/>
              <a:ext cx="1699260" cy="44957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08089" y="2178049"/>
              <a:ext cx="1699260" cy="449580"/>
            </a:xfrm>
            <a:custGeom>
              <a:avLst/>
              <a:gdLst/>
              <a:ahLst/>
              <a:cxnLst/>
              <a:rect l="l" t="t" r="r" b="b"/>
              <a:pathLst>
                <a:path w="1699259" h="449580">
                  <a:moveTo>
                    <a:pt x="0" y="74929"/>
                  </a:moveTo>
                  <a:lnTo>
                    <a:pt x="5885" y="45755"/>
                  </a:lnTo>
                  <a:lnTo>
                    <a:pt x="21939" y="21939"/>
                  </a:lnTo>
                  <a:lnTo>
                    <a:pt x="45755" y="5885"/>
                  </a:lnTo>
                  <a:lnTo>
                    <a:pt x="74930" y="0"/>
                  </a:lnTo>
                  <a:lnTo>
                    <a:pt x="1624330" y="0"/>
                  </a:lnTo>
                  <a:lnTo>
                    <a:pt x="1653504" y="5885"/>
                  </a:lnTo>
                  <a:lnTo>
                    <a:pt x="1677320" y="21939"/>
                  </a:lnTo>
                  <a:lnTo>
                    <a:pt x="1693374" y="45755"/>
                  </a:lnTo>
                  <a:lnTo>
                    <a:pt x="1699260" y="74929"/>
                  </a:lnTo>
                  <a:lnTo>
                    <a:pt x="1699260" y="374650"/>
                  </a:lnTo>
                  <a:lnTo>
                    <a:pt x="1693374" y="403824"/>
                  </a:lnTo>
                  <a:lnTo>
                    <a:pt x="1677320" y="427640"/>
                  </a:lnTo>
                  <a:lnTo>
                    <a:pt x="1653504" y="443694"/>
                  </a:lnTo>
                  <a:lnTo>
                    <a:pt x="1624330" y="449579"/>
                  </a:lnTo>
                  <a:lnTo>
                    <a:pt x="74930" y="449579"/>
                  </a:lnTo>
                  <a:lnTo>
                    <a:pt x="45755" y="443694"/>
                  </a:lnTo>
                  <a:lnTo>
                    <a:pt x="21939" y="427640"/>
                  </a:lnTo>
                  <a:lnTo>
                    <a:pt x="5885" y="403824"/>
                  </a:lnTo>
                  <a:lnTo>
                    <a:pt x="0" y="374650"/>
                  </a:lnTo>
                  <a:lnTo>
                    <a:pt x="0" y="74929"/>
                  </a:lnTo>
                  <a:close/>
                </a:path>
              </a:pathLst>
            </a:custGeom>
            <a:ln w="761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946618" y="1708976"/>
            <a:ext cx="84201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050" b="1" kern="1200" spc="-4" dirty="0">
                <a:solidFill>
                  <a:prstClr val="black"/>
                </a:solidFill>
                <a:ea typeface="+mn-ea"/>
              </a:rPr>
              <a:t>Для</a:t>
            </a:r>
            <a:r>
              <a:rPr sz="1050" b="1" kern="1200" spc="-53" dirty="0">
                <a:solidFill>
                  <a:prstClr val="black"/>
                </a:solidFill>
                <a:ea typeface="+mn-ea"/>
              </a:rPr>
              <a:t> </a:t>
            </a:r>
            <a:r>
              <a:rPr sz="1050" b="1" kern="1200" spc="-11" dirty="0">
                <a:solidFill>
                  <a:prstClr val="black"/>
                </a:solidFill>
                <a:ea typeface="+mn-ea"/>
              </a:rPr>
              <a:t>учителя</a:t>
            </a:r>
            <a:endParaRPr sz="105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54318" y="3986213"/>
            <a:ext cx="5764530" cy="260985"/>
          </a:xfrm>
          <a:custGeom>
            <a:avLst/>
            <a:gdLst/>
            <a:ahLst/>
            <a:cxnLst/>
            <a:rect l="l" t="t" r="r" b="b"/>
            <a:pathLst>
              <a:path w="7686040" h="347979">
                <a:moveTo>
                  <a:pt x="7686039" y="0"/>
                </a:moveTo>
                <a:lnTo>
                  <a:pt x="7683765" y="67744"/>
                </a:lnTo>
                <a:lnTo>
                  <a:pt x="7677562" y="123047"/>
                </a:lnTo>
                <a:lnTo>
                  <a:pt x="7668359" y="160323"/>
                </a:lnTo>
                <a:lnTo>
                  <a:pt x="7657083" y="173990"/>
                </a:lnTo>
                <a:lnTo>
                  <a:pt x="3950081" y="173990"/>
                </a:lnTo>
                <a:lnTo>
                  <a:pt x="3938732" y="187656"/>
                </a:lnTo>
                <a:lnTo>
                  <a:pt x="3929491" y="224932"/>
                </a:lnTo>
                <a:lnTo>
                  <a:pt x="3923274" y="280235"/>
                </a:lnTo>
                <a:lnTo>
                  <a:pt x="3920998" y="347980"/>
                </a:lnTo>
                <a:lnTo>
                  <a:pt x="3918723" y="280235"/>
                </a:lnTo>
                <a:lnTo>
                  <a:pt x="3912520" y="224932"/>
                </a:lnTo>
                <a:lnTo>
                  <a:pt x="3903317" y="187656"/>
                </a:lnTo>
                <a:lnTo>
                  <a:pt x="3892042" y="173990"/>
                </a:lnTo>
                <a:lnTo>
                  <a:pt x="28994" y="173990"/>
                </a:lnTo>
                <a:lnTo>
                  <a:pt x="17707" y="160323"/>
                </a:lnTo>
                <a:lnTo>
                  <a:pt x="8491" y="123047"/>
                </a:lnTo>
                <a:lnTo>
                  <a:pt x="2278" y="67744"/>
                </a:lnTo>
                <a:lnTo>
                  <a:pt x="0" y="0"/>
                </a:lnTo>
              </a:path>
            </a:pathLst>
          </a:custGeom>
          <a:ln w="762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7970519" y="1499234"/>
            <a:ext cx="259080" cy="2400300"/>
            <a:chOff x="10627359" y="1998979"/>
            <a:chExt cx="345440" cy="3200400"/>
          </a:xfrm>
        </p:grpSpPr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36249" y="2005329"/>
              <a:ext cx="327659" cy="3098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636249" y="2005329"/>
              <a:ext cx="327660" cy="309880"/>
            </a:xfrm>
            <a:custGeom>
              <a:avLst/>
              <a:gdLst/>
              <a:ahLst/>
              <a:cxnLst/>
              <a:rect l="l" t="t" r="r" b="b"/>
              <a:pathLst>
                <a:path w="327659" h="309880">
                  <a:moveTo>
                    <a:pt x="245745" y="0"/>
                  </a:moveTo>
                  <a:lnTo>
                    <a:pt x="245745" y="154940"/>
                  </a:lnTo>
                  <a:lnTo>
                    <a:pt x="327659" y="154940"/>
                  </a:lnTo>
                  <a:lnTo>
                    <a:pt x="163829" y="309880"/>
                  </a:lnTo>
                  <a:lnTo>
                    <a:pt x="0" y="154940"/>
                  </a:lnTo>
                  <a:lnTo>
                    <a:pt x="81915" y="154940"/>
                  </a:lnTo>
                  <a:lnTo>
                    <a:pt x="81915" y="0"/>
                  </a:lnTo>
                  <a:lnTo>
                    <a:pt x="24574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41329" y="3869689"/>
              <a:ext cx="325120" cy="312420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41329" y="3869689"/>
              <a:ext cx="325120" cy="312420"/>
            </a:xfrm>
            <a:custGeom>
              <a:avLst/>
              <a:gdLst/>
              <a:ahLst/>
              <a:cxnLst/>
              <a:rect l="l" t="t" r="r" b="b"/>
              <a:pathLst>
                <a:path w="325120" h="312420">
                  <a:moveTo>
                    <a:pt x="243840" y="0"/>
                  </a:moveTo>
                  <a:lnTo>
                    <a:pt x="243840" y="156210"/>
                  </a:lnTo>
                  <a:lnTo>
                    <a:pt x="325120" y="156210"/>
                  </a:lnTo>
                  <a:lnTo>
                    <a:pt x="162560" y="312420"/>
                  </a:lnTo>
                  <a:lnTo>
                    <a:pt x="0" y="156210"/>
                  </a:lnTo>
                  <a:lnTo>
                    <a:pt x="81279" y="156210"/>
                  </a:lnTo>
                  <a:lnTo>
                    <a:pt x="81279" y="0"/>
                  </a:lnTo>
                  <a:lnTo>
                    <a:pt x="24384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33709" y="4918709"/>
              <a:ext cx="325120" cy="274319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0633709" y="4918709"/>
              <a:ext cx="325120" cy="274320"/>
            </a:xfrm>
            <a:custGeom>
              <a:avLst/>
              <a:gdLst/>
              <a:ahLst/>
              <a:cxnLst/>
              <a:rect l="l" t="t" r="r" b="b"/>
              <a:pathLst>
                <a:path w="325120" h="274320">
                  <a:moveTo>
                    <a:pt x="243840" y="0"/>
                  </a:moveTo>
                  <a:lnTo>
                    <a:pt x="243840" y="137159"/>
                  </a:lnTo>
                  <a:lnTo>
                    <a:pt x="325120" y="137159"/>
                  </a:lnTo>
                  <a:lnTo>
                    <a:pt x="162560" y="274319"/>
                  </a:lnTo>
                  <a:lnTo>
                    <a:pt x="0" y="137159"/>
                  </a:lnTo>
                  <a:lnTo>
                    <a:pt x="81280" y="137159"/>
                  </a:lnTo>
                  <a:lnTo>
                    <a:pt x="81280" y="0"/>
                  </a:lnTo>
                  <a:lnTo>
                    <a:pt x="24384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0" name="object 80"/>
          <p:cNvSpPr txBox="1">
            <a:spLocks noGrp="1"/>
          </p:cNvSpPr>
          <p:nvPr>
            <p:ph type="title"/>
          </p:nvPr>
        </p:nvSpPr>
        <p:spPr>
          <a:xfrm>
            <a:off x="3244215" y="60483"/>
            <a:ext cx="2558415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spc="-4" dirty="0"/>
              <a:t>Единое </a:t>
            </a:r>
            <a:r>
              <a:rPr sz="1200" spc="-8" dirty="0"/>
              <a:t>содержание образования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4239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9629" y="781050"/>
            <a:ext cx="7776210" cy="3834765"/>
            <a:chOff x="1132839" y="1041400"/>
            <a:chExt cx="10368280" cy="5113020"/>
          </a:xfrm>
        </p:grpSpPr>
        <p:sp>
          <p:nvSpPr>
            <p:cNvPr id="4" name="object 4"/>
            <p:cNvSpPr/>
            <p:nvPr/>
          </p:nvSpPr>
          <p:spPr>
            <a:xfrm>
              <a:off x="8587739" y="1905000"/>
              <a:ext cx="2913380" cy="4249420"/>
            </a:xfrm>
            <a:custGeom>
              <a:avLst/>
              <a:gdLst/>
              <a:ahLst/>
              <a:cxnLst/>
              <a:rect l="l" t="t" r="r" b="b"/>
              <a:pathLst>
                <a:path w="2913379" h="4249420">
                  <a:moveTo>
                    <a:pt x="2913379" y="0"/>
                  </a:moveTo>
                  <a:lnTo>
                    <a:pt x="0" y="0"/>
                  </a:lnTo>
                  <a:lnTo>
                    <a:pt x="2913379" y="4249420"/>
                  </a:lnTo>
                  <a:lnTo>
                    <a:pt x="2913379" y="0"/>
                  </a:lnTo>
                  <a:close/>
                </a:path>
              </a:pathLst>
            </a:custGeom>
            <a:solidFill>
              <a:srgbClr val="EBD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0459" y="1049020"/>
              <a:ext cx="5502275" cy="0"/>
            </a:xfrm>
            <a:custGeom>
              <a:avLst/>
              <a:gdLst/>
              <a:ahLst/>
              <a:cxnLst/>
              <a:rect l="l" t="t" r="r" b="b"/>
              <a:pathLst>
                <a:path w="5502275">
                  <a:moveTo>
                    <a:pt x="0" y="0"/>
                  </a:moveTo>
                  <a:lnTo>
                    <a:pt x="5501767" y="0"/>
                  </a:lnTo>
                </a:path>
              </a:pathLst>
            </a:custGeom>
            <a:ln w="15240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060" y="2615172"/>
              <a:ext cx="4277623" cy="2255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459" y="2938779"/>
              <a:ext cx="4031234" cy="16817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6745" y="20431"/>
            <a:ext cx="5477351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11" dirty="0"/>
              <a:t>Научно-методическое</a:t>
            </a:r>
            <a:r>
              <a:rPr spc="53" dirty="0"/>
              <a:t> </a:t>
            </a:r>
            <a:r>
              <a:rPr dirty="0"/>
              <a:t>и</a:t>
            </a:r>
            <a:r>
              <a:rPr spc="-8" dirty="0"/>
              <a:t> </a:t>
            </a:r>
            <a:r>
              <a:rPr spc="-15" dirty="0"/>
              <a:t>технологическое </a:t>
            </a:r>
            <a:r>
              <a:rPr spc="-574" dirty="0"/>
              <a:t> </a:t>
            </a:r>
            <a:r>
              <a:rPr spc="-4" dirty="0"/>
              <a:t>сопровождение</a:t>
            </a:r>
            <a:r>
              <a:rPr spc="-15" dirty="0"/>
              <a:t> </a:t>
            </a:r>
            <a:r>
              <a:rPr spc="-11" dirty="0"/>
              <a:t>ФГОС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" y="3821430"/>
            <a:ext cx="680085" cy="6553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50" y="1952626"/>
            <a:ext cx="678180" cy="66103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39641" y="3877437"/>
            <a:ext cx="2298383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125" b="1" kern="1200" spc="-4" dirty="0">
                <a:solidFill>
                  <a:srgbClr val="006FC0"/>
                </a:solidFill>
                <a:ea typeface="+mn-ea"/>
              </a:rPr>
              <a:t>Апробация примерных </a:t>
            </a:r>
            <a:r>
              <a:rPr sz="1125" b="1" kern="1200" spc="-8" dirty="0">
                <a:solidFill>
                  <a:srgbClr val="006FC0"/>
                </a:solidFill>
                <a:ea typeface="+mn-ea"/>
              </a:rPr>
              <a:t>рабочих </a:t>
            </a:r>
            <a:r>
              <a:rPr sz="1125" b="1" kern="1200" spc="-304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spc="-4" dirty="0">
                <a:solidFill>
                  <a:srgbClr val="006FC0"/>
                </a:solidFill>
                <a:ea typeface="+mn-ea"/>
              </a:rPr>
              <a:t>программ</a:t>
            </a:r>
            <a:r>
              <a:rPr sz="1125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dirty="0">
                <a:solidFill>
                  <a:srgbClr val="006FC0"/>
                </a:solidFill>
                <a:ea typeface="+mn-ea"/>
              </a:rPr>
              <a:t>с</a:t>
            </a:r>
            <a:r>
              <a:rPr sz="1125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spc="-11" dirty="0">
                <a:solidFill>
                  <a:srgbClr val="006FC0"/>
                </a:solidFill>
                <a:ea typeface="+mn-ea"/>
              </a:rPr>
              <a:t>сентября</a:t>
            </a:r>
            <a:r>
              <a:rPr sz="1125" b="1" kern="1200" spc="26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dirty="0">
                <a:solidFill>
                  <a:srgbClr val="006FC0"/>
                </a:solidFill>
                <a:ea typeface="+mn-ea"/>
              </a:rPr>
              <a:t>2021</a:t>
            </a:r>
            <a:r>
              <a:rPr sz="1125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spc="-64" dirty="0">
                <a:solidFill>
                  <a:srgbClr val="006FC0"/>
                </a:solidFill>
                <a:ea typeface="+mn-ea"/>
              </a:rPr>
              <a:t>г.</a:t>
            </a:r>
            <a:r>
              <a:rPr sz="1125" b="1" kern="1200" spc="-4" dirty="0">
                <a:solidFill>
                  <a:srgbClr val="006FC0"/>
                </a:solidFill>
                <a:ea typeface="+mn-ea"/>
              </a:rPr>
              <a:t> по </a:t>
            </a:r>
            <a:r>
              <a:rPr sz="1125" b="1" kern="1200" dirty="0">
                <a:solidFill>
                  <a:srgbClr val="006FC0"/>
                </a:solidFill>
                <a:ea typeface="+mn-ea"/>
              </a:rPr>
              <a:t> апрель</a:t>
            </a:r>
            <a:r>
              <a:rPr sz="1125" b="1" kern="1200" spc="-19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dirty="0">
                <a:solidFill>
                  <a:srgbClr val="006FC0"/>
                </a:solidFill>
                <a:ea typeface="+mn-ea"/>
              </a:rPr>
              <a:t>2022</a:t>
            </a:r>
            <a:r>
              <a:rPr sz="1125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1125" b="1" kern="1200" spc="-64" dirty="0">
                <a:solidFill>
                  <a:srgbClr val="006FC0"/>
                </a:solidFill>
                <a:ea typeface="+mn-ea"/>
              </a:rPr>
              <a:t>г.</a:t>
            </a:r>
            <a:endParaRPr sz="1125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917" y="1965008"/>
            <a:ext cx="3137534" cy="1346587"/>
          </a:xfrm>
          <a:prstGeom prst="rect">
            <a:avLst/>
          </a:prstGeom>
          <a:solidFill>
            <a:srgbClr val="FFFFFF"/>
          </a:solidFill>
          <a:ln w="12700">
            <a:solidFill>
              <a:srgbClr val="BEBEBE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defTabSz="685800">
              <a:spcBef>
                <a:spcPts val="15"/>
              </a:spcBef>
              <a:buClrTx/>
            </a:pPr>
            <a:endParaRPr sz="1988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00965" defTabSz="685800">
              <a:spcBef>
                <a:spcPts val="4"/>
              </a:spcBef>
              <a:buClrTx/>
            </a:pPr>
            <a:r>
              <a:rPr sz="1350" kern="1200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Единый </a:t>
            </a:r>
            <a:r>
              <a:rPr sz="1350" kern="1200" spc="-8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информационный</a:t>
            </a:r>
            <a:r>
              <a:rPr sz="1350" kern="1200" spc="-26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ресурс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00965" defTabSz="685800">
              <a:buClrTx/>
            </a:pPr>
            <a:r>
              <a:rPr sz="1350" b="1" kern="1200" dirty="0">
                <a:solidFill>
                  <a:srgbClr val="4471C4"/>
                </a:solidFill>
                <a:ea typeface="+mn-ea"/>
              </a:rPr>
              <a:t>edsoo.ru</a:t>
            </a:r>
            <a:endParaRPr sz="1350" kern="1200">
              <a:solidFill>
                <a:prstClr val="black"/>
              </a:solidFill>
              <a:ea typeface="+mn-ea"/>
            </a:endParaRPr>
          </a:p>
          <a:p>
            <a:pPr marL="100965" marR="781526" defTabSz="685800">
              <a:buClrTx/>
              <a:buFontTx/>
              <a:buChar char="-"/>
              <a:tabLst>
                <a:tab pos="206216" algn="l"/>
              </a:tabLst>
            </a:pPr>
            <a:r>
              <a:rPr sz="1350" kern="1200" spc="-19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размещение</a:t>
            </a:r>
            <a:r>
              <a:rPr sz="1350" kern="1200" spc="-11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23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методических </a:t>
            </a:r>
            <a:r>
              <a:rPr sz="1350" kern="1200" spc="-349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материалов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05740" indent="-105251" defTabSz="685800">
              <a:buClrTx/>
              <a:buFontTx/>
              <a:buChar char="-"/>
              <a:tabLst>
                <a:tab pos="206216" algn="l"/>
              </a:tabLst>
            </a:pPr>
            <a:r>
              <a:rPr sz="1350" kern="1200" spc="-26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конструктор</a:t>
            </a:r>
            <a:r>
              <a:rPr sz="1350" kern="1200" spc="56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1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рабочих</a:t>
            </a:r>
            <a:r>
              <a:rPr sz="1350" kern="1200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srgbClr val="4471C4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782954"/>
            <a:ext cx="8568690" cy="4360545"/>
            <a:chOff x="0" y="1043939"/>
            <a:chExt cx="11424920" cy="58140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43939"/>
              <a:ext cx="11424920" cy="1427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8300" y="2453639"/>
              <a:ext cx="5524500" cy="440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4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753" y="193405"/>
            <a:ext cx="350139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8" dirty="0">
                <a:solidFill>
                  <a:srgbClr val="006FC0"/>
                </a:solidFill>
              </a:rPr>
              <a:t>Правовые</a:t>
            </a:r>
            <a:r>
              <a:rPr sz="3000" spc="-41" dirty="0">
                <a:solidFill>
                  <a:srgbClr val="006FC0"/>
                </a:solidFill>
              </a:rPr>
              <a:t> </a:t>
            </a:r>
            <a:r>
              <a:rPr sz="3000" spc="-11" dirty="0">
                <a:solidFill>
                  <a:srgbClr val="006FC0"/>
                </a:solidFill>
              </a:rPr>
              <a:t>нормы: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40769" y="973169"/>
            <a:ext cx="4316730" cy="35310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>
              <a:lnSpc>
                <a:spcPts val="2025"/>
              </a:lnSpc>
              <a:spcBef>
                <a:spcPts val="75"/>
              </a:spcBef>
              <a:buClrTx/>
              <a:buFontTx/>
              <a:buChar char="•"/>
              <a:tabLst>
                <a:tab pos="180975" algn="l"/>
              </a:tabLst>
            </a:pPr>
            <a:r>
              <a:rPr sz="1875" kern="1200" spc="-11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ФЗ</a:t>
            </a:r>
            <a:r>
              <a:rPr sz="1875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875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«Об </a:t>
            </a:r>
            <a:r>
              <a:rPr sz="1875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образовании</a:t>
            </a:r>
            <a:r>
              <a:rPr sz="187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875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endParaRPr sz="1875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80975" marR="604838" defTabSz="685800">
              <a:lnSpc>
                <a:spcPts val="1800"/>
              </a:lnSpc>
              <a:spcBef>
                <a:spcPts val="210"/>
              </a:spcBef>
              <a:buClrTx/>
            </a:pPr>
            <a:r>
              <a:rPr sz="1875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Российской </a:t>
            </a:r>
            <a:r>
              <a:rPr sz="187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Федерации</a:t>
            </a:r>
            <a:r>
              <a:rPr sz="1875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» </a:t>
            </a:r>
            <a:r>
              <a:rPr sz="1875" kern="1200" spc="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№273- </a:t>
            </a:r>
            <a:r>
              <a:rPr sz="1875" kern="1200" spc="-48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875" kern="1200" spc="-11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ФЗ</a:t>
            </a:r>
            <a:endParaRPr sz="1875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buClrTx/>
            </a:pPr>
            <a:endParaRPr sz="2138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1988" b="1" kern="1200" spc="-4" dirty="0">
                <a:solidFill>
                  <a:srgbClr val="006FC0"/>
                </a:solidFill>
                <a:ea typeface="+mn-ea"/>
              </a:rPr>
              <a:t>Часть</a:t>
            </a:r>
            <a:r>
              <a:rPr sz="1988" b="1" kern="1200" spc="19" dirty="0">
                <a:solidFill>
                  <a:srgbClr val="006FC0"/>
                </a:solidFill>
                <a:ea typeface="+mn-ea"/>
              </a:rPr>
              <a:t> </a:t>
            </a:r>
            <a:r>
              <a:rPr sz="1988" b="1" kern="1200" dirty="0">
                <a:solidFill>
                  <a:srgbClr val="006FC0"/>
                </a:solidFill>
                <a:ea typeface="+mn-ea"/>
              </a:rPr>
              <a:t>4.</a:t>
            </a:r>
            <a:r>
              <a:rPr sz="1988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1988" b="1" kern="1200" spc="-4" dirty="0">
                <a:solidFill>
                  <a:srgbClr val="006FC0"/>
                </a:solidFill>
                <a:ea typeface="+mn-ea"/>
              </a:rPr>
              <a:t>Статья</a:t>
            </a:r>
            <a:r>
              <a:rPr sz="1988" b="1" kern="1200" spc="26" dirty="0">
                <a:solidFill>
                  <a:srgbClr val="006FC0"/>
                </a:solidFill>
                <a:ea typeface="+mn-ea"/>
              </a:rPr>
              <a:t> </a:t>
            </a:r>
            <a:r>
              <a:rPr sz="1988" b="1" kern="1200" spc="-4" dirty="0">
                <a:solidFill>
                  <a:srgbClr val="006FC0"/>
                </a:solidFill>
                <a:ea typeface="+mn-ea"/>
              </a:rPr>
              <a:t>3:</a:t>
            </a:r>
            <a:endParaRPr sz="1988" kern="1200" dirty="0">
              <a:solidFill>
                <a:prstClr val="black"/>
              </a:solidFill>
              <a:ea typeface="+mn-ea"/>
            </a:endParaRPr>
          </a:p>
          <a:p>
            <a:pPr marL="279559" lvl="1" indent="-196215" defTabSz="685800">
              <a:spcBef>
                <a:spcPts val="1200"/>
              </a:spcBef>
              <a:buClrTx/>
              <a:buFontTx/>
              <a:buAutoNum type="arabicPeriod"/>
              <a:tabLst>
                <a:tab pos="280035" algn="l"/>
              </a:tabLst>
            </a:pPr>
            <a:r>
              <a:rPr sz="1388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Государственная</a:t>
            </a:r>
            <a:r>
              <a:rPr sz="1388" kern="1200" spc="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политика</a:t>
            </a:r>
            <a:r>
              <a:rPr sz="1388" kern="1200" spc="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388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правовое</a:t>
            </a:r>
            <a:endParaRPr sz="1388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80975" marR="111443" defTabSz="685800">
              <a:lnSpc>
                <a:spcPts val="1515"/>
              </a:lnSpc>
              <a:spcBef>
                <a:spcPts val="191"/>
              </a:spcBef>
              <a:buClrTx/>
            </a:pPr>
            <a:r>
              <a:rPr sz="1388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регулирование</a:t>
            </a:r>
            <a:r>
              <a:rPr sz="1388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отношений</a:t>
            </a:r>
            <a:r>
              <a:rPr sz="1388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388" kern="1200" spc="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сфере</a:t>
            </a:r>
            <a:r>
              <a:rPr sz="1388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образования </a:t>
            </a:r>
            <a:r>
              <a:rPr sz="1388" kern="1200" spc="-3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основываются</a:t>
            </a:r>
            <a:r>
              <a:rPr sz="1388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</a:t>
            </a:r>
            <a:r>
              <a:rPr sz="1388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следующих</a:t>
            </a:r>
            <a:r>
              <a:rPr sz="1388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принципах</a:t>
            </a:r>
            <a:r>
              <a:rPr sz="1388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:</a:t>
            </a:r>
            <a:endParaRPr sz="1388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19075" defTabSz="685800">
              <a:spcBef>
                <a:spcPts val="563"/>
              </a:spcBef>
              <a:buClrTx/>
            </a:pPr>
            <a:r>
              <a:rPr sz="1388" kern="1200" spc="6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…</a:t>
            </a:r>
            <a:endParaRPr sz="1388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180975" marR="3810" indent="38100" defTabSz="685800">
              <a:lnSpc>
                <a:spcPct val="91000"/>
              </a:lnSpc>
              <a:spcBef>
                <a:spcPts val="750"/>
              </a:spcBef>
              <a:buClrTx/>
            </a:pP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4.</a:t>
            </a:r>
            <a:r>
              <a:rPr sz="1388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b="1" u="heavy" kern="1200" spc="-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единство</a:t>
            </a:r>
            <a:r>
              <a:rPr sz="1388" b="1" u="heavy" kern="1200" spc="19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 </a:t>
            </a:r>
            <a:r>
              <a:rPr sz="1388" b="1" u="heavy" kern="1200" spc="-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образовательного</a:t>
            </a:r>
            <a:r>
              <a:rPr sz="1388" b="1" u="heavy" kern="1200" spc="23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 </a:t>
            </a:r>
            <a:r>
              <a:rPr sz="1388" b="1" u="heavy" kern="1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пространства </a:t>
            </a:r>
            <a:r>
              <a:rPr sz="1388" b="1" kern="1200" spc="4" dirty="0">
                <a:solidFill>
                  <a:srgbClr val="006FC0"/>
                </a:solidFill>
                <a:ea typeface="+mn-ea"/>
              </a:rPr>
              <a:t> </a:t>
            </a:r>
            <a:r>
              <a:rPr sz="1388" b="1" u="heavy" kern="1200" spc="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на</a:t>
            </a:r>
            <a:r>
              <a:rPr sz="1388" b="1" u="heavy" kern="1200" spc="-8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 </a:t>
            </a:r>
            <a:r>
              <a:rPr sz="1388" b="1" u="heavy" kern="12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территории</a:t>
            </a:r>
            <a:r>
              <a:rPr sz="1388" b="1" u="heavy" kern="1200" spc="8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 </a:t>
            </a:r>
            <a:r>
              <a:rPr sz="1388" b="1" u="heavy" kern="1200" spc="-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Российской </a:t>
            </a:r>
            <a:r>
              <a:rPr sz="1388" b="1" u="heavy" kern="1200" spc="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ea typeface="+mn-ea"/>
              </a:rPr>
              <a:t>Федерации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,</a:t>
            </a:r>
            <a:r>
              <a:rPr sz="1388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защита </a:t>
            </a:r>
            <a:r>
              <a:rPr sz="1388" kern="1200" spc="-36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388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развитие </a:t>
            </a:r>
            <a:r>
              <a:rPr sz="1388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этнокультурных</a:t>
            </a:r>
            <a:r>
              <a:rPr sz="1388" kern="1200" spc="6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особенностей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и </a:t>
            </a:r>
            <a:r>
              <a:rPr sz="1388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традиций</a:t>
            </a:r>
            <a:r>
              <a:rPr sz="1388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народов</a:t>
            </a:r>
            <a:r>
              <a:rPr sz="1388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Российской</a:t>
            </a:r>
            <a:r>
              <a:rPr sz="1388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Федерации</a:t>
            </a:r>
            <a:r>
              <a:rPr sz="1388" kern="1200" spc="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 </a:t>
            </a:r>
            <a:r>
              <a:rPr sz="1388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условиях</a:t>
            </a:r>
            <a:r>
              <a:rPr sz="1388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многонационального</a:t>
            </a:r>
            <a:r>
              <a:rPr sz="1388" kern="1200" spc="4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88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государства</a:t>
            </a:r>
            <a:r>
              <a:rPr sz="1388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;</a:t>
            </a:r>
            <a:endParaRPr sz="1388" kern="1200" dirty="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4766242" y="967543"/>
            <a:ext cx="3486909" cy="35330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926">
              <a:spcBef>
                <a:spcPts val="75"/>
              </a:spcBef>
              <a:buChar char="•"/>
              <a:tabLst>
                <a:tab pos="181451" algn="l"/>
              </a:tabLst>
            </a:pPr>
            <a:r>
              <a:rPr spc="-23" dirty="0"/>
              <a:t>Конституция</a:t>
            </a:r>
            <a:r>
              <a:rPr spc="38" dirty="0"/>
              <a:t> </a:t>
            </a:r>
            <a:r>
              <a:rPr spc="-113" dirty="0"/>
              <a:t>РФ</a:t>
            </a:r>
          </a:p>
          <a:p>
            <a:pPr>
              <a:lnSpc>
                <a:spcPct val="100000"/>
              </a:lnSpc>
              <a:buClr>
                <a:srgbClr val="006FC0"/>
              </a:buClr>
              <a:buFont typeface="Microsoft Sans Serif"/>
              <a:buChar char="•"/>
            </a:pPr>
            <a:endParaRPr sz="2325" dirty="0"/>
          </a:p>
          <a:p>
            <a:pPr>
              <a:spcBef>
                <a:spcPts val="15"/>
              </a:spcBef>
              <a:buClr>
                <a:srgbClr val="006FC0"/>
              </a:buClr>
              <a:buFont typeface="Microsoft Sans Serif"/>
              <a:buChar char="•"/>
            </a:pPr>
            <a:endParaRPr sz="2738" dirty="0"/>
          </a:p>
          <a:p>
            <a:pPr marL="154781"/>
            <a:r>
              <a:rPr sz="1988" b="1" spc="-4" dirty="0">
                <a:latin typeface="Arial"/>
                <a:cs typeface="Arial"/>
              </a:rPr>
              <a:t>Статья</a:t>
            </a:r>
            <a:r>
              <a:rPr sz="1988" b="1" spc="8" dirty="0">
                <a:latin typeface="Arial"/>
                <a:cs typeface="Arial"/>
              </a:rPr>
              <a:t> </a:t>
            </a:r>
            <a:r>
              <a:rPr sz="1988" b="1" spc="4" dirty="0">
                <a:latin typeface="Arial"/>
                <a:cs typeface="Arial"/>
              </a:rPr>
              <a:t>43</a:t>
            </a:r>
            <a:endParaRPr sz="1988" dirty="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2475" dirty="0">
              <a:latin typeface="Arial"/>
              <a:cs typeface="Arial"/>
            </a:endParaRPr>
          </a:p>
          <a:p>
            <a:pPr marL="350996" lvl="1" indent="-196691">
              <a:buAutoNum type="arabicPeriod"/>
              <a:tabLst>
                <a:tab pos="351473" algn="l"/>
              </a:tabLst>
            </a:pPr>
            <a:r>
              <a:rPr sz="1388" spc="-26" dirty="0">
                <a:solidFill>
                  <a:srgbClr val="006FC0"/>
                </a:solidFill>
                <a:latin typeface="Microsoft Sans Serif"/>
                <a:cs typeface="Microsoft Sans Serif"/>
              </a:rPr>
              <a:t>Каждый</a:t>
            </a:r>
            <a:r>
              <a:rPr sz="1388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имеет</a:t>
            </a:r>
            <a:r>
              <a:rPr sz="1388" spc="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право</a:t>
            </a:r>
            <a:r>
              <a:rPr sz="1388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на</a:t>
            </a:r>
            <a:r>
              <a:rPr sz="1388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образование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.</a:t>
            </a:r>
            <a:endParaRPr sz="1388" dirty="0">
              <a:latin typeface="Microsoft Sans Serif"/>
              <a:cs typeface="Microsoft Sans Serif"/>
            </a:endParaRPr>
          </a:p>
          <a:p>
            <a:pPr marL="326231" marR="3810" lvl="1" indent="-171450">
              <a:lnSpc>
                <a:spcPct val="90900"/>
              </a:lnSpc>
              <a:spcBef>
                <a:spcPts val="750"/>
              </a:spcBef>
              <a:buClr>
                <a:srgbClr val="006FC0"/>
              </a:buClr>
              <a:buFont typeface="Microsoft Sans Serif"/>
              <a:buAutoNum type="arabicPeriod"/>
              <a:tabLst>
                <a:tab pos="351473" algn="l"/>
              </a:tabLst>
            </a:pPr>
            <a:r>
              <a:rPr dirty="0"/>
              <a:t>	</a:t>
            </a:r>
            <a:r>
              <a:rPr sz="1388" b="1" u="heavy" spc="-8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Гарантируются</a:t>
            </a:r>
            <a:r>
              <a:rPr sz="1388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 </a:t>
            </a:r>
            <a:r>
              <a:rPr sz="1388" b="1" u="heavy" spc="-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общедоступность</a:t>
            </a:r>
            <a:r>
              <a:rPr sz="1388" b="1" spc="83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388" dirty="0">
                <a:solidFill>
                  <a:srgbClr val="006FC0"/>
                </a:solidFill>
                <a:latin typeface="Microsoft Sans Serif"/>
                <a:cs typeface="Microsoft Sans Serif"/>
              </a:rPr>
              <a:t>и </a:t>
            </a:r>
            <a:r>
              <a:rPr sz="1388" spc="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бесплатность</a:t>
            </a:r>
            <a:r>
              <a:rPr sz="1388" spc="1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дошкольного,</a:t>
            </a:r>
            <a:r>
              <a:rPr sz="1388" spc="8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основного 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общего</a:t>
            </a:r>
            <a:r>
              <a:rPr sz="1388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388" spc="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среднего</a:t>
            </a:r>
            <a:r>
              <a:rPr sz="1388" spc="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профессионального </a:t>
            </a:r>
            <a:r>
              <a:rPr sz="1388" spc="-356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388" spc="8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4" dirty="0">
                <a:solidFill>
                  <a:srgbClr val="006FC0"/>
                </a:solidFill>
                <a:latin typeface="Microsoft Sans Serif"/>
                <a:cs typeface="Microsoft Sans Serif"/>
              </a:rPr>
              <a:t>в</a:t>
            </a:r>
            <a:r>
              <a:rPr sz="1388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государственных</a:t>
            </a:r>
            <a:r>
              <a:rPr sz="1388" spc="38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8" dirty="0">
                <a:solidFill>
                  <a:srgbClr val="006FC0"/>
                </a:solidFill>
                <a:latin typeface="Microsoft Sans Serif"/>
                <a:cs typeface="Microsoft Sans Serif"/>
              </a:rPr>
              <a:t>или </a:t>
            </a:r>
            <a:r>
              <a:rPr sz="1388" spc="11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муниципальных</a:t>
            </a:r>
            <a:r>
              <a:rPr sz="1388" spc="83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388" spc="-8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11" dirty="0">
                <a:solidFill>
                  <a:srgbClr val="006FC0"/>
                </a:solidFill>
                <a:latin typeface="Microsoft Sans Serif"/>
                <a:cs typeface="Microsoft Sans Serif"/>
              </a:rPr>
              <a:t>учреждениях</a:t>
            </a:r>
            <a:r>
              <a:rPr sz="1388" spc="6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388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на</a:t>
            </a:r>
            <a:r>
              <a:rPr sz="1388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предприятиях</a:t>
            </a:r>
            <a:r>
              <a:rPr sz="1388" spc="-4" dirty="0">
                <a:solidFill>
                  <a:srgbClr val="006FC0"/>
                </a:solidFill>
                <a:latin typeface="Microsoft Sans Serif"/>
                <a:cs typeface="Microsoft Sans Serif"/>
              </a:rPr>
              <a:t>.</a:t>
            </a:r>
            <a:endParaRPr sz="1388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98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187622" y="699542"/>
            <a:ext cx="7416826" cy="8640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- 2021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2" y="0"/>
            <a:ext cx="731780" cy="6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95536" y="21252"/>
            <a:ext cx="8748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1111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Sakkal Majalla" panose="020B0604020202020204" pitchFamily="2" charset="-78"/>
                <a:sym typeface="Arial"/>
              </a:rPr>
              <a:t>Государственное бюджетное учреждение дополнительного профессионального образования 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111111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Sakkal Majalla" panose="020B0604020202020204" pitchFamily="2" charset="-78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Sakkal Majalla" panose="020B0604020202020204" pitchFamily="2" charset="-78"/>
                <a:sym typeface="Arial"/>
              </a:rPr>
              <a:t>«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1111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Sakkal Majalla" panose="020B0604020202020204" pitchFamily="2" charset="-78"/>
                <a:sym typeface="Arial"/>
              </a:rPr>
              <a:t>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2474"/>
              </p:ext>
            </p:extLst>
          </p:nvPr>
        </p:nvGraphicFramePr>
        <p:xfrm>
          <a:off x="1187622" y="1995686"/>
          <a:ext cx="7416826" cy="3119082"/>
        </p:xfrm>
        <a:graphic>
          <a:graphicData uri="http://schemas.openxmlformats.org/drawingml/2006/table">
            <a:tbl>
              <a:tblPr firstRow="1" firstCol="1" bandRow="1"/>
              <a:tblGrid>
                <a:gridCol w="3708413">
                  <a:extLst>
                    <a:ext uri="{9D8B030D-6E8A-4147-A177-3AD203B41FA5}">
                      <a16:colId xmlns:a16="http://schemas.microsoft.com/office/drawing/2014/main" val="3038103211"/>
                    </a:ext>
                  </a:extLst>
                </a:gridCol>
                <a:gridCol w="3708413">
                  <a:extLst>
                    <a:ext uri="{9D8B030D-6E8A-4147-A177-3AD203B41FA5}">
                      <a16:colId xmlns:a16="http://schemas.microsoft.com/office/drawing/2014/main" val="404504245"/>
                    </a:ext>
                  </a:extLst>
                </a:gridCol>
              </a:tblGrid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464196"/>
                  </a:ext>
                </a:extLst>
              </a:tr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Литература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822268"/>
                  </a:ext>
                </a:extLst>
              </a:tr>
              <a:tr h="477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родная литература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Федерации, Родная литература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6221"/>
                  </a:ext>
                </a:extLst>
              </a:tr>
              <a:tr h="32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язык, Второй иностранный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894175"/>
                  </a:ext>
                </a:extLst>
              </a:tr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Математика, 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9983"/>
                  </a:ext>
                </a:extLst>
              </a:tr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Общественно-научные предметы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Обществознание, География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15234"/>
                  </a:ext>
                </a:extLst>
              </a:tr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 предметы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Химия, 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6305"/>
                  </a:ext>
                </a:extLst>
              </a:tr>
              <a:tr h="351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404548"/>
                  </a:ext>
                </a:extLst>
              </a:tr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искусство, Музыка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46071"/>
                  </a:ext>
                </a:extLst>
              </a:tr>
              <a:tr h="183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371149"/>
                  </a:ext>
                </a:extLst>
              </a:tr>
              <a:tr h="351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основы безопасности жизнедеятельности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Основы безопасности жизнедеятельности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15" marR="9315" marT="9315" marB="93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27886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2" y="1549431"/>
            <a:ext cx="74168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учебный план входят следующие обязательные для изучения предметные области и учебные предметы: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187622" y="699542"/>
            <a:ext cx="7416826" cy="8640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- 2021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A5ADCA-A51C-4A55-9766-346D307B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2" y="0"/>
            <a:ext cx="731780" cy="6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E796B5-EBCD-44AF-90A9-44CA72B2A346}"/>
              </a:ext>
            </a:extLst>
          </p:cNvPr>
          <p:cNvSpPr/>
          <p:nvPr/>
        </p:nvSpPr>
        <p:spPr>
          <a:xfrm>
            <a:off x="395536" y="21252"/>
            <a:ext cx="8748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1111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Sakkal Majalla" panose="020B0604020202020204" pitchFamily="2" charset="-78"/>
                <a:sym typeface="Arial"/>
              </a:rPr>
              <a:t>Государственное бюджетное учреждение дополнительного профессионального образования 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111111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cs typeface="Sakkal Majalla" panose="020B0604020202020204" pitchFamily="2" charset="-78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11111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Sakkal Majalla" panose="020B0604020202020204" pitchFamily="2" charset="-78"/>
                <a:sym typeface="Arial"/>
              </a:rPr>
              <a:t>«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111111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cs typeface="Sakkal Majalla" panose="020B0604020202020204" pitchFamily="2" charset="-78"/>
                <a:sym typeface="Arial"/>
              </a:rPr>
              <a:t>Ставропольский краевой институт развития образования, повышения квалификации и переподготовки работников образования»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2" y="1811041"/>
            <a:ext cx="7416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75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Организаций, в которых языком образования является русский язык, изучение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родного языка и родной литературы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обучающихся, родителей (законных представителей) несовершеннолетних обучающихся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Рекомендации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по разработке рабочих 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987574"/>
            <a:ext cx="747628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Федеральный </a:t>
            </a:r>
            <a:r>
              <a:rPr lang="ru-RU" sz="1600" b="1" dirty="0"/>
              <a:t>закон от 02.07.2021 № 322-ФЗ "О внесении изменений в статью 3 Федерального закона "О Московском государственном университете имени М.В. Ломоносова и Санкт-Петербургском государственном университете" и Федеральный закон "Об образовании в Российской </a:t>
            </a:r>
            <a:r>
              <a:rPr lang="ru-RU" sz="1600" b="1" dirty="0" smtClean="0"/>
              <a:t>Федерации".</a:t>
            </a:r>
          </a:p>
          <a:p>
            <a:pPr algn="just"/>
            <a:r>
              <a:rPr lang="ru-RU" sz="1600" i="1" dirty="0" smtClean="0"/>
              <a:t>«статью </a:t>
            </a:r>
            <a:r>
              <a:rPr lang="ru-RU" sz="1600" i="1" dirty="0"/>
              <a:t>12 дополнить частью 72 следующего содержания:</a:t>
            </a:r>
          </a:p>
          <a:p>
            <a:pPr algn="just"/>
            <a:r>
              <a:rPr lang="ru-RU" sz="1600" i="1" dirty="0" smtClean="0"/>
              <a:t>72</a:t>
            </a:r>
            <a:r>
              <a:rPr lang="ru-RU" sz="1600" i="1" dirty="0"/>
              <a:t>. При разработке основной общеобразовательной программы организация, осуществляющая образовательную деятельность, вправе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включенных в соответствующую примерную основную общеобразовательную программу. </a:t>
            </a:r>
            <a:r>
              <a:rPr lang="ru-RU" sz="1600" i="1" dirty="0">
                <a:solidFill>
                  <a:srgbClr val="FF0000"/>
                </a:solidFill>
              </a:rPr>
              <a:t>В этом случае такая учебно-методическая документация не разрабатывается</a:t>
            </a:r>
            <a:r>
              <a:rPr lang="ru-RU" sz="1600" i="1" dirty="0" smtClean="0"/>
              <a:t>.»</a:t>
            </a:r>
            <a:endParaRPr lang="ru-RU" sz="1600" i="1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4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Рекомендации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по разработке рабочих 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7574"/>
            <a:ext cx="814305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ru-RU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11 декабря 2020 г. № 712 </a:t>
            </a:r>
            <a:r>
              <a:rPr lang="ru-RU" sz="16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некоторые федеральные государственные образовательные стандарты общего образования по вопросам воспитания </a:t>
            </a:r>
            <a:r>
              <a:rPr lang="ru-RU" sz="16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 indent="457200" algn="just">
              <a:lnSpc>
                <a:spcPct val="115000"/>
              </a:lnSpc>
            </a:pPr>
            <a:r>
              <a:rPr lang="ru-RU" sz="16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«2.3</a:t>
            </a:r>
            <a:r>
              <a:rPr lang="ru-RU" sz="16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В подпунктах 3 пункта 18.2.2 после слов "тематическое планирование" дополнить словами ", в том числе с учетом рабочей программы воспитания</a:t>
            </a:r>
            <a:r>
              <a:rPr lang="ru-RU" sz="16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"».</a:t>
            </a:r>
            <a:endParaRPr lang="ru-RU" sz="1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18.2.2. Рабочие </a:t>
            </a:r>
            <a:r>
              <a:rPr lang="ru-RU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учебных предметов, курсов должны содержать: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1) планируемые результаты освоения учебного предмета, курса;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2) содержание учебного предмета, курса;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</a:pP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3) тематическое </a:t>
            </a:r>
            <a:r>
              <a:rPr lang="ru-RU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с учетом рабочей программы воспитания",</a:t>
            </a:r>
            <a:r>
              <a:rPr lang="ru-RU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 указанием количества часов, отводимых на освоение каждой темы. 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6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Проекты рабочих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0832"/>
            <a:ext cx="3076256" cy="3888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>
          <a:xfrm>
            <a:off x="5076056" y="1059582"/>
            <a:ext cx="3053171" cy="38884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66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Проекты рабочих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6864"/>
            <a:ext cx="3004381" cy="3893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6864"/>
            <a:ext cx="2981163" cy="38931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63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Проекты рабочих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70" y="1127166"/>
            <a:ext cx="2556228" cy="38164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75095"/>
            <a:ext cx="2688043" cy="3720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3" y="1175095"/>
            <a:ext cx="2623583" cy="3816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4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Проекты рабочих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00" y="1110617"/>
            <a:ext cx="2808312" cy="3924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4730"/>
            <a:ext cx="2865439" cy="38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752"/>
            <a:ext cx="8071048" cy="752822"/>
          </a:xfrm>
          <a:ln>
            <a:solidFill>
              <a:srgbClr val="000099"/>
            </a:solidFill>
          </a:ln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Times New Roman"/>
              </a:rPr>
              <a:t>Проекты рабочих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/>
              </a:rPr>
              <a:t>программ учебных предметов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Roboto Slab"/>
                <a:ea typeface="Roboto Slab"/>
                <a:sym typeface="Roboto Slab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Roboto Slab"/>
              <a:ea typeface="Roboto Slab"/>
              <a:sym typeface="Roboto Slab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23" y="1073485"/>
            <a:ext cx="3081096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54249"/>
            <a:ext cx="2880320" cy="36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140" y="2790826"/>
            <a:ext cx="491489" cy="4495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8160" y="1217296"/>
            <a:ext cx="3952875" cy="2012156"/>
            <a:chOff x="690880" y="1623060"/>
            <a:chExt cx="5270500" cy="26828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9799" y="3707000"/>
              <a:ext cx="661640" cy="5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7230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5257800" y="0"/>
                  </a:moveTo>
                  <a:lnTo>
                    <a:pt x="362800" y="0"/>
                  </a:lnTo>
                  <a:lnTo>
                    <a:pt x="313571" y="3311"/>
                  </a:lnTo>
                  <a:lnTo>
                    <a:pt x="266354" y="12959"/>
                  </a:lnTo>
                  <a:lnTo>
                    <a:pt x="221583" y="28511"/>
                  </a:lnTo>
                  <a:lnTo>
                    <a:pt x="179689" y="49534"/>
                  </a:lnTo>
                  <a:lnTo>
                    <a:pt x="141104" y="75597"/>
                  </a:lnTo>
                  <a:lnTo>
                    <a:pt x="106262" y="106267"/>
                  </a:lnTo>
                  <a:lnTo>
                    <a:pt x="75594" y="141112"/>
                  </a:lnTo>
                  <a:lnTo>
                    <a:pt x="49533" y="179700"/>
                  </a:lnTo>
                  <a:lnTo>
                    <a:pt x="28510" y="221599"/>
                  </a:lnTo>
                  <a:lnTo>
                    <a:pt x="12959" y="266376"/>
                  </a:lnTo>
                  <a:lnTo>
                    <a:pt x="3311" y="313600"/>
                  </a:lnTo>
                  <a:lnTo>
                    <a:pt x="0" y="362838"/>
                  </a:lnTo>
                  <a:lnTo>
                    <a:pt x="0" y="2176779"/>
                  </a:lnTo>
                  <a:lnTo>
                    <a:pt x="5257800" y="2176779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7230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0" y="2176779"/>
                  </a:moveTo>
                  <a:lnTo>
                    <a:pt x="0" y="362838"/>
                  </a:lnTo>
                  <a:lnTo>
                    <a:pt x="3311" y="313600"/>
                  </a:lnTo>
                  <a:lnTo>
                    <a:pt x="12959" y="266376"/>
                  </a:lnTo>
                  <a:lnTo>
                    <a:pt x="28510" y="221599"/>
                  </a:lnTo>
                  <a:lnTo>
                    <a:pt x="49533" y="179700"/>
                  </a:lnTo>
                  <a:lnTo>
                    <a:pt x="75594" y="141112"/>
                  </a:lnTo>
                  <a:lnTo>
                    <a:pt x="106262" y="106267"/>
                  </a:lnTo>
                  <a:lnTo>
                    <a:pt x="141104" y="75597"/>
                  </a:lnTo>
                  <a:lnTo>
                    <a:pt x="179689" y="49534"/>
                  </a:lnTo>
                  <a:lnTo>
                    <a:pt x="221583" y="28511"/>
                  </a:lnTo>
                  <a:lnTo>
                    <a:pt x="266354" y="12959"/>
                  </a:lnTo>
                  <a:lnTo>
                    <a:pt x="313571" y="3311"/>
                  </a:lnTo>
                  <a:lnTo>
                    <a:pt x="362800" y="0"/>
                  </a:lnTo>
                  <a:lnTo>
                    <a:pt x="5257800" y="0"/>
                  </a:lnTo>
                  <a:lnTo>
                    <a:pt x="5257800" y="2176779"/>
                  </a:lnTo>
                  <a:lnTo>
                    <a:pt x="0" y="21767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4372" y="1645396"/>
            <a:ext cx="3595688" cy="3212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025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Образовательные</a:t>
            </a:r>
            <a:r>
              <a:rPr sz="2025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программы</a:t>
            </a:r>
            <a:endParaRPr sz="20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61509" y="1217295"/>
            <a:ext cx="3952875" cy="1642110"/>
            <a:chOff x="5948679" y="1623060"/>
            <a:chExt cx="5270500" cy="2189480"/>
          </a:xfrm>
        </p:grpSpPr>
        <p:sp>
          <p:nvSpPr>
            <p:cNvPr id="10" name="object 10"/>
            <p:cNvSpPr/>
            <p:nvPr/>
          </p:nvSpPr>
          <p:spPr>
            <a:xfrm>
              <a:off x="5955029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4894961" y="0"/>
                  </a:moveTo>
                  <a:lnTo>
                    <a:pt x="0" y="0"/>
                  </a:lnTo>
                  <a:lnTo>
                    <a:pt x="0" y="2176779"/>
                  </a:lnTo>
                  <a:lnTo>
                    <a:pt x="5257800" y="2176779"/>
                  </a:lnTo>
                  <a:lnTo>
                    <a:pt x="5257800" y="362838"/>
                  </a:lnTo>
                  <a:lnTo>
                    <a:pt x="5254488" y="313600"/>
                  </a:lnTo>
                  <a:lnTo>
                    <a:pt x="5244840" y="266376"/>
                  </a:lnTo>
                  <a:lnTo>
                    <a:pt x="5229288" y="221599"/>
                  </a:lnTo>
                  <a:lnTo>
                    <a:pt x="5208265" y="179700"/>
                  </a:lnTo>
                  <a:lnTo>
                    <a:pt x="5182202" y="141112"/>
                  </a:lnTo>
                  <a:lnTo>
                    <a:pt x="5151532" y="106267"/>
                  </a:lnTo>
                  <a:lnTo>
                    <a:pt x="5116687" y="75597"/>
                  </a:lnTo>
                  <a:lnTo>
                    <a:pt x="5078099" y="49534"/>
                  </a:lnTo>
                  <a:lnTo>
                    <a:pt x="5036200" y="28511"/>
                  </a:lnTo>
                  <a:lnTo>
                    <a:pt x="4991423" y="12959"/>
                  </a:lnTo>
                  <a:lnTo>
                    <a:pt x="4944199" y="3311"/>
                  </a:lnTo>
                  <a:lnTo>
                    <a:pt x="4894961" y="0"/>
                  </a:lnTo>
                  <a:close/>
                </a:path>
              </a:pathLst>
            </a:custGeom>
            <a:solidFill>
              <a:srgbClr val="52C9B8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955029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0" y="0"/>
                  </a:moveTo>
                  <a:lnTo>
                    <a:pt x="4894961" y="0"/>
                  </a:lnTo>
                  <a:lnTo>
                    <a:pt x="4944199" y="3311"/>
                  </a:lnTo>
                  <a:lnTo>
                    <a:pt x="4991423" y="12959"/>
                  </a:lnTo>
                  <a:lnTo>
                    <a:pt x="5036200" y="28511"/>
                  </a:lnTo>
                  <a:lnTo>
                    <a:pt x="5078099" y="49534"/>
                  </a:lnTo>
                  <a:lnTo>
                    <a:pt x="5116687" y="75597"/>
                  </a:lnTo>
                  <a:lnTo>
                    <a:pt x="5151532" y="106267"/>
                  </a:lnTo>
                  <a:lnTo>
                    <a:pt x="5182202" y="141112"/>
                  </a:lnTo>
                  <a:lnTo>
                    <a:pt x="5208265" y="179700"/>
                  </a:lnTo>
                  <a:lnTo>
                    <a:pt x="5229288" y="221599"/>
                  </a:lnTo>
                  <a:lnTo>
                    <a:pt x="5244840" y="266376"/>
                  </a:lnTo>
                  <a:lnTo>
                    <a:pt x="5254488" y="313600"/>
                  </a:lnTo>
                  <a:lnTo>
                    <a:pt x="5257800" y="362838"/>
                  </a:lnTo>
                  <a:lnTo>
                    <a:pt x="5257800" y="2176779"/>
                  </a:lnTo>
                  <a:lnTo>
                    <a:pt x="0" y="21767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66964" y="1379505"/>
            <a:ext cx="3541395" cy="864756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9525" marR="3810" indent="-476" algn="ctr" defTabSz="685800">
              <a:lnSpc>
                <a:spcPct val="86500"/>
              </a:lnSpc>
              <a:spcBef>
                <a:spcPts val="401"/>
              </a:spcBef>
              <a:buClrTx/>
            </a:pPr>
            <a:r>
              <a:rPr sz="2025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Учебно-методические </a:t>
            </a:r>
            <a:r>
              <a:rPr sz="2025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издания</a:t>
            </a:r>
            <a:r>
              <a:rPr sz="2025" kern="1200" spc="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(учебники</a:t>
            </a:r>
            <a:r>
              <a:rPr sz="2025" kern="1200" spc="6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2025" kern="1200" spc="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учебные </a:t>
            </a:r>
            <a:r>
              <a:rPr sz="2025" kern="1200" spc="-52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пособия)</a:t>
            </a:r>
            <a:endParaRPr sz="20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8160" y="2849880"/>
            <a:ext cx="3952875" cy="1640205"/>
            <a:chOff x="690880" y="3799840"/>
            <a:chExt cx="5270500" cy="2186940"/>
          </a:xfrm>
        </p:grpSpPr>
        <p:sp>
          <p:nvSpPr>
            <p:cNvPr id="14" name="object 14"/>
            <p:cNvSpPr/>
            <p:nvPr/>
          </p:nvSpPr>
          <p:spPr>
            <a:xfrm>
              <a:off x="697230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0" y="0"/>
                  </a:lnTo>
                  <a:lnTo>
                    <a:pt x="0" y="1811858"/>
                  </a:lnTo>
                  <a:lnTo>
                    <a:pt x="3308" y="1861031"/>
                  </a:lnTo>
                  <a:lnTo>
                    <a:pt x="12944" y="1908194"/>
                  </a:lnTo>
                  <a:lnTo>
                    <a:pt x="28477" y="1952914"/>
                  </a:lnTo>
                  <a:lnTo>
                    <a:pt x="49475" y="1994759"/>
                  </a:lnTo>
                  <a:lnTo>
                    <a:pt x="75506" y="2033299"/>
                  </a:lnTo>
                  <a:lnTo>
                    <a:pt x="106138" y="2068101"/>
                  </a:lnTo>
                  <a:lnTo>
                    <a:pt x="140940" y="2098733"/>
                  </a:lnTo>
                  <a:lnTo>
                    <a:pt x="179480" y="2124764"/>
                  </a:lnTo>
                  <a:lnTo>
                    <a:pt x="221325" y="2145762"/>
                  </a:lnTo>
                  <a:lnTo>
                    <a:pt x="266045" y="2161295"/>
                  </a:lnTo>
                  <a:lnTo>
                    <a:pt x="313208" y="2170931"/>
                  </a:lnTo>
                  <a:lnTo>
                    <a:pt x="362381" y="2174240"/>
                  </a:lnTo>
                  <a:lnTo>
                    <a:pt x="5257800" y="2174240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48BE63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97230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2174240"/>
                  </a:moveTo>
                  <a:lnTo>
                    <a:pt x="362381" y="2174240"/>
                  </a:lnTo>
                  <a:lnTo>
                    <a:pt x="313208" y="2170931"/>
                  </a:lnTo>
                  <a:lnTo>
                    <a:pt x="266045" y="2161295"/>
                  </a:lnTo>
                  <a:lnTo>
                    <a:pt x="221325" y="2145762"/>
                  </a:lnTo>
                  <a:lnTo>
                    <a:pt x="179480" y="2124764"/>
                  </a:lnTo>
                  <a:lnTo>
                    <a:pt x="140940" y="2098733"/>
                  </a:lnTo>
                  <a:lnTo>
                    <a:pt x="106138" y="2068101"/>
                  </a:lnTo>
                  <a:lnTo>
                    <a:pt x="75506" y="2033299"/>
                  </a:lnTo>
                  <a:lnTo>
                    <a:pt x="49475" y="1994759"/>
                  </a:lnTo>
                  <a:lnTo>
                    <a:pt x="28477" y="1952914"/>
                  </a:lnTo>
                  <a:lnTo>
                    <a:pt x="12944" y="1908194"/>
                  </a:lnTo>
                  <a:lnTo>
                    <a:pt x="3308" y="1861031"/>
                  </a:lnTo>
                  <a:lnTo>
                    <a:pt x="0" y="1811858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2174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6763" y="3419284"/>
            <a:ext cx="3452336" cy="8617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9525" marR="3810" indent="-953" algn="ctr" defTabSz="685800">
              <a:lnSpc>
                <a:spcPts val="2100"/>
              </a:lnSpc>
              <a:spcBef>
                <a:spcPts val="420"/>
              </a:spcBef>
              <a:buClrTx/>
            </a:pPr>
            <a:r>
              <a:rPr sz="2025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Контрольно-измерительные </a:t>
            </a:r>
            <a:r>
              <a:rPr sz="2025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материалы</a:t>
            </a:r>
            <a:r>
              <a:rPr sz="2025" kern="1200" spc="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процедур</a:t>
            </a:r>
            <a:r>
              <a:rPr sz="2025" kern="1200" spc="7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3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оценки </a:t>
            </a:r>
            <a:r>
              <a:rPr sz="2025" kern="1200" spc="-52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качества</a:t>
            </a:r>
            <a:r>
              <a:rPr sz="2025" kern="1200" spc="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образования</a:t>
            </a:r>
            <a:endParaRPr sz="20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61509" y="2849880"/>
            <a:ext cx="3952875" cy="1640205"/>
            <a:chOff x="5948679" y="3799840"/>
            <a:chExt cx="5270500" cy="2186940"/>
          </a:xfrm>
        </p:grpSpPr>
        <p:sp>
          <p:nvSpPr>
            <p:cNvPr id="18" name="object 18"/>
            <p:cNvSpPr/>
            <p:nvPr/>
          </p:nvSpPr>
          <p:spPr>
            <a:xfrm>
              <a:off x="5955029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0" y="0"/>
                  </a:lnTo>
                  <a:lnTo>
                    <a:pt x="0" y="2174240"/>
                  </a:lnTo>
                  <a:lnTo>
                    <a:pt x="4895469" y="2174240"/>
                  </a:lnTo>
                  <a:lnTo>
                    <a:pt x="4944617" y="2170931"/>
                  </a:lnTo>
                  <a:lnTo>
                    <a:pt x="4991761" y="2161295"/>
                  </a:lnTo>
                  <a:lnTo>
                    <a:pt x="5036468" y="2145762"/>
                  </a:lnTo>
                  <a:lnTo>
                    <a:pt x="5078306" y="2124764"/>
                  </a:lnTo>
                  <a:lnTo>
                    <a:pt x="5116842" y="2098733"/>
                  </a:lnTo>
                  <a:lnTo>
                    <a:pt x="5151643" y="2068101"/>
                  </a:lnTo>
                  <a:lnTo>
                    <a:pt x="5182277" y="2033299"/>
                  </a:lnTo>
                  <a:lnTo>
                    <a:pt x="5208312" y="1994759"/>
                  </a:lnTo>
                  <a:lnTo>
                    <a:pt x="5229314" y="1952914"/>
                  </a:lnTo>
                  <a:lnTo>
                    <a:pt x="5244851" y="1908194"/>
                  </a:lnTo>
                  <a:lnTo>
                    <a:pt x="5254490" y="1861031"/>
                  </a:lnTo>
                  <a:lnTo>
                    <a:pt x="5257800" y="1811858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955029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5257800" y="1811858"/>
                  </a:lnTo>
                  <a:lnTo>
                    <a:pt x="5254490" y="1861031"/>
                  </a:lnTo>
                  <a:lnTo>
                    <a:pt x="5244851" y="1908194"/>
                  </a:lnTo>
                  <a:lnTo>
                    <a:pt x="5229314" y="1952914"/>
                  </a:lnTo>
                  <a:lnTo>
                    <a:pt x="5208312" y="1994759"/>
                  </a:lnTo>
                  <a:lnTo>
                    <a:pt x="5182277" y="2033299"/>
                  </a:lnTo>
                  <a:lnTo>
                    <a:pt x="5151643" y="2068101"/>
                  </a:lnTo>
                  <a:lnTo>
                    <a:pt x="5116842" y="2098733"/>
                  </a:lnTo>
                  <a:lnTo>
                    <a:pt x="5078306" y="2124764"/>
                  </a:lnTo>
                  <a:lnTo>
                    <a:pt x="5036468" y="2145762"/>
                  </a:lnTo>
                  <a:lnTo>
                    <a:pt x="4991761" y="2161295"/>
                  </a:lnTo>
                  <a:lnTo>
                    <a:pt x="4944617" y="2170931"/>
                  </a:lnTo>
                  <a:lnTo>
                    <a:pt x="4895469" y="2174240"/>
                  </a:lnTo>
                  <a:lnTo>
                    <a:pt x="0" y="2174240"/>
                  </a:lnTo>
                  <a:lnTo>
                    <a:pt x="0" y="0"/>
                  </a:lnTo>
                  <a:lnTo>
                    <a:pt x="52578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668964" y="3419284"/>
            <a:ext cx="3534251" cy="8617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9049" marR="3810" algn="ctr" defTabSz="685800">
              <a:lnSpc>
                <a:spcPts val="2100"/>
              </a:lnSpc>
              <a:spcBef>
                <a:spcPts val="420"/>
              </a:spcBef>
              <a:buClrTx/>
            </a:pPr>
            <a:r>
              <a:rPr sz="2025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Программы</a:t>
            </a:r>
            <a:r>
              <a:rPr sz="2025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дополнительного </a:t>
            </a:r>
            <a:r>
              <a:rPr sz="2025" kern="1200" spc="-52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профессионального </a:t>
            </a:r>
            <a:r>
              <a:rPr sz="2025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2025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образования</a:t>
            </a:r>
            <a:endParaRPr sz="202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78505" y="2440305"/>
            <a:ext cx="2375535" cy="826770"/>
            <a:chOff x="4371340" y="3253740"/>
            <a:chExt cx="3167380" cy="1102360"/>
          </a:xfrm>
        </p:grpSpPr>
        <p:sp>
          <p:nvSpPr>
            <p:cNvPr id="22" name="object 22"/>
            <p:cNvSpPr/>
            <p:nvPr/>
          </p:nvSpPr>
          <p:spPr>
            <a:xfrm>
              <a:off x="4377690" y="3260090"/>
              <a:ext cx="3154680" cy="1089660"/>
            </a:xfrm>
            <a:custGeom>
              <a:avLst/>
              <a:gdLst/>
              <a:ahLst/>
              <a:cxnLst/>
              <a:rect l="l" t="t" r="r" b="b"/>
              <a:pathLst>
                <a:path w="3154679" h="1089660">
                  <a:moveTo>
                    <a:pt x="2973069" y="0"/>
                  </a:moveTo>
                  <a:lnTo>
                    <a:pt x="181610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10" y="1089660"/>
                  </a:lnTo>
                  <a:lnTo>
                    <a:pt x="2973069" y="1089660"/>
                  </a:lnTo>
                  <a:lnTo>
                    <a:pt x="3021359" y="1083174"/>
                  </a:lnTo>
                  <a:lnTo>
                    <a:pt x="3064745" y="1064871"/>
                  </a:lnTo>
                  <a:lnTo>
                    <a:pt x="3101498" y="1036478"/>
                  </a:lnTo>
                  <a:lnTo>
                    <a:pt x="3129891" y="999725"/>
                  </a:lnTo>
                  <a:lnTo>
                    <a:pt x="3148194" y="956339"/>
                  </a:lnTo>
                  <a:lnTo>
                    <a:pt x="3154680" y="908050"/>
                  </a:lnTo>
                  <a:lnTo>
                    <a:pt x="3154680" y="181610"/>
                  </a:lnTo>
                  <a:lnTo>
                    <a:pt x="3148194" y="133320"/>
                  </a:lnTo>
                  <a:lnTo>
                    <a:pt x="3129891" y="89934"/>
                  </a:lnTo>
                  <a:lnTo>
                    <a:pt x="3101498" y="53181"/>
                  </a:lnTo>
                  <a:lnTo>
                    <a:pt x="3064745" y="24788"/>
                  </a:lnTo>
                  <a:lnTo>
                    <a:pt x="3021359" y="6485"/>
                  </a:lnTo>
                  <a:lnTo>
                    <a:pt x="2973069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377690" y="3260090"/>
              <a:ext cx="3154680" cy="1089660"/>
            </a:xfrm>
            <a:custGeom>
              <a:avLst/>
              <a:gdLst/>
              <a:ahLst/>
              <a:cxnLst/>
              <a:rect l="l" t="t" r="r" b="b"/>
              <a:pathLst>
                <a:path w="3154679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10" y="0"/>
                  </a:lnTo>
                  <a:lnTo>
                    <a:pt x="2973069" y="0"/>
                  </a:lnTo>
                  <a:lnTo>
                    <a:pt x="3021359" y="6485"/>
                  </a:lnTo>
                  <a:lnTo>
                    <a:pt x="3064745" y="24788"/>
                  </a:lnTo>
                  <a:lnTo>
                    <a:pt x="3101498" y="53181"/>
                  </a:lnTo>
                  <a:lnTo>
                    <a:pt x="3129891" y="89934"/>
                  </a:lnTo>
                  <a:lnTo>
                    <a:pt x="3148194" y="133320"/>
                  </a:lnTo>
                  <a:lnTo>
                    <a:pt x="3154680" y="181610"/>
                  </a:lnTo>
                  <a:lnTo>
                    <a:pt x="3154680" y="908050"/>
                  </a:lnTo>
                  <a:lnTo>
                    <a:pt x="3148194" y="956339"/>
                  </a:lnTo>
                  <a:lnTo>
                    <a:pt x="3129891" y="999725"/>
                  </a:lnTo>
                  <a:lnTo>
                    <a:pt x="3101498" y="1036478"/>
                  </a:lnTo>
                  <a:lnTo>
                    <a:pt x="3064745" y="1064871"/>
                  </a:lnTo>
                  <a:lnTo>
                    <a:pt x="3021359" y="1083174"/>
                  </a:lnTo>
                  <a:lnTo>
                    <a:pt x="2973069" y="1089660"/>
                  </a:lnTo>
                  <a:lnTo>
                    <a:pt x="181610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161663" y="2658856"/>
            <a:ext cx="607695" cy="3212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2025" kern="1200" spc="-4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Ф</a:t>
            </a:r>
            <a:r>
              <a:rPr sz="2025" kern="1200" spc="-6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Г</a:t>
            </a:r>
            <a:r>
              <a:rPr sz="2025" kern="1200" spc="-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О</a:t>
            </a:r>
            <a:r>
              <a:rPr sz="2025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С</a:t>
            </a:r>
            <a:endParaRPr sz="2025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5486" y="204977"/>
            <a:ext cx="834342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8" dirty="0">
                <a:solidFill>
                  <a:srgbClr val="006FC0"/>
                </a:solidFill>
              </a:rPr>
              <a:t>ФГОС</a:t>
            </a:r>
            <a:r>
              <a:rPr sz="2400" spc="-11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–</a:t>
            </a:r>
            <a:r>
              <a:rPr sz="2400" spc="-11" dirty="0">
                <a:solidFill>
                  <a:srgbClr val="006FC0"/>
                </a:solidFill>
              </a:rPr>
              <a:t> ключевой</a:t>
            </a:r>
            <a:r>
              <a:rPr sz="2400" spc="-23" dirty="0">
                <a:solidFill>
                  <a:srgbClr val="006FC0"/>
                </a:solidFill>
              </a:rPr>
              <a:t> </a:t>
            </a:r>
            <a:r>
              <a:rPr sz="2400" spc="-15" dirty="0">
                <a:solidFill>
                  <a:srgbClr val="006FC0"/>
                </a:solidFill>
              </a:rPr>
              <a:t>регулятор</a:t>
            </a:r>
            <a:r>
              <a:rPr sz="2400" spc="56" dirty="0">
                <a:solidFill>
                  <a:srgbClr val="006FC0"/>
                </a:solidFill>
              </a:rPr>
              <a:t> </a:t>
            </a:r>
            <a:r>
              <a:rPr sz="2400" spc="-4" dirty="0">
                <a:solidFill>
                  <a:srgbClr val="006FC0"/>
                </a:solidFill>
              </a:rPr>
              <a:t>содержания</a:t>
            </a:r>
            <a:r>
              <a:rPr sz="2400" spc="-30" dirty="0">
                <a:solidFill>
                  <a:srgbClr val="006FC0"/>
                </a:solidFill>
              </a:rPr>
              <a:t> </a:t>
            </a:r>
            <a:r>
              <a:rPr sz="2400" spc="-8" dirty="0">
                <a:solidFill>
                  <a:srgbClr val="006FC0"/>
                </a:solidFill>
              </a:rPr>
              <a:t>образования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02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5094" y="4877447"/>
            <a:ext cx="8524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lnSpc>
                <a:spcPts val="1328"/>
              </a:lnSpc>
              <a:buClrTx/>
            </a:pPr>
            <a:r>
              <a:rPr sz="1200" kern="1200" dirty="0">
                <a:solidFill>
                  <a:srgbClr val="0071BB"/>
                </a:solidFill>
                <a:latin typeface="Microsoft Sans Serif"/>
                <a:ea typeface="+mn-ea"/>
                <a:cs typeface="Microsoft Sans Serif"/>
              </a:rPr>
              <a:t>4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678681"/>
            <a:ext cx="9128760" cy="340994"/>
          </a:xfrm>
          <a:custGeom>
            <a:avLst/>
            <a:gdLst/>
            <a:ahLst/>
            <a:cxnLst/>
            <a:rect l="l" t="t" r="r" b="b"/>
            <a:pathLst>
              <a:path w="12171680" h="454659">
                <a:moveTo>
                  <a:pt x="12171680" y="0"/>
                </a:moveTo>
                <a:lnTo>
                  <a:pt x="0" y="0"/>
                </a:lnTo>
                <a:lnTo>
                  <a:pt x="0" y="454660"/>
                </a:lnTo>
                <a:lnTo>
                  <a:pt x="12171680" y="454660"/>
                </a:lnTo>
                <a:lnTo>
                  <a:pt x="12171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480" y="4698445"/>
            <a:ext cx="756570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800" b="1" kern="1200" spc="-45" dirty="0">
                <a:solidFill>
                  <a:srgbClr val="BE9000"/>
                </a:solidFill>
                <a:ea typeface="+mn-ea"/>
              </a:rPr>
              <a:t>ГАРАНТИЯ</a:t>
            </a:r>
            <a:r>
              <a:rPr sz="1800" b="1" kern="1200" spc="56" dirty="0">
                <a:solidFill>
                  <a:srgbClr val="BE9000"/>
                </a:solidFill>
                <a:ea typeface="+mn-ea"/>
              </a:rPr>
              <a:t> </a:t>
            </a:r>
            <a:r>
              <a:rPr sz="1800" b="1" kern="1200" spc="-41" dirty="0">
                <a:solidFill>
                  <a:srgbClr val="BE9000"/>
                </a:solidFill>
                <a:ea typeface="+mn-ea"/>
              </a:rPr>
              <a:t>РАВЕНСТВА</a:t>
            </a:r>
            <a:r>
              <a:rPr sz="1800" b="1" kern="1200" spc="53" dirty="0">
                <a:solidFill>
                  <a:srgbClr val="BE9000"/>
                </a:solidFill>
                <a:ea typeface="+mn-ea"/>
              </a:rPr>
              <a:t> </a:t>
            </a:r>
            <a:r>
              <a:rPr sz="1800" b="1" kern="1200" spc="-15" dirty="0">
                <a:solidFill>
                  <a:srgbClr val="BE9000"/>
                </a:solidFill>
                <a:ea typeface="+mn-ea"/>
              </a:rPr>
              <a:t>РЕСУРСОВ,</a:t>
            </a:r>
            <a:r>
              <a:rPr sz="1800" b="1" kern="1200" spc="-8" dirty="0">
                <a:solidFill>
                  <a:srgbClr val="BE9000"/>
                </a:solidFill>
                <a:ea typeface="+mn-ea"/>
              </a:rPr>
              <a:t> </a:t>
            </a:r>
            <a:r>
              <a:rPr sz="1800" b="1" kern="1200" spc="-11" dirty="0">
                <a:solidFill>
                  <a:srgbClr val="BE9000"/>
                </a:solidFill>
                <a:ea typeface="+mn-ea"/>
              </a:rPr>
              <a:t>УСЛОВИЙ</a:t>
            </a:r>
            <a:r>
              <a:rPr sz="1800" b="1" kern="1200" spc="-19" dirty="0">
                <a:solidFill>
                  <a:srgbClr val="BE9000"/>
                </a:solidFill>
                <a:ea typeface="+mn-ea"/>
              </a:rPr>
              <a:t> </a:t>
            </a:r>
            <a:r>
              <a:rPr sz="1800" b="1" kern="1200" dirty="0">
                <a:solidFill>
                  <a:srgbClr val="BE9000"/>
                </a:solidFill>
                <a:ea typeface="+mn-ea"/>
              </a:rPr>
              <a:t>И </a:t>
            </a:r>
            <a:r>
              <a:rPr sz="1800" b="1" kern="1200" spc="-19" dirty="0">
                <a:solidFill>
                  <a:srgbClr val="BE9000"/>
                </a:solidFill>
                <a:ea typeface="+mn-ea"/>
              </a:rPr>
              <a:t>ВОЗМОЖНОСТЕЙ</a:t>
            </a:r>
            <a:endParaRPr sz="18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44216" y="1036320"/>
            <a:ext cx="2840831" cy="2222659"/>
            <a:chOff x="4325620" y="1381760"/>
            <a:chExt cx="3787775" cy="29635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1519" y="1395458"/>
              <a:ext cx="3669555" cy="29497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5620" y="1955800"/>
              <a:ext cx="3787394" cy="18925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2605" y="1381760"/>
              <a:ext cx="3602228" cy="28717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48704" y="1515237"/>
            <a:ext cx="2498408" cy="11868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8" algn="ctr" defTabSz="685800">
              <a:spcBef>
                <a:spcPts val="75"/>
              </a:spcBef>
              <a:buClrTx/>
            </a:pPr>
            <a:r>
              <a:rPr sz="1650" b="1" kern="1200" spc="-4" dirty="0">
                <a:solidFill>
                  <a:srgbClr val="2D75B6"/>
                </a:solidFill>
                <a:ea typeface="+mn-ea"/>
              </a:rPr>
              <a:t>Единые</a:t>
            </a:r>
            <a:r>
              <a:rPr sz="1650" b="1" kern="1200" spc="-23" dirty="0">
                <a:solidFill>
                  <a:srgbClr val="2D75B6"/>
                </a:solidFill>
                <a:ea typeface="+mn-ea"/>
              </a:rPr>
              <a:t> </a:t>
            </a:r>
            <a:r>
              <a:rPr sz="1650" b="1" kern="1200" spc="-15" dirty="0">
                <a:solidFill>
                  <a:srgbClr val="2D75B6"/>
                </a:solidFill>
                <a:ea typeface="+mn-ea"/>
              </a:rPr>
              <a:t>подходы</a:t>
            </a:r>
            <a:endParaRPr sz="1650" kern="1200">
              <a:solidFill>
                <a:prstClr val="black"/>
              </a:solidFill>
              <a:ea typeface="+mn-ea"/>
            </a:endParaRPr>
          </a:p>
          <a:p>
            <a:pPr marL="9525" marR="3810" indent="1429" algn="ctr" defTabSz="685800">
              <a:buClrTx/>
            </a:pPr>
            <a:r>
              <a:rPr sz="1500" b="1" kern="1200" dirty="0">
                <a:solidFill>
                  <a:srgbClr val="404040"/>
                </a:solidFill>
                <a:ea typeface="+mn-ea"/>
              </a:rPr>
              <a:t>к </a:t>
            </a:r>
            <a:r>
              <a:rPr sz="1500" b="1" kern="1200" spc="-11" dirty="0">
                <a:solidFill>
                  <a:srgbClr val="404040"/>
                </a:solidFill>
                <a:ea typeface="+mn-ea"/>
              </a:rPr>
              <a:t>формированию 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4" dirty="0">
                <a:solidFill>
                  <a:srgbClr val="404040"/>
                </a:solidFill>
                <a:ea typeface="+mn-ea"/>
              </a:rPr>
              <a:t>содержания</a:t>
            </a:r>
            <a:r>
              <a:rPr sz="1500" b="1" kern="1200" spc="-53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образования, </a:t>
            </a:r>
            <a:r>
              <a:rPr sz="1500" b="1" kern="1200" spc="-405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11" dirty="0">
                <a:solidFill>
                  <a:srgbClr val="404040"/>
                </a:solidFill>
                <a:ea typeface="+mn-ea"/>
              </a:rPr>
              <a:t>воспитания</a:t>
            </a:r>
            <a:endParaRPr sz="1500" kern="1200">
              <a:solidFill>
                <a:prstClr val="black"/>
              </a:solidFill>
              <a:ea typeface="+mn-ea"/>
            </a:endParaRPr>
          </a:p>
          <a:p>
            <a:pPr marL="1905" algn="ctr" defTabSz="685800">
              <a:spcBef>
                <a:spcPts val="4"/>
              </a:spcBef>
              <a:buClrTx/>
            </a:pPr>
            <a:r>
              <a:rPr sz="1500" b="1" kern="1200" spc="-8" dirty="0">
                <a:solidFill>
                  <a:srgbClr val="404040"/>
                </a:solidFill>
                <a:ea typeface="+mn-ea"/>
              </a:rPr>
              <a:t>детей</a:t>
            </a:r>
            <a:r>
              <a:rPr sz="1500" b="1" kern="1200" spc="-30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404040"/>
                </a:solidFill>
                <a:ea typeface="+mn-ea"/>
              </a:rPr>
              <a:t>и</a:t>
            </a:r>
            <a:r>
              <a:rPr sz="1500" b="1" kern="1200" spc="-19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15" dirty="0">
                <a:solidFill>
                  <a:srgbClr val="404040"/>
                </a:solidFill>
                <a:ea typeface="+mn-ea"/>
              </a:rPr>
              <a:t>молодежи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920" y="1901191"/>
            <a:ext cx="2782253" cy="2286476"/>
            <a:chOff x="875894" y="2534920"/>
            <a:chExt cx="3709670" cy="30486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299" y="2534920"/>
              <a:ext cx="3708654" cy="30482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699" y="3296920"/>
              <a:ext cx="3144774" cy="12829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894" y="2534920"/>
              <a:ext cx="3604284" cy="29428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71264" y="2520981"/>
            <a:ext cx="2070735" cy="7251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905" algn="ctr" defTabSz="685800">
              <a:spcBef>
                <a:spcPts val="75"/>
              </a:spcBef>
              <a:buClrTx/>
            </a:pPr>
            <a:r>
              <a:rPr sz="1650" b="1" kern="1200" spc="-4" dirty="0">
                <a:solidFill>
                  <a:srgbClr val="2D75B6"/>
                </a:solidFill>
                <a:ea typeface="+mn-ea"/>
              </a:rPr>
              <a:t>Единые </a:t>
            </a:r>
            <a:r>
              <a:rPr sz="1650" b="1" kern="1200" spc="-8" dirty="0">
                <a:solidFill>
                  <a:srgbClr val="2D75B6"/>
                </a:solidFill>
                <a:ea typeface="+mn-ea"/>
              </a:rPr>
              <a:t>стандарты </a:t>
            </a:r>
            <a:r>
              <a:rPr sz="1650" b="1" kern="1200" spc="-450" dirty="0">
                <a:solidFill>
                  <a:srgbClr val="2D75B6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образовательного </a:t>
            </a:r>
            <a:r>
              <a:rPr sz="1500" b="1" kern="1200" spc="-4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пространства</a:t>
            </a:r>
            <a:r>
              <a:rPr sz="1500" b="1" kern="1200" spc="-38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4" dirty="0">
                <a:solidFill>
                  <a:srgbClr val="404040"/>
                </a:solidFill>
                <a:ea typeface="+mn-ea"/>
              </a:rPr>
              <a:t>страны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33574" y="2009776"/>
            <a:ext cx="2780347" cy="2231231"/>
            <a:chOff x="7644765" y="2679700"/>
            <a:chExt cx="3707129" cy="297497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5400" y="2679700"/>
              <a:ext cx="3706113" cy="29745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55940" y="3101340"/>
              <a:ext cx="2682494" cy="219735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4765" y="2679700"/>
              <a:ext cx="3602228" cy="28691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222207" y="2373344"/>
            <a:ext cx="1722596" cy="14176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953" algn="ctr" defTabSz="685800">
              <a:spcBef>
                <a:spcPts val="75"/>
              </a:spcBef>
              <a:buClrTx/>
            </a:pPr>
            <a:r>
              <a:rPr sz="1650" b="1" kern="1200" spc="-4" dirty="0">
                <a:solidFill>
                  <a:srgbClr val="2D75B6"/>
                </a:solidFill>
                <a:ea typeface="+mn-ea"/>
              </a:rPr>
              <a:t>Единая </a:t>
            </a:r>
            <a:r>
              <a:rPr sz="1650" b="1" kern="1200" spc="-11" dirty="0">
                <a:solidFill>
                  <a:srgbClr val="2D75B6"/>
                </a:solidFill>
                <a:ea typeface="+mn-ea"/>
              </a:rPr>
              <a:t>система </a:t>
            </a:r>
            <a:r>
              <a:rPr sz="1650" b="1" kern="1200" spc="-450" dirty="0">
                <a:solidFill>
                  <a:srgbClr val="2D75B6"/>
                </a:solidFill>
                <a:ea typeface="+mn-ea"/>
              </a:rPr>
              <a:t> </a:t>
            </a:r>
            <a:r>
              <a:rPr sz="1500" b="1" kern="1200" spc="-11" dirty="0">
                <a:solidFill>
                  <a:srgbClr val="404040"/>
                </a:solidFill>
                <a:ea typeface="+mn-ea"/>
              </a:rPr>
              <a:t>мониторинга 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spc="-11" dirty="0">
                <a:solidFill>
                  <a:srgbClr val="404040"/>
                </a:solidFill>
                <a:ea typeface="+mn-ea"/>
              </a:rPr>
              <a:t>эффективности 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 деятельности </a:t>
            </a:r>
            <a:r>
              <a:rPr sz="1500" b="1" kern="1200" spc="-4" dirty="0">
                <a:solidFill>
                  <a:srgbClr val="40404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404040"/>
                </a:solidFill>
                <a:ea typeface="+mn-ea"/>
              </a:rPr>
              <a:t>обр</a:t>
            </a:r>
            <a:r>
              <a:rPr sz="1500" b="1" kern="1200" spc="19" dirty="0">
                <a:solidFill>
                  <a:srgbClr val="404040"/>
                </a:solidFill>
                <a:ea typeface="+mn-ea"/>
              </a:rPr>
              <a:t>а</a:t>
            </a:r>
            <a:r>
              <a:rPr sz="1500" b="1" kern="1200" spc="-41" dirty="0">
                <a:solidFill>
                  <a:srgbClr val="404040"/>
                </a:solidFill>
                <a:ea typeface="+mn-ea"/>
              </a:rPr>
              <a:t>з</a:t>
            </a:r>
            <a:r>
              <a:rPr sz="1500" b="1" kern="1200" dirty="0">
                <a:solidFill>
                  <a:srgbClr val="404040"/>
                </a:solidFill>
                <a:ea typeface="+mn-ea"/>
              </a:rPr>
              <a:t>о</a:t>
            </a:r>
            <a:r>
              <a:rPr sz="1500" b="1" kern="1200" spc="-26" dirty="0">
                <a:solidFill>
                  <a:srgbClr val="404040"/>
                </a:solidFill>
                <a:ea typeface="+mn-ea"/>
              </a:rPr>
              <a:t>в</a:t>
            </a:r>
            <a:r>
              <a:rPr sz="1500" b="1" kern="1200" spc="4" dirty="0">
                <a:solidFill>
                  <a:srgbClr val="404040"/>
                </a:solidFill>
                <a:ea typeface="+mn-ea"/>
              </a:rPr>
              <a:t>а</a:t>
            </a:r>
            <a:r>
              <a:rPr sz="1500" b="1" kern="1200" spc="-15" dirty="0">
                <a:solidFill>
                  <a:srgbClr val="404040"/>
                </a:solidFill>
                <a:ea typeface="+mn-ea"/>
              </a:rPr>
              <a:t>т</a:t>
            </a:r>
            <a:r>
              <a:rPr sz="1500" b="1" kern="1200" spc="4" dirty="0">
                <a:solidFill>
                  <a:srgbClr val="404040"/>
                </a:solidFill>
                <a:ea typeface="+mn-ea"/>
              </a:rPr>
              <a:t>ел</a:t>
            </a:r>
            <a:r>
              <a:rPr sz="1500" b="1" kern="1200" spc="-8" dirty="0">
                <a:solidFill>
                  <a:srgbClr val="404040"/>
                </a:solidFill>
                <a:ea typeface="+mn-ea"/>
              </a:rPr>
              <a:t>ьны</a:t>
            </a:r>
            <a:r>
              <a:rPr sz="1500" b="1" kern="1200" dirty="0">
                <a:solidFill>
                  <a:srgbClr val="404040"/>
                </a:solidFill>
                <a:ea typeface="+mn-ea"/>
              </a:rPr>
              <a:t>х  </a:t>
            </a:r>
            <a:r>
              <a:rPr sz="1500" b="1" kern="1200" spc="-4" dirty="0">
                <a:solidFill>
                  <a:srgbClr val="404040"/>
                </a:solidFill>
                <a:ea typeface="+mn-ea"/>
              </a:rPr>
              <a:t>организаций</a:t>
            </a:r>
            <a:endParaRPr sz="1500" kern="1200">
              <a:solidFill>
                <a:prstClr val="black"/>
              </a:solidFill>
              <a:ea typeface="+mn-e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1142" y="4457700"/>
            <a:ext cx="6021705" cy="93345"/>
            <a:chOff x="2028189" y="5943600"/>
            <a:chExt cx="8028940" cy="124460"/>
          </a:xfrm>
        </p:grpSpPr>
        <p:sp>
          <p:nvSpPr>
            <p:cNvPr id="22" name="object 22"/>
            <p:cNvSpPr/>
            <p:nvPr/>
          </p:nvSpPr>
          <p:spPr>
            <a:xfrm>
              <a:off x="2028189" y="5949950"/>
              <a:ext cx="8028940" cy="0"/>
            </a:xfrm>
            <a:custGeom>
              <a:avLst/>
              <a:gdLst/>
              <a:ahLst/>
              <a:cxnLst/>
              <a:rect l="l" t="t" r="r" b="b"/>
              <a:pathLst>
                <a:path w="8028940">
                  <a:moveTo>
                    <a:pt x="0" y="0"/>
                  </a:moveTo>
                  <a:lnTo>
                    <a:pt x="8028686" y="0"/>
                  </a:lnTo>
                </a:path>
              </a:pathLst>
            </a:custGeom>
            <a:ln w="1270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748019" y="5948680"/>
              <a:ext cx="924560" cy="119380"/>
            </a:xfrm>
            <a:custGeom>
              <a:avLst/>
              <a:gdLst/>
              <a:ahLst/>
              <a:cxnLst/>
              <a:rect l="l" t="t" r="r" b="b"/>
              <a:pathLst>
                <a:path w="924559" h="119379">
                  <a:moveTo>
                    <a:pt x="924559" y="0"/>
                  </a:moveTo>
                  <a:lnTo>
                    <a:pt x="0" y="0"/>
                  </a:lnTo>
                  <a:lnTo>
                    <a:pt x="462279" y="119380"/>
                  </a:lnTo>
                  <a:lnTo>
                    <a:pt x="92455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/>
          <p:nvPr/>
        </p:nvSpPr>
        <p:spPr>
          <a:xfrm>
            <a:off x="1" y="897254"/>
            <a:ext cx="3978116" cy="0"/>
          </a:xfrm>
          <a:custGeom>
            <a:avLst/>
            <a:gdLst/>
            <a:ahLst/>
            <a:cxnLst/>
            <a:rect l="l" t="t" r="r" b="b"/>
            <a:pathLst>
              <a:path w="5304155">
                <a:moveTo>
                  <a:pt x="0" y="0"/>
                </a:moveTo>
                <a:lnTo>
                  <a:pt x="5303901" y="0"/>
                </a:lnTo>
              </a:path>
            </a:pathLst>
          </a:custGeom>
          <a:ln w="15240">
            <a:solidFill>
              <a:srgbClr val="396D8E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775" y="188594"/>
            <a:ext cx="709366" cy="60274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750695" y="1255395"/>
            <a:ext cx="5631180" cy="2720340"/>
            <a:chOff x="2334260" y="1673860"/>
            <a:chExt cx="7508240" cy="362712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4260" y="1673860"/>
              <a:ext cx="952500" cy="81026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8960" y="4592320"/>
              <a:ext cx="982980" cy="7086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788400" y="1844040"/>
              <a:ext cx="1054100" cy="708660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880110" y="75009"/>
            <a:ext cx="7556183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2400" spc="-4" dirty="0">
                <a:solidFill>
                  <a:srgbClr val="006FC0"/>
                </a:solidFill>
              </a:rPr>
              <a:t>Современная единая динамично развивающаяся </a:t>
            </a:r>
            <a:r>
              <a:rPr sz="2400" spc="-656" dirty="0">
                <a:solidFill>
                  <a:srgbClr val="006FC0"/>
                </a:solidFill>
              </a:rPr>
              <a:t> </a:t>
            </a:r>
            <a:r>
              <a:rPr sz="2400" spc="-19" dirty="0">
                <a:solidFill>
                  <a:srgbClr val="006FC0"/>
                </a:solidFill>
              </a:rPr>
              <a:t>система</a:t>
            </a:r>
            <a:r>
              <a:rPr sz="2400" spc="15" dirty="0">
                <a:solidFill>
                  <a:srgbClr val="006FC0"/>
                </a:solidFill>
              </a:rPr>
              <a:t> </a:t>
            </a:r>
            <a:r>
              <a:rPr sz="2400" spc="-8" dirty="0">
                <a:solidFill>
                  <a:srgbClr val="006FC0"/>
                </a:solidFill>
              </a:rPr>
              <a:t>образования</a:t>
            </a:r>
            <a:r>
              <a:rPr sz="2400" spc="-60" dirty="0">
                <a:solidFill>
                  <a:srgbClr val="006FC0"/>
                </a:solidFill>
              </a:rPr>
              <a:t> </a:t>
            </a:r>
            <a:r>
              <a:rPr sz="2400" spc="-19" dirty="0">
                <a:solidFill>
                  <a:srgbClr val="006FC0"/>
                </a:solidFill>
              </a:rPr>
              <a:t>России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88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646" y="139017"/>
            <a:ext cx="390144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000" spc="-11" dirty="0">
                <a:solidFill>
                  <a:srgbClr val="4F81BC"/>
                </a:solidFill>
              </a:rPr>
              <a:t>Обновленные</a:t>
            </a:r>
            <a:r>
              <a:rPr sz="3000" spc="-45" dirty="0">
                <a:solidFill>
                  <a:srgbClr val="4F81BC"/>
                </a:solidFill>
              </a:rPr>
              <a:t> </a:t>
            </a:r>
            <a:r>
              <a:rPr sz="3000" spc="-15" dirty="0">
                <a:solidFill>
                  <a:srgbClr val="4F81BC"/>
                </a:solidFill>
              </a:rPr>
              <a:t>ФГОС</a:t>
            </a:r>
            <a:endParaRPr sz="3000"/>
          </a:p>
        </p:txBody>
      </p:sp>
      <p:grpSp>
        <p:nvGrpSpPr>
          <p:cNvPr id="4" name="object 4"/>
          <p:cNvGrpSpPr/>
          <p:nvPr/>
        </p:nvGrpSpPr>
        <p:grpSpPr>
          <a:xfrm>
            <a:off x="1045845" y="1083946"/>
            <a:ext cx="5580698" cy="886301"/>
            <a:chOff x="1394460" y="1445260"/>
            <a:chExt cx="7440930" cy="1181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443" y="1451830"/>
              <a:ext cx="6901949" cy="11478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880" y="1468120"/>
              <a:ext cx="5451094" cy="1158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120" y="1485900"/>
              <a:ext cx="6809739" cy="1043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445260"/>
              <a:ext cx="1161034" cy="11610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5420" y="148590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5845" y="2101216"/>
            <a:ext cx="5580698" cy="884396"/>
            <a:chOff x="1394460" y="2801620"/>
            <a:chExt cx="7440930" cy="11791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3443" y="2808206"/>
              <a:ext cx="6901949" cy="11453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3220" y="2824480"/>
              <a:ext cx="5598413" cy="11559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20" y="2842260"/>
              <a:ext cx="6809739" cy="10439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2801620"/>
              <a:ext cx="1161034" cy="1161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5420" y="284226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69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69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50082" y="3123424"/>
            <a:ext cx="5176838" cy="859155"/>
            <a:chOff x="1933443" y="4164565"/>
            <a:chExt cx="6902450" cy="114554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4164565"/>
              <a:ext cx="6901949" cy="11453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3119" y="4310379"/>
              <a:ext cx="4656074" cy="8943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19" y="4196079"/>
              <a:ext cx="6809739" cy="104393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324100" y="1167051"/>
            <a:ext cx="3855720" cy="2648931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64770" marR="55245" indent="-4763" algn="ctr" defTabSz="685800">
              <a:lnSpc>
                <a:spcPct val="86300"/>
              </a:lnSpc>
              <a:spcBef>
                <a:spcPts val="323"/>
              </a:spcBef>
              <a:buClrTx/>
            </a:pP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Приводят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Стандарты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соответствие 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Федеральному</a:t>
            </a:r>
            <a:r>
              <a:rPr sz="1500" kern="1200" spc="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закону</a:t>
            </a:r>
            <a:r>
              <a:rPr sz="1500" kern="1200" spc="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«Об</a:t>
            </a:r>
            <a:r>
              <a:rPr sz="150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образовании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 </a:t>
            </a:r>
            <a:r>
              <a:rPr sz="1500" kern="1200" spc="-38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Российской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Федерации»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buClrTx/>
            </a:pPr>
            <a:endParaRPr sz="16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3810" indent="476" algn="ctr" defTabSz="685800">
              <a:lnSpc>
                <a:spcPct val="86300"/>
              </a:lnSpc>
              <a:spcBef>
                <a:spcPts val="1478"/>
              </a:spcBef>
              <a:buClrTx/>
            </a:pPr>
            <a:r>
              <a:rPr sz="150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Устанавливают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вариативность 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сроков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реализации </a:t>
            </a: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r>
              <a:rPr sz="1500" kern="1200" spc="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(не</a:t>
            </a:r>
            <a:r>
              <a:rPr sz="1500" kern="1200" spc="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только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сторону </a:t>
            </a:r>
            <a:r>
              <a:rPr sz="1500" kern="1200" spc="-38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увеличения,</a:t>
            </a:r>
            <a:r>
              <a:rPr sz="1500" kern="1200" spc="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но</a:t>
            </a:r>
            <a:r>
              <a:rPr sz="1500" kern="1200" spc="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500" kern="1200" spc="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сторону</a:t>
            </a:r>
            <a:r>
              <a:rPr sz="150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сокращения)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buClrTx/>
            </a:pPr>
            <a:endParaRPr sz="16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spcBef>
                <a:spcPts val="11"/>
              </a:spcBef>
              <a:buClrTx/>
            </a:pPr>
            <a:endParaRPr sz="1988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361950" marR="356235" algn="ctr" defTabSz="685800">
              <a:lnSpc>
                <a:spcPts val="1560"/>
              </a:lnSpc>
              <a:buClrTx/>
            </a:pPr>
            <a:r>
              <a:rPr sz="1500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Детализируют</a:t>
            </a: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условия</a:t>
            </a:r>
            <a:r>
              <a:rPr sz="1500" kern="1200" spc="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реализации </a:t>
            </a:r>
            <a:r>
              <a:rPr sz="1500" kern="1200" spc="-39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образовательных</a:t>
            </a:r>
            <a:r>
              <a:rPr sz="1500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программ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45846" y="3116581"/>
            <a:ext cx="871061" cy="871061"/>
            <a:chOff x="1394460" y="4155440"/>
            <a:chExt cx="1161415" cy="11614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4155440"/>
              <a:ext cx="1161034" cy="116103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5420" y="419608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40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450082" y="4140695"/>
            <a:ext cx="5176838" cy="859155"/>
            <a:chOff x="1933443" y="5520926"/>
            <a:chExt cx="6902450" cy="11455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5520926"/>
              <a:ext cx="6901949" cy="11453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7899" y="5664200"/>
              <a:ext cx="4363974" cy="8968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6119" y="5552440"/>
              <a:ext cx="6809739" cy="10439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2785395" y="4315778"/>
            <a:ext cx="2931795" cy="4456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lnSpc>
                <a:spcPts val="1680"/>
              </a:lnSpc>
              <a:spcBef>
                <a:spcPts val="75"/>
              </a:spcBef>
              <a:buClrTx/>
            </a:pPr>
            <a:r>
              <a:rPr sz="1500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Конкретизированные</a:t>
            </a:r>
            <a:r>
              <a:rPr sz="1500" kern="1200" spc="-3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результаты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858" algn="ctr" defTabSz="685800">
              <a:lnSpc>
                <a:spcPts val="1680"/>
              </a:lnSpc>
              <a:buClrTx/>
            </a:pPr>
            <a:r>
              <a:rPr sz="15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систематизированы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45846" y="4133851"/>
            <a:ext cx="871061" cy="871061"/>
            <a:chOff x="1394460" y="5511800"/>
            <a:chExt cx="1161415" cy="116141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5511800"/>
              <a:ext cx="1161034" cy="116103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55420" y="555244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40">
                  <a:moveTo>
                    <a:pt x="520700" y="0"/>
                  </a:moveTo>
                  <a:lnTo>
                    <a:pt x="473312" y="2133"/>
                  </a:lnTo>
                  <a:lnTo>
                    <a:pt x="427115" y="8409"/>
                  </a:lnTo>
                  <a:lnTo>
                    <a:pt x="382293" y="18645"/>
                  </a:lnTo>
                  <a:lnTo>
                    <a:pt x="339029" y="32655"/>
                  </a:lnTo>
                  <a:lnTo>
                    <a:pt x="297508" y="50256"/>
                  </a:lnTo>
                  <a:lnTo>
                    <a:pt x="257913" y="71263"/>
                  </a:lnTo>
                  <a:lnTo>
                    <a:pt x="220428" y="95493"/>
                  </a:lnTo>
                  <a:lnTo>
                    <a:pt x="185238" y="122760"/>
                  </a:lnTo>
                  <a:lnTo>
                    <a:pt x="152527" y="152881"/>
                  </a:lnTo>
                  <a:lnTo>
                    <a:pt x="122477" y="185670"/>
                  </a:lnTo>
                  <a:lnTo>
                    <a:pt x="95274" y="220945"/>
                  </a:lnTo>
                  <a:lnTo>
                    <a:pt x="71101" y="258521"/>
                  </a:lnTo>
                  <a:lnTo>
                    <a:pt x="50142" y="298213"/>
                  </a:lnTo>
                  <a:lnTo>
                    <a:pt x="32581" y="339837"/>
                  </a:lnTo>
                  <a:lnTo>
                    <a:pt x="18603" y="383209"/>
                  </a:lnTo>
                  <a:lnTo>
                    <a:pt x="8390" y="428144"/>
                  </a:lnTo>
                  <a:lnTo>
                    <a:pt x="2128" y="474459"/>
                  </a:lnTo>
                  <a:lnTo>
                    <a:pt x="0" y="521970"/>
                  </a:lnTo>
                  <a:lnTo>
                    <a:pt x="2128" y="569480"/>
                  </a:lnTo>
                  <a:lnTo>
                    <a:pt x="8390" y="615795"/>
                  </a:lnTo>
                  <a:lnTo>
                    <a:pt x="18603" y="660730"/>
                  </a:lnTo>
                  <a:lnTo>
                    <a:pt x="32581" y="704102"/>
                  </a:lnTo>
                  <a:lnTo>
                    <a:pt x="50142" y="745726"/>
                  </a:lnTo>
                  <a:lnTo>
                    <a:pt x="71101" y="785418"/>
                  </a:lnTo>
                  <a:lnTo>
                    <a:pt x="95274" y="822994"/>
                  </a:lnTo>
                  <a:lnTo>
                    <a:pt x="122477" y="858269"/>
                  </a:lnTo>
                  <a:lnTo>
                    <a:pt x="152527" y="891058"/>
                  </a:lnTo>
                  <a:lnTo>
                    <a:pt x="185238" y="921179"/>
                  </a:lnTo>
                  <a:lnTo>
                    <a:pt x="220428" y="948446"/>
                  </a:lnTo>
                  <a:lnTo>
                    <a:pt x="257913" y="972676"/>
                  </a:lnTo>
                  <a:lnTo>
                    <a:pt x="297508" y="993683"/>
                  </a:lnTo>
                  <a:lnTo>
                    <a:pt x="339029" y="1011284"/>
                  </a:lnTo>
                  <a:lnTo>
                    <a:pt x="382293" y="1025294"/>
                  </a:lnTo>
                  <a:lnTo>
                    <a:pt x="427115" y="1035530"/>
                  </a:lnTo>
                  <a:lnTo>
                    <a:pt x="473312" y="1041806"/>
                  </a:lnTo>
                  <a:lnTo>
                    <a:pt x="520700" y="1043940"/>
                  </a:lnTo>
                  <a:lnTo>
                    <a:pt x="568087" y="1041806"/>
                  </a:lnTo>
                  <a:lnTo>
                    <a:pt x="614284" y="1035530"/>
                  </a:lnTo>
                  <a:lnTo>
                    <a:pt x="659106" y="1025294"/>
                  </a:lnTo>
                  <a:lnTo>
                    <a:pt x="702370" y="1011284"/>
                  </a:lnTo>
                  <a:lnTo>
                    <a:pt x="743891" y="993683"/>
                  </a:lnTo>
                  <a:lnTo>
                    <a:pt x="783486" y="972676"/>
                  </a:lnTo>
                  <a:lnTo>
                    <a:pt x="820971" y="948446"/>
                  </a:lnTo>
                  <a:lnTo>
                    <a:pt x="856161" y="921179"/>
                  </a:lnTo>
                  <a:lnTo>
                    <a:pt x="888872" y="891058"/>
                  </a:lnTo>
                  <a:lnTo>
                    <a:pt x="918922" y="858269"/>
                  </a:lnTo>
                  <a:lnTo>
                    <a:pt x="946125" y="822994"/>
                  </a:lnTo>
                  <a:lnTo>
                    <a:pt x="970298" y="785418"/>
                  </a:lnTo>
                  <a:lnTo>
                    <a:pt x="991257" y="745726"/>
                  </a:lnTo>
                  <a:lnTo>
                    <a:pt x="1008818" y="704102"/>
                  </a:lnTo>
                  <a:lnTo>
                    <a:pt x="1022796" y="660730"/>
                  </a:lnTo>
                  <a:lnTo>
                    <a:pt x="1033009" y="615795"/>
                  </a:lnTo>
                  <a:lnTo>
                    <a:pt x="1039271" y="569480"/>
                  </a:lnTo>
                  <a:lnTo>
                    <a:pt x="1041400" y="521970"/>
                  </a:lnTo>
                  <a:lnTo>
                    <a:pt x="1039271" y="474459"/>
                  </a:lnTo>
                  <a:lnTo>
                    <a:pt x="1033009" y="428144"/>
                  </a:lnTo>
                  <a:lnTo>
                    <a:pt x="1022796" y="383209"/>
                  </a:lnTo>
                  <a:lnTo>
                    <a:pt x="1008818" y="339837"/>
                  </a:lnTo>
                  <a:lnTo>
                    <a:pt x="991257" y="298213"/>
                  </a:lnTo>
                  <a:lnTo>
                    <a:pt x="970298" y="258521"/>
                  </a:lnTo>
                  <a:lnTo>
                    <a:pt x="946125" y="220945"/>
                  </a:lnTo>
                  <a:lnTo>
                    <a:pt x="918922" y="185670"/>
                  </a:lnTo>
                  <a:lnTo>
                    <a:pt x="888872" y="152881"/>
                  </a:lnTo>
                  <a:lnTo>
                    <a:pt x="856161" y="122760"/>
                  </a:lnTo>
                  <a:lnTo>
                    <a:pt x="820971" y="95493"/>
                  </a:lnTo>
                  <a:lnTo>
                    <a:pt x="783486" y="71263"/>
                  </a:lnTo>
                  <a:lnTo>
                    <a:pt x="743891" y="50256"/>
                  </a:lnTo>
                  <a:lnTo>
                    <a:pt x="702370" y="32655"/>
                  </a:lnTo>
                  <a:lnTo>
                    <a:pt x="659106" y="18645"/>
                  </a:lnTo>
                  <a:lnTo>
                    <a:pt x="614284" y="8409"/>
                  </a:lnTo>
                  <a:lnTo>
                    <a:pt x="568087" y="2133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4" y="1336405"/>
            <a:ext cx="6565583" cy="4456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710"/>
              </a:lnSpc>
              <a:spcBef>
                <a:spcPts val="75"/>
              </a:spcBef>
              <a:buClrTx/>
            </a:pPr>
            <a:r>
              <a:rPr sz="15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Требования</a:t>
            </a:r>
            <a:r>
              <a:rPr sz="15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50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sz="15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реализации</a:t>
            </a:r>
            <a:r>
              <a:rPr sz="1500" kern="1200" spc="-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ОП</a:t>
            </a:r>
            <a:r>
              <a:rPr sz="1500" kern="1200" spc="15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сформулированы</a:t>
            </a:r>
            <a:r>
              <a:rPr sz="1500" kern="1200" spc="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категориях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lnSpc>
                <a:spcPts val="1710"/>
              </a:lnSpc>
              <a:buClrTx/>
            </a:pPr>
            <a:r>
              <a:rPr sz="1500" kern="1200" spc="-11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системно-деятельностного</a:t>
            </a:r>
            <a:r>
              <a:rPr sz="1500" kern="1200" spc="-3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подхода.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5515" y="2164079"/>
            <a:ext cx="2520791" cy="1830705"/>
            <a:chOff x="2954020" y="2885439"/>
            <a:chExt cx="3361054" cy="2440940"/>
          </a:xfrm>
        </p:grpSpPr>
        <p:sp>
          <p:nvSpPr>
            <p:cNvPr id="5" name="object 5"/>
            <p:cNvSpPr/>
            <p:nvPr/>
          </p:nvSpPr>
          <p:spPr>
            <a:xfrm>
              <a:off x="5777230" y="532002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960370" y="3295649"/>
              <a:ext cx="161290" cy="2024380"/>
            </a:xfrm>
            <a:custGeom>
              <a:avLst/>
              <a:gdLst/>
              <a:ahLst/>
              <a:cxnLst/>
              <a:rect l="l" t="t" r="r" b="b"/>
              <a:pathLst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2023872"/>
                  </a:lnTo>
                  <a:lnTo>
                    <a:pt x="161036" y="2023872"/>
                  </a:lnTo>
                </a:path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1011808"/>
                  </a:lnTo>
                  <a:lnTo>
                    <a:pt x="161036" y="1011808"/>
                  </a:lnTo>
                </a:path>
                <a:path w="161289" h="2024379">
                  <a:moveTo>
                    <a:pt x="0" y="1008761"/>
                  </a:moveTo>
                  <a:lnTo>
                    <a:pt x="80518" y="1008761"/>
                  </a:lnTo>
                  <a:lnTo>
                    <a:pt x="80518" y="0"/>
                  </a:lnTo>
                  <a:lnTo>
                    <a:pt x="161036" y="0"/>
                  </a:lnTo>
                </a:path>
              </a:pathLst>
            </a:custGeom>
            <a:ln w="12700">
              <a:solidFill>
                <a:srgbClr val="6C88CA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777230" y="329564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2654299" y="810260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60"/>
                  </a:moveTo>
                  <a:lnTo>
                    <a:pt x="2654299" y="810260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77230" y="430910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8108" y="2121217"/>
            <a:ext cx="2028825" cy="2215515"/>
          </a:xfrm>
          <a:custGeom>
            <a:avLst/>
            <a:gdLst/>
            <a:ahLst/>
            <a:cxnLst/>
            <a:rect l="l" t="t" r="r" b="b"/>
            <a:pathLst>
              <a:path w="2705100" h="2954020">
                <a:moveTo>
                  <a:pt x="2705100" y="0"/>
                </a:moveTo>
                <a:lnTo>
                  <a:pt x="0" y="0"/>
                </a:lnTo>
                <a:lnTo>
                  <a:pt x="0" y="2954020"/>
                </a:lnTo>
                <a:lnTo>
                  <a:pt x="2705100" y="2954020"/>
                </a:lnTo>
                <a:lnTo>
                  <a:pt x="2705100" y="0"/>
                </a:lnTo>
                <a:close/>
              </a:path>
            </a:pathLst>
          </a:custGeom>
          <a:solidFill>
            <a:srgbClr val="34589C"/>
          </a:solidFill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504" y="2824115"/>
            <a:ext cx="1768793" cy="76270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525" marR="3810" indent="953" algn="ctr" defTabSz="685800">
              <a:lnSpc>
                <a:spcPct val="86200"/>
              </a:lnSpc>
              <a:spcBef>
                <a:spcPts val="375"/>
              </a:spcBef>
              <a:buClrTx/>
            </a:pPr>
            <a:r>
              <a:rPr sz="180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Системно- </a:t>
            </a:r>
            <a:r>
              <a:rPr sz="18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8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дея</a:t>
            </a:r>
            <a:r>
              <a:rPr sz="180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т</a:t>
            </a:r>
            <a:r>
              <a:rPr sz="1800" kern="1200" spc="-5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е</a:t>
            </a:r>
            <a:r>
              <a:rPr sz="1800" kern="1200" spc="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л</a:t>
            </a:r>
            <a:r>
              <a:rPr sz="1800" kern="1200" spc="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ь</a:t>
            </a:r>
            <a:r>
              <a:rPr sz="180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ностн</a:t>
            </a:r>
            <a:r>
              <a:rPr sz="180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ы</a:t>
            </a:r>
            <a:r>
              <a:rPr sz="180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й  </a:t>
            </a:r>
            <a:r>
              <a:rPr sz="1800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подход</a:t>
            </a:r>
            <a:endParaRPr sz="18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42197" y="2168842"/>
            <a:ext cx="1990725" cy="456696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defTabSz="685800">
              <a:spcBef>
                <a:spcPts val="11"/>
              </a:spcBef>
              <a:buClrTx/>
            </a:pPr>
            <a:endParaRPr sz="1125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258604" marR="252889" indent="-1905" defTabSz="685800">
              <a:lnSpc>
                <a:spcPts val="1080"/>
              </a:lnSpc>
              <a:buClrTx/>
            </a:pPr>
            <a:r>
              <a:rPr sz="105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Личностные </a:t>
            </a:r>
            <a:r>
              <a:rPr sz="1050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результаты </a:t>
            </a:r>
            <a:r>
              <a:rPr sz="1050" kern="1200" spc="-27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(ценности</a:t>
            </a: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05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мотивация)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26305" y="2164079"/>
            <a:ext cx="2421255" cy="617220"/>
            <a:chOff x="6301740" y="2885439"/>
            <a:chExt cx="3228340" cy="822960"/>
          </a:xfrm>
        </p:grpSpPr>
        <p:sp>
          <p:nvSpPr>
            <p:cNvPr id="15" name="object 15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3215640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3215640" y="810260"/>
                  </a:lnTo>
                  <a:lnTo>
                    <a:pt x="321564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0" y="810260"/>
                  </a:moveTo>
                  <a:lnTo>
                    <a:pt x="3215640" y="810260"/>
                  </a:lnTo>
                  <a:lnTo>
                    <a:pt x="3215640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731067" y="2168842"/>
            <a:ext cx="2406968" cy="456696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defTabSz="685800">
              <a:spcBef>
                <a:spcPts val="11"/>
              </a:spcBef>
              <a:buClrTx/>
            </a:pPr>
            <a:endParaRPr sz="1125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06229" marR="237649" indent="-61436" defTabSz="685800">
              <a:lnSpc>
                <a:spcPts val="1080"/>
              </a:lnSpc>
              <a:buClrTx/>
            </a:pPr>
            <a:r>
              <a:rPr sz="105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Ориентация</a:t>
            </a:r>
            <a:r>
              <a:rPr sz="105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на</a:t>
            </a:r>
            <a:r>
              <a:rPr sz="105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формирование </a:t>
            </a:r>
            <a:r>
              <a:rPr sz="1050" kern="1200" spc="-26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системы</a:t>
            </a:r>
            <a:r>
              <a:rPr sz="1050" kern="1200" spc="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ценности и</a:t>
            </a:r>
            <a:r>
              <a:rPr sz="105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мотивов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6363" y="1636442"/>
            <a:ext cx="1606391" cy="8457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" algn="ctr" defTabSz="685800">
              <a:spcBef>
                <a:spcPts val="75"/>
              </a:spcBef>
              <a:buClrTx/>
            </a:pPr>
            <a:r>
              <a:rPr sz="900" b="1" kern="1200" spc="-8" dirty="0">
                <a:solidFill>
                  <a:srgbClr val="006FC0"/>
                </a:solidFill>
                <a:ea typeface="+mn-ea"/>
              </a:rPr>
              <a:t>Формулировки</a:t>
            </a:r>
            <a:r>
              <a:rPr sz="900" b="1" kern="1200" spc="-15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личностных</a:t>
            </a:r>
            <a:endParaRPr sz="900" kern="1200">
              <a:solidFill>
                <a:prstClr val="black"/>
              </a:solidFill>
              <a:ea typeface="+mn-ea"/>
            </a:endParaRPr>
          </a:p>
          <a:p>
            <a:pPr marL="3334" algn="ctr" defTabSz="685800">
              <a:spcBef>
                <a:spcPts val="4"/>
              </a:spcBef>
              <a:buClrTx/>
            </a:pPr>
            <a:r>
              <a:rPr sz="900" b="1" kern="1200" spc="-19" dirty="0">
                <a:solidFill>
                  <a:srgbClr val="006FC0"/>
                </a:solidFill>
                <a:ea typeface="+mn-ea"/>
              </a:rPr>
              <a:t>результатов:</a:t>
            </a:r>
            <a:endParaRPr sz="90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«ценностное</a:t>
            </a:r>
            <a:r>
              <a:rPr sz="900" kern="1200" spc="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отношение</a:t>
            </a:r>
            <a:r>
              <a:rPr sz="900" kern="1200" spc="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«уважительное</a:t>
            </a:r>
            <a:r>
              <a:rPr sz="900" kern="1200" spc="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отношение</a:t>
            </a:r>
            <a:r>
              <a:rPr sz="9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lnSpc>
                <a:spcPts val="998"/>
              </a:lnSpc>
              <a:buClrTx/>
            </a:pPr>
            <a:r>
              <a:rPr sz="9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«интерес</a:t>
            </a:r>
            <a:r>
              <a:rPr sz="9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32385" algn="ctr" defTabSz="685800">
              <a:lnSpc>
                <a:spcPts val="1178"/>
              </a:lnSpc>
              <a:buClrTx/>
              <a:tabLst>
                <a:tab pos="943451" algn="l"/>
              </a:tabLst>
            </a:pPr>
            <a:r>
              <a:rPr sz="1050" u="heavy" kern="1200" dirty="0">
                <a:solidFill>
                  <a:srgbClr val="FFFFFF"/>
                </a:solidFill>
                <a:uFill>
                  <a:solidFill>
                    <a:srgbClr val="006EBF"/>
                  </a:solidFill>
                </a:uFill>
                <a:latin typeface="Times New Roman"/>
                <a:ea typeface="+mn-ea"/>
                <a:cs typeface="Times New Roman"/>
              </a:rPr>
              <a:t> 	</a:t>
            </a:r>
            <a:endParaRPr sz="1050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37434" y="2922269"/>
            <a:ext cx="2000250" cy="617220"/>
            <a:chOff x="3116579" y="3896359"/>
            <a:chExt cx="2667000" cy="822960"/>
          </a:xfrm>
        </p:grpSpPr>
        <p:sp>
          <p:nvSpPr>
            <p:cNvPr id="20" name="object 20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342197" y="2927032"/>
            <a:ext cx="1990725" cy="458139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 defTabSz="685800">
              <a:spcBef>
                <a:spcPts val="23"/>
              </a:spcBef>
              <a:buClrTx/>
            </a:pPr>
            <a:endParaRPr sz="1125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603885" marR="88583" indent="-509111" defTabSz="685800">
              <a:lnSpc>
                <a:spcPts val="1080"/>
              </a:lnSpc>
              <a:buClrTx/>
            </a:pP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Метапредметные</a:t>
            </a:r>
            <a:r>
              <a:rPr sz="1050" kern="1200" spc="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результаты </a:t>
            </a:r>
            <a:r>
              <a:rPr sz="1050" kern="1200" spc="-27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(«soft</a:t>
            </a:r>
            <a:r>
              <a:rPr sz="105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skills»)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26305" y="2922269"/>
            <a:ext cx="2413635" cy="617220"/>
            <a:chOff x="6301740" y="3896359"/>
            <a:chExt cx="3218180" cy="822960"/>
          </a:xfrm>
        </p:grpSpPr>
        <p:sp>
          <p:nvSpPr>
            <p:cNvPr id="24" name="object 24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731067" y="2927032"/>
            <a:ext cx="2406968" cy="513988"/>
          </a:xfrm>
          <a:prstGeom prst="rect">
            <a:avLst/>
          </a:prstGeom>
        </p:spPr>
        <p:txBody>
          <a:bodyPr vert="horz" wrap="square" lIns="0" tIns="96203" rIns="0" bIns="0" rtlCol="0">
            <a:spAutoFit/>
          </a:bodyPr>
          <a:lstStyle/>
          <a:p>
            <a:pPr marL="140494" marR="139541" indent="953" algn="ctr" defTabSz="685800">
              <a:lnSpc>
                <a:spcPct val="86300"/>
              </a:lnSpc>
              <a:spcBef>
                <a:spcPts val="758"/>
              </a:spcBef>
              <a:buClrTx/>
            </a:pPr>
            <a:r>
              <a:rPr sz="1050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Три </a:t>
            </a:r>
            <a:r>
              <a:rPr sz="1050" kern="1200" spc="-1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группы </a:t>
            </a:r>
            <a:r>
              <a:rPr sz="1050" kern="1200" spc="-49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УУД:</a:t>
            </a:r>
            <a:r>
              <a:rPr sz="1050" kern="1200" spc="-4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познавательные, </a:t>
            </a:r>
            <a:r>
              <a:rPr sz="1050" kern="1200" spc="-27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коммуникативные</a:t>
            </a:r>
            <a:r>
              <a:rPr sz="105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050" kern="1200" spc="-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регулятивные </a:t>
            </a:r>
            <a:r>
              <a:rPr sz="1050" kern="1200" spc="-26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действия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337434" y="3682365"/>
            <a:ext cx="2000250" cy="617220"/>
            <a:chOff x="3116579" y="4909820"/>
            <a:chExt cx="2667000" cy="822960"/>
          </a:xfrm>
        </p:grpSpPr>
        <p:sp>
          <p:nvSpPr>
            <p:cNvPr id="28" name="object 28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342197" y="3687128"/>
            <a:ext cx="1990725" cy="38472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defTabSz="685800">
              <a:spcBef>
                <a:spcPts val="30"/>
              </a:spcBef>
              <a:buClrTx/>
            </a:pPr>
            <a:endParaRPr sz="1425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239554" defTabSz="685800">
              <a:buClrTx/>
            </a:pP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Предметные</a:t>
            </a:r>
            <a:r>
              <a:rPr sz="105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результаты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726305" y="3682365"/>
            <a:ext cx="2413635" cy="617220"/>
            <a:chOff x="6301740" y="4909820"/>
            <a:chExt cx="3218180" cy="822960"/>
          </a:xfrm>
        </p:grpSpPr>
        <p:sp>
          <p:nvSpPr>
            <p:cNvPr id="32" name="object 32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731067" y="3687127"/>
            <a:ext cx="2406968" cy="45717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defTabSz="685800">
              <a:spcBef>
                <a:spcPts val="15"/>
              </a:spcBef>
              <a:buClrTx/>
            </a:pPr>
            <a:endParaRPr sz="1125" kern="120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439579" marR="165259" indent="-270986" defTabSz="685800">
              <a:lnSpc>
                <a:spcPts val="1080"/>
              </a:lnSpc>
              <a:buClrTx/>
            </a:pPr>
            <a:r>
              <a:rPr sz="1050" kern="1200" spc="-23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Конкретизация</a:t>
            </a:r>
            <a:r>
              <a:rPr sz="1050" kern="1200" spc="-26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4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050" kern="1200" spc="8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1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систематизация </a:t>
            </a:r>
            <a:r>
              <a:rPr sz="1050" kern="1200" spc="-27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15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предметных</a:t>
            </a:r>
            <a:r>
              <a:rPr sz="1050" kern="120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050" kern="1200" spc="-30" dirty="0">
                <a:solidFill>
                  <a:srgbClr val="FFFFFF"/>
                </a:solidFill>
                <a:latin typeface="Microsoft Sans Serif"/>
                <a:ea typeface="+mn-ea"/>
                <a:cs typeface="Microsoft Sans Serif"/>
              </a:rPr>
              <a:t>результатов</a:t>
            </a:r>
            <a:endParaRPr sz="10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76362" y="2597181"/>
            <a:ext cx="1296353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3850" marR="3810" indent="-3334" algn="ctr" defTabSz="685800">
              <a:spcBef>
                <a:spcPts val="75"/>
              </a:spcBef>
              <a:buClrTx/>
            </a:pPr>
            <a:r>
              <a:rPr sz="900" b="1" kern="1200" spc="-8" dirty="0">
                <a:solidFill>
                  <a:srgbClr val="006FC0"/>
                </a:solidFill>
                <a:ea typeface="+mn-ea"/>
              </a:rPr>
              <a:t>Формулировки </a:t>
            </a:r>
            <a:r>
              <a:rPr sz="900" b="1" kern="1200" spc="-4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м</a:t>
            </a:r>
            <a:r>
              <a:rPr sz="900" b="1" kern="1200" spc="-23" dirty="0">
                <a:solidFill>
                  <a:srgbClr val="006FC0"/>
                </a:solidFill>
                <a:ea typeface="+mn-ea"/>
              </a:rPr>
              <a:t>ет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а</a:t>
            </a:r>
            <a:r>
              <a:rPr sz="900" b="1" kern="1200" spc="-4" dirty="0">
                <a:solidFill>
                  <a:srgbClr val="006FC0"/>
                </a:solidFill>
                <a:ea typeface="+mn-ea"/>
              </a:rPr>
              <a:t>п</a:t>
            </a:r>
            <a:r>
              <a:rPr sz="900" b="1" kern="1200" spc="4" dirty="0">
                <a:solidFill>
                  <a:srgbClr val="006FC0"/>
                </a:solidFill>
                <a:ea typeface="+mn-ea"/>
              </a:rPr>
              <a:t>р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е</a:t>
            </a:r>
            <a:r>
              <a:rPr sz="900" b="1" kern="1200" dirty="0">
                <a:solidFill>
                  <a:srgbClr val="006FC0"/>
                </a:solidFill>
                <a:ea typeface="+mn-ea"/>
              </a:rPr>
              <a:t>д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м</a:t>
            </a:r>
            <a:r>
              <a:rPr sz="900" b="1" kern="1200" spc="-23" dirty="0">
                <a:solidFill>
                  <a:srgbClr val="006FC0"/>
                </a:solidFill>
                <a:ea typeface="+mn-ea"/>
              </a:rPr>
              <a:t>ет</a:t>
            </a:r>
            <a:r>
              <a:rPr sz="900" b="1" kern="1200" spc="-4" dirty="0">
                <a:solidFill>
                  <a:srgbClr val="006FC0"/>
                </a:solidFill>
                <a:ea typeface="+mn-ea"/>
              </a:rPr>
              <a:t>ны</a:t>
            </a:r>
            <a:r>
              <a:rPr sz="900" b="1" kern="1200" dirty="0">
                <a:solidFill>
                  <a:srgbClr val="006FC0"/>
                </a:solidFill>
                <a:ea typeface="+mn-ea"/>
              </a:rPr>
              <a:t>х  </a:t>
            </a:r>
            <a:r>
              <a:rPr sz="900" b="1" kern="1200" spc="-19" dirty="0">
                <a:solidFill>
                  <a:srgbClr val="006FC0"/>
                </a:solidFill>
                <a:ea typeface="+mn-ea"/>
              </a:rPr>
              <a:t>результатов:</a:t>
            </a:r>
            <a:endParaRPr sz="90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«находить»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«выявлять»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«устанавливать»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«выбирать»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840313" y="3698993"/>
            <a:ext cx="880110" cy="0"/>
          </a:xfrm>
          <a:custGeom>
            <a:avLst/>
            <a:gdLst/>
            <a:ahLst/>
            <a:cxnLst/>
            <a:rect l="l" t="t" r="r" b="b"/>
            <a:pathLst>
              <a:path w="1173479">
                <a:moveTo>
                  <a:pt x="0" y="0"/>
                </a:moveTo>
                <a:lnTo>
                  <a:pt x="1173480" y="0"/>
                </a:lnTo>
              </a:path>
            </a:pathLst>
          </a:custGeom>
          <a:ln w="13591">
            <a:solidFill>
              <a:srgbClr val="006EBF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76362" y="3832098"/>
            <a:ext cx="1546860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2390" marR="3810" indent="300990" defTabSz="685800">
              <a:spcBef>
                <a:spcPts val="75"/>
              </a:spcBef>
              <a:buClrTx/>
            </a:pPr>
            <a:r>
              <a:rPr sz="900" b="1" kern="1200" spc="-8" dirty="0">
                <a:solidFill>
                  <a:srgbClr val="006FC0"/>
                </a:solidFill>
                <a:ea typeface="+mn-ea"/>
              </a:rPr>
              <a:t>Формулировки </a:t>
            </a:r>
            <a:r>
              <a:rPr sz="900" b="1" kern="1200" spc="-4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8" dirty="0">
                <a:solidFill>
                  <a:srgbClr val="006FC0"/>
                </a:solidFill>
                <a:ea typeface="+mn-ea"/>
              </a:rPr>
              <a:t>предметных</a:t>
            </a:r>
            <a:r>
              <a:rPr sz="900" b="1" kern="1200" spc="-11" dirty="0">
                <a:solidFill>
                  <a:srgbClr val="006FC0"/>
                </a:solidFill>
                <a:ea typeface="+mn-ea"/>
              </a:rPr>
              <a:t> </a:t>
            </a:r>
            <a:r>
              <a:rPr sz="900" b="1" kern="1200" spc="-19" dirty="0">
                <a:solidFill>
                  <a:srgbClr val="006FC0"/>
                </a:solidFill>
                <a:ea typeface="+mn-ea"/>
              </a:rPr>
              <a:t>результатов:</a:t>
            </a:r>
            <a:endParaRPr sz="900" kern="1200">
              <a:solidFill>
                <a:prstClr val="black"/>
              </a:solidFill>
              <a:ea typeface="+mn-ea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«осознавать»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«понимать»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«владеть»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«использовать»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«приобретение</a:t>
            </a:r>
            <a:r>
              <a:rPr sz="90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9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опыта»</a:t>
            </a:r>
            <a:endParaRPr sz="9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90" y="25750"/>
            <a:ext cx="515229" cy="708134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1475656" y="65958"/>
            <a:ext cx="5549265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726" marR="3810">
              <a:spcBef>
                <a:spcPts val="75"/>
              </a:spcBef>
            </a:pPr>
            <a:r>
              <a:rPr spc="-15" dirty="0"/>
              <a:t>Ключевая</a:t>
            </a:r>
            <a:r>
              <a:rPr dirty="0"/>
              <a:t> </a:t>
            </a:r>
            <a:r>
              <a:rPr spc="-8" dirty="0"/>
              <a:t>педагогическая</a:t>
            </a:r>
            <a:r>
              <a:rPr spc="4" dirty="0"/>
              <a:t> </a:t>
            </a:r>
            <a:r>
              <a:rPr spc="-11" dirty="0"/>
              <a:t>задача:</a:t>
            </a:r>
            <a:r>
              <a:rPr spc="-15" dirty="0"/>
              <a:t> </a:t>
            </a:r>
            <a:r>
              <a:rPr spc="-4" dirty="0"/>
              <a:t>создание</a:t>
            </a:r>
            <a:r>
              <a:rPr spc="-15" dirty="0"/>
              <a:t> условий, </a:t>
            </a:r>
            <a:r>
              <a:rPr spc="-570" dirty="0"/>
              <a:t> </a:t>
            </a:r>
            <a:r>
              <a:rPr spc="-8" dirty="0"/>
              <a:t>инициирующих</a:t>
            </a:r>
            <a:r>
              <a:rPr spc="56" dirty="0"/>
              <a:t> </a:t>
            </a:r>
            <a:r>
              <a:rPr spc="-4" dirty="0"/>
              <a:t>действие</a:t>
            </a:r>
            <a:r>
              <a:rPr spc="41" dirty="0"/>
              <a:t> </a:t>
            </a:r>
            <a:r>
              <a:rPr spc="-15" dirty="0"/>
              <a:t>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218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809625"/>
            <a:ext cx="5537835" cy="4291965"/>
            <a:chOff x="-38100" y="1079500"/>
            <a:chExt cx="7383780" cy="5722620"/>
          </a:xfrm>
        </p:grpSpPr>
        <p:sp>
          <p:nvSpPr>
            <p:cNvPr id="3" name="object 3"/>
            <p:cNvSpPr/>
            <p:nvPr/>
          </p:nvSpPr>
          <p:spPr>
            <a:xfrm>
              <a:off x="0" y="1117600"/>
              <a:ext cx="1858010" cy="0"/>
            </a:xfrm>
            <a:custGeom>
              <a:avLst/>
              <a:gdLst/>
              <a:ahLst/>
              <a:cxnLst/>
              <a:rect l="l" t="t" r="r" b="b"/>
              <a:pathLst>
                <a:path w="1858010">
                  <a:moveTo>
                    <a:pt x="0" y="0"/>
                  </a:moveTo>
                  <a:lnTo>
                    <a:pt x="1857883" y="0"/>
                  </a:lnTo>
                </a:path>
              </a:pathLst>
            </a:custGeom>
            <a:ln w="76200">
              <a:solidFill>
                <a:srgbClr val="0071BB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6179"/>
              <a:ext cx="6355080" cy="50520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00150" y="6074409"/>
              <a:ext cx="6139180" cy="721360"/>
            </a:xfrm>
            <a:custGeom>
              <a:avLst/>
              <a:gdLst/>
              <a:ahLst/>
              <a:cxnLst/>
              <a:rect l="l" t="t" r="r" b="b"/>
              <a:pathLst>
                <a:path w="6139180" h="721359">
                  <a:moveTo>
                    <a:pt x="180340" y="0"/>
                  </a:moveTo>
                  <a:lnTo>
                    <a:pt x="0" y="0"/>
                  </a:lnTo>
                  <a:lnTo>
                    <a:pt x="0" y="631189"/>
                  </a:lnTo>
                  <a:lnTo>
                    <a:pt x="5958840" y="631189"/>
                  </a:lnTo>
                  <a:lnTo>
                    <a:pt x="5958840" y="721359"/>
                  </a:lnTo>
                  <a:lnTo>
                    <a:pt x="6139180" y="541019"/>
                  </a:lnTo>
                  <a:lnTo>
                    <a:pt x="5958840" y="360679"/>
                  </a:lnTo>
                  <a:lnTo>
                    <a:pt x="5958840" y="450849"/>
                  </a:lnTo>
                  <a:lnTo>
                    <a:pt x="180340" y="450849"/>
                  </a:lnTo>
                  <a:lnTo>
                    <a:pt x="180340" y="0"/>
                  </a:lnTo>
                  <a:close/>
                </a:path>
              </a:pathLst>
            </a:custGeom>
            <a:solidFill>
              <a:srgbClr val="B54A99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00150" y="6074409"/>
              <a:ext cx="6139180" cy="721360"/>
            </a:xfrm>
            <a:custGeom>
              <a:avLst/>
              <a:gdLst/>
              <a:ahLst/>
              <a:cxnLst/>
              <a:rect l="l" t="t" r="r" b="b"/>
              <a:pathLst>
                <a:path w="6139180" h="721359">
                  <a:moveTo>
                    <a:pt x="180340" y="0"/>
                  </a:moveTo>
                  <a:lnTo>
                    <a:pt x="180340" y="450849"/>
                  </a:lnTo>
                  <a:lnTo>
                    <a:pt x="5958840" y="450849"/>
                  </a:lnTo>
                  <a:lnTo>
                    <a:pt x="5958840" y="360679"/>
                  </a:lnTo>
                  <a:lnTo>
                    <a:pt x="6139180" y="541019"/>
                  </a:lnTo>
                  <a:lnTo>
                    <a:pt x="5958840" y="721359"/>
                  </a:lnTo>
                  <a:lnTo>
                    <a:pt x="5958840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034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15515" y="4666059"/>
            <a:ext cx="22002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3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hard</a:t>
            </a:r>
            <a:r>
              <a:rPr sz="13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skills </a:t>
            </a:r>
            <a:r>
              <a:rPr sz="13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3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проектах</a:t>
            </a:r>
            <a:r>
              <a:rPr sz="1350" kern="1200" spc="23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6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16880" y="1864996"/>
            <a:ext cx="3329940" cy="3137534"/>
            <a:chOff x="7355840" y="2486660"/>
            <a:chExt cx="4439920" cy="4183379"/>
          </a:xfrm>
        </p:grpSpPr>
        <p:sp>
          <p:nvSpPr>
            <p:cNvPr id="9" name="object 9"/>
            <p:cNvSpPr/>
            <p:nvPr/>
          </p:nvSpPr>
          <p:spPr>
            <a:xfrm>
              <a:off x="7362190" y="2493010"/>
              <a:ext cx="4427220" cy="4170679"/>
            </a:xfrm>
            <a:custGeom>
              <a:avLst/>
              <a:gdLst/>
              <a:ahLst/>
              <a:cxnLst/>
              <a:rect l="l" t="t" r="r" b="b"/>
              <a:pathLst>
                <a:path w="4427220" h="4170679">
                  <a:moveTo>
                    <a:pt x="3732149" y="0"/>
                  </a:moveTo>
                  <a:lnTo>
                    <a:pt x="695070" y="0"/>
                  </a:lnTo>
                  <a:lnTo>
                    <a:pt x="647491" y="1603"/>
                  </a:lnTo>
                  <a:lnTo>
                    <a:pt x="600771" y="6346"/>
                  </a:lnTo>
                  <a:lnTo>
                    <a:pt x="555013" y="14124"/>
                  </a:lnTo>
                  <a:lnTo>
                    <a:pt x="510322" y="24834"/>
                  </a:lnTo>
                  <a:lnTo>
                    <a:pt x="466800" y="38371"/>
                  </a:lnTo>
                  <a:lnTo>
                    <a:pt x="424553" y="54633"/>
                  </a:lnTo>
                  <a:lnTo>
                    <a:pt x="383682" y="73516"/>
                  </a:lnTo>
                  <a:lnTo>
                    <a:pt x="344292" y="94916"/>
                  </a:lnTo>
                  <a:lnTo>
                    <a:pt x="306486" y="118729"/>
                  </a:lnTo>
                  <a:lnTo>
                    <a:pt x="270369" y="144852"/>
                  </a:lnTo>
                  <a:lnTo>
                    <a:pt x="236043" y="173181"/>
                  </a:lnTo>
                  <a:lnTo>
                    <a:pt x="203612" y="203612"/>
                  </a:lnTo>
                  <a:lnTo>
                    <a:pt x="173181" y="236043"/>
                  </a:lnTo>
                  <a:lnTo>
                    <a:pt x="144852" y="270369"/>
                  </a:lnTo>
                  <a:lnTo>
                    <a:pt x="118729" y="306486"/>
                  </a:lnTo>
                  <a:lnTo>
                    <a:pt x="94916" y="344292"/>
                  </a:lnTo>
                  <a:lnTo>
                    <a:pt x="73516" y="383682"/>
                  </a:lnTo>
                  <a:lnTo>
                    <a:pt x="54633" y="424553"/>
                  </a:lnTo>
                  <a:lnTo>
                    <a:pt x="38371" y="466800"/>
                  </a:lnTo>
                  <a:lnTo>
                    <a:pt x="24834" y="510322"/>
                  </a:lnTo>
                  <a:lnTo>
                    <a:pt x="14124" y="555013"/>
                  </a:lnTo>
                  <a:lnTo>
                    <a:pt x="6346" y="600771"/>
                  </a:lnTo>
                  <a:lnTo>
                    <a:pt x="1603" y="647491"/>
                  </a:lnTo>
                  <a:lnTo>
                    <a:pt x="0" y="695070"/>
                  </a:lnTo>
                  <a:lnTo>
                    <a:pt x="0" y="3475545"/>
                  </a:lnTo>
                  <a:lnTo>
                    <a:pt x="1603" y="3523138"/>
                  </a:lnTo>
                  <a:lnTo>
                    <a:pt x="6346" y="3569870"/>
                  </a:lnTo>
                  <a:lnTo>
                    <a:pt x="14124" y="3615638"/>
                  </a:lnTo>
                  <a:lnTo>
                    <a:pt x="24834" y="3660338"/>
                  </a:lnTo>
                  <a:lnTo>
                    <a:pt x="38371" y="3703867"/>
                  </a:lnTo>
                  <a:lnTo>
                    <a:pt x="54633" y="3746121"/>
                  </a:lnTo>
                  <a:lnTo>
                    <a:pt x="73516" y="3786997"/>
                  </a:lnTo>
                  <a:lnTo>
                    <a:pt x="94916" y="3826391"/>
                  </a:lnTo>
                  <a:lnTo>
                    <a:pt x="118729" y="3864200"/>
                  </a:lnTo>
                  <a:lnTo>
                    <a:pt x="144852" y="3900319"/>
                  </a:lnTo>
                  <a:lnTo>
                    <a:pt x="173181" y="3934647"/>
                  </a:lnTo>
                  <a:lnTo>
                    <a:pt x="203612" y="3967078"/>
                  </a:lnTo>
                  <a:lnTo>
                    <a:pt x="236043" y="3997510"/>
                  </a:lnTo>
                  <a:lnTo>
                    <a:pt x="270369" y="4025838"/>
                  </a:lnTo>
                  <a:lnTo>
                    <a:pt x="306486" y="4051960"/>
                  </a:lnTo>
                  <a:lnTo>
                    <a:pt x="344292" y="4075772"/>
                  </a:lnTo>
                  <a:lnTo>
                    <a:pt x="383682" y="4097171"/>
                  </a:lnTo>
                  <a:lnTo>
                    <a:pt x="424553" y="4116052"/>
                  </a:lnTo>
                  <a:lnTo>
                    <a:pt x="466800" y="4132312"/>
                  </a:lnTo>
                  <a:lnTo>
                    <a:pt x="510322" y="4145848"/>
                  </a:lnTo>
                  <a:lnTo>
                    <a:pt x="555013" y="4156557"/>
                  </a:lnTo>
                  <a:lnTo>
                    <a:pt x="600771" y="4164334"/>
                  </a:lnTo>
                  <a:lnTo>
                    <a:pt x="647491" y="4169076"/>
                  </a:lnTo>
                  <a:lnTo>
                    <a:pt x="695070" y="4170679"/>
                  </a:lnTo>
                  <a:lnTo>
                    <a:pt x="3732149" y="4170679"/>
                  </a:lnTo>
                  <a:lnTo>
                    <a:pt x="3779728" y="4169076"/>
                  </a:lnTo>
                  <a:lnTo>
                    <a:pt x="3826448" y="4164334"/>
                  </a:lnTo>
                  <a:lnTo>
                    <a:pt x="3872206" y="4156557"/>
                  </a:lnTo>
                  <a:lnTo>
                    <a:pt x="3916897" y="4145848"/>
                  </a:lnTo>
                  <a:lnTo>
                    <a:pt x="3960419" y="4132312"/>
                  </a:lnTo>
                  <a:lnTo>
                    <a:pt x="4002666" y="4116052"/>
                  </a:lnTo>
                  <a:lnTo>
                    <a:pt x="4043537" y="4097171"/>
                  </a:lnTo>
                  <a:lnTo>
                    <a:pt x="4082927" y="4075772"/>
                  </a:lnTo>
                  <a:lnTo>
                    <a:pt x="4120733" y="4051960"/>
                  </a:lnTo>
                  <a:lnTo>
                    <a:pt x="4156850" y="4025838"/>
                  </a:lnTo>
                  <a:lnTo>
                    <a:pt x="4191176" y="3997510"/>
                  </a:lnTo>
                  <a:lnTo>
                    <a:pt x="4223607" y="3967078"/>
                  </a:lnTo>
                  <a:lnTo>
                    <a:pt x="4254038" y="3934647"/>
                  </a:lnTo>
                  <a:lnTo>
                    <a:pt x="4282367" y="3900319"/>
                  </a:lnTo>
                  <a:lnTo>
                    <a:pt x="4308490" y="3864200"/>
                  </a:lnTo>
                  <a:lnTo>
                    <a:pt x="4332303" y="3826391"/>
                  </a:lnTo>
                  <a:lnTo>
                    <a:pt x="4353703" y="3786997"/>
                  </a:lnTo>
                  <a:lnTo>
                    <a:pt x="4372586" y="3746121"/>
                  </a:lnTo>
                  <a:lnTo>
                    <a:pt x="4388848" y="3703867"/>
                  </a:lnTo>
                  <a:lnTo>
                    <a:pt x="4402385" y="3660338"/>
                  </a:lnTo>
                  <a:lnTo>
                    <a:pt x="4413095" y="3615638"/>
                  </a:lnTo>
                  <a:lnTo>
                    <a:pt x="4420873" y="3569870"/>
                  </a:lnTo>
                  <a:lnTo>
                    <a:pt x="4425616" y="3523138"/>
                  </a:lnTo>
                  <a:lnTo>
                    <a:pt x="4427219" y="3475545"/>
                  </a:lnTo>
                  <a:lnTo>
                    <a:pt x="4427219" y="695070"/>
                  </a:lnTo>
                  <a:lnTo>
                    <a:pt x="4425616" y="647491"/>
                  </a:lnTo>
                  <a:lnTo>
                    <a:pt x="4420873" y="600771"/>
                  </a:lnTo>
                  <a:lnTo>
                    <a:pt x="4413095" y="555013"/>
                  </a:lnTo>
                  <a:lnTo>
                    <a:pt x="4402385" y="510322"/>
                  </a:lnTo>
                  <a:lnTo>
                    <a:pt x="4388848" y="466800"/>
                  </a:lnTo>
                  <a:lnTo>
                    <a:pt x="4372586" y="424553"/>
                  </a:lnTo>
                  <a:lnTo>
                    <a:pt x="4353703" y="383682"/>
                  </a:lnTo>
                  <a:lnTo>
                    <a:pt x="4332303" y="344292"/>
                  </a:lnTo>
                  <a:lnTo>
                    <a:pt x="4308490" y="306486"/>
                  </a:lnTo>
                  <a:lnTo>
                    <a:pt x="4282367" y="270369"/>
                  </a:lnTo>
                  <a:lnTo>
                    <a:pt x="4254038" y="236043"/>
                  </a:lnTo>
                  <a:lnTo>
                    <a:pt x="4223607" y="203612"/>
                  </a:lnTo>
                  <a:lnTo>
                    <a:pt x="4191176" y="173181"/>
                  </a:lnTo>
                  <a:lnTo>
                    <a:pt x="4156850" y="144852"/>
                  </a:lnTo>
                  <a:lnTo>
                    <a:pt x="4120733" y="118729"/>
                  </a:lnTo>
                  <a:lnTo>
                    <a:pt x="4082927" y="94916"/>
                  </a:lnTo>
                  <a:lnTo>
                    <a:pt x="4043537" y="73516"/>
                  </a:lnTo>
                  <a:lnTo>
                    <a:pt x="4002666" y="54633"/>
                  </a:lnTo>
                  <a:lnTo>
                    <a:pt x="3960419" y="38371"/>
                  </a:lnTo>
                  <a:lnTo>
                    <a:pt x="3916897" y="24834"/>
                  </a:lnTo>
                  <a:lnTo>
                    <a:pt x="3872206" y="14124"/>
                  </a:lnTo>
                  <a:lnTo>
                    <a:pt x="3826448" y="6346"/>
                  </a:lnTo>
                  <a:lnTo>
                    <a:pt x="3779728" y="1603"/>
                  </a:lnTo>
                  <a:lnTo>
                    <a:pt x="3732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362190" y="2493010"/>
              <a:ext cx="4427220" cy="4170679"/>
            </a:xfrm>
            <a:custGeom>
              <a:avLst/>
              <a:gdLst/>
              <a:ahLst/>
              <a:cxnLst/>
              <a:rect l="l" t="t" r="r" b="b"/>
              <a:pathLst>
                <a:path w="4427220" h="4170679">
                  <a:moveTo>
                    <a:pt x="0" y="695070"/>
                  </a:moveTo>
                  <a:lnTo>
                    <a:pt x="1603" y="647491"/>
                  </a:lnTo>
                  <a:lnTo>
                    <a:pt x="6346" y="600771"/>
                  </a:lnTo>
                  <a:lnTo>
                    <a:pt x="14124" y="555013"/>
                  </a:lnTo>
                  <a:lnTo>
                    <a:pt x="24834" y="510322"/>
                  </a:lnTo>
                  <a:lnTo>
                    <a:pt x="38371" y="466800"/>
                  </a:lnTo>
                  <a:lnTo>
                    <a:pt x="54633" y="424553"/>
                  </a:lnTo>
                  <a:lnTo>
                    <a:pt x="73516" y="383682"/>
                  </a:lnTo>
                  <a:lnTo>
                    <a:pt x="94916" y="344292"/>
                  </a:lnTo>
                  <a:lnTo>
                    <a:pt x="118729" y="306486"/>
                  </a:lnTo>
                  <a:lnTo>
                    <a:pt x="144852" y="270369"/>
                  </a:lnTo>
                  <a:lnTo>
                    <a:pt x="173181" y="236043"/>
                  </a:lnTo>
                  <a:lnTo>
                    <a:pt x="203612" y="203612"/>
                  </a:lnTo>
                  <a:lnTo>
                    <a:pt x="236043" y="173181"/>
                  </a:lnTo>
                  <a:lnTo>
                    <a:pt x="270369" y="144852"/>
                  </a:lnTo>
                  <a:lnTo>
                    <a:pt x="306486" y="118729"/>
                  </a:lnTo>
                  <a:lnTo>
                    <a:pt x="344292" y="94916"/>
                  </a:lnTo>
                  <a:lnTo>
                    <a:pt x="383682" y="73516"/>
                  </a:lnTo>
                  <a:lnTo>
                    <a:pt x="424553" y="54633"/>
                  </a:lnTo>
                  <a:lnTo>
                    <a:pt x="466800" y="38371"/>
                  </a:lnTo>
                  <a:lnTo>
                    <a:pt x="510322" y="24834"/>
                  </a:lnTo>
                  <a:lnTo>
                    <a:pt x="555013" y="14124"/>
                  </a:lnTo>
                  <a:lnTo>
                    <a:pt x="600771" y="6346"/>
                  </a:lnTo>
                  <a:lnTo>
                    <a:pt x="647491" y="1603"/>
                  </a:lnTo>
                  <a:lnTo>
                    <a:pt x="695070" y="0"/>
                  </a:lnTo>
                  <a:lnTo>
                    <a:pt x="3732149" y="0"/>
                  </a:lnTo>
                  <a:lnTo>
                    <a:pt x="3779728" y="1603"/>
                  </a:lnTo>
                  <a:lnTo>
                    <a:pt x="3826448" y="6346"/>
                  </a:lnTo>
                  <a:lnTo>
                    <a:pt x="3872206" y="14124"/>
                  </a:lnTo>
                  <a:lnTo>
                    <a:pt x="3916897" y="24834"/>
                  </a:lnTo>
                  <a:lnTo>
                    <a:pt x="3960419" y="38371"/>
                  </a:lnTo>
                  <a:lnTo>
                    <a:pt x="4002666" y="54633"/>
                  </a:lnTo>
                  <a:lnTo>
                    <a:pt x="4043537" y="73516"/>
                  </a:lnTo>
                  <a:lnTo>
                    <a:pt x="4082927" y="94916"/>
                  </a:lnTo>
                  <a:lnTo>
                    <a:pt x="4120733" y="118729"/>
                  </a:lnTo>
                  <a:lnTo>
                    <a:pt x="4156850" y="144852"/>
                  </a:lnTo>
                  <a:lnTo>
                    <a:pt x="4191176" y="173181"/>
                  </a:lnTo>
                  <a:lnTo>
                    <a:pt x="4223607" y="203612"/>
                  </a:lnTo>
                  <a:lnTo>
                    <a:pt x="4254038" y="236043"/>
                  </a:lnTo>
                  <a:lnTo>
                    <a:pt x="4282367" y="270369"/>
                  </a:lnTo>
                  <a:lnTo>
                    <a:pt x="4308490" y="306486"/>
                  </a:lnTo>
                  <a:lnTo>
                    <a:pt x="4332303" y="344292"/>
                  </a:lnTo>
                  <a:lnTo>
                    <a:pt x="4353703" y="383682"/>
                  </a:lnTo>
                  <a:lnTo>
                    <a:pt x="4372586" y="424553"/>
                  </a:lnTo>
                  <a:lnTo>
                    <a:pt x="4388848" y="466800"/>
                  </a:lnTo>
                  <a:lnTo>
                    <a:pt x="4402385" y="510322"/>
                  </a:lnTo>
                  <a:lnTo>
                    <a:pt x="4413095" y="555013"/>
                  </a:lnTo>
                  <a:lnTo>
                    <a:pt x="4420873" y="600771"/>
                  </a:lnTo>
                  <a:lnTo>
                    <a:pt x="4425616" y="647491"/>
                  </a:lnTo>
                  <a:lnTo>
                    <a:pt x="4427219" y="695070"/>
                  </a:lnTo>
                  <a:lnTo>
                    <a:pt x="4427219" y="3475545"/>
                  </a:lnTo>
                  <a:lnTo>
                    <a:pt x="4425616" y="3523138"/>
                  </a:lnTo>
                  <a:lnTo>
                    <a:pt x="4420873" y="3569870"/>
                  </a:lnTo>
                  <a:lnTo>
                    <a:pt x="4413095" y="3615638"/>
                  </a:lnTo>
                  <a:lnTo>
                    <a:pt x="4402385" y="3660338"/>
                  </a:lnTo>
                  <a:lnTo>
                    <a:pt x="4388848" y="3703867"/>
                  </a:lnTo>
                  <a:lnTo>
                    <a:pt x="4372586" y="3746121"/>
                  </a:lnTo>
                  <a:lnTo>
                    <a:pt x="4353703" y="3786997"/>
                  </a:lnTo>
                  <a:lnTo>
                    <a:pt x="4332303" y="3826391"/>
                  </a:lnTo>
                  <a:lnTo>
                    <a:pt x="4308490" y="3864200"/>
                  </a:lnTo>
                  <a:lnTo>
                    <a:pt x="4282367" y="3900319"/>
                  </a:lnTo>
                  <a:lnTo>
                    <a:pt x="4254038" y="3934647"/>
                  </a:lnTo>
                  <a:lnTo>
                    <a:pt x="4223607" y="3967078"/>
                  </a:lnTo>
                  <a:lnTo>
                    <a:pt x="4191176" y="3997510"/>
                  </a:lnTo>
                  <a:lnTo>
                    <a:pt x="4156850" y="4025838"/>
                  </a:lnTo>
                  <a:lnTo>
                    <a:pt x="4120733" y="4051960"/>
                  </a:lnTo>
                  <a:lnTo>
                    <a:pt x="4082927" y="4075772"/>
                  </a:lnTo>
                  <a:lnTo>
                    <a:pt x="4043537" y="4097171"/>
                  </a:lnTo>
                  <a:lnTo>
                    <a:pt x="4002666" y="4116052"/>
                  </a:lnTo>
                  <a:lnTo>
                    <a:pt x="3960419" y="4132312"/>
                  </a:lnTo>
                  <a:lnTo>
                    <a:pt x="3916897" y="4145848"/>
                  </a:lnTo>
                  <a:lnTo>
                    <a:pt x="3872206" y="4156557"/>
                  </a:lnTo>
                  <a:lnTo>
                    <a:pt x="3826448" y="4164334"/>
                  </a:lnTo>
                  <a:lnTo>
                    <a:pt x="3779728" y="4169076"/>
                  </a:lnTo>
                  <a:lnTo>
                    <a:pt x="3732149" y="4170679"/>
                  </a:lnTo>
                  <a:lnTo>
                    <a:pt x="695070" y="4170679"/>
                  </a:lnTo>
                  <a:lnTo>
                    <a:pt x="647491" y="4169076"/>
                  </a:lnTo>
                  <a:lnTo>
                    <a:pt x="600771" y="4164334"/>
                  </a:lnTo>
                  <a:lnTo>
                    <a:pt x="555013" y="4156557"/>
                  </a:lnTo>
                  <a:lnTo>
                    <a:pt x="510322" y="4145848"/>
                  </a:lnTo>
                  <a:lnTo>
                    <a:pt x="466800" y="4132312"/>
                  </a:lnTo>
                  <a:lnTo>
                    <a:pt x="424553" y="4116052"/>
                  </a:lnTo>
                  <a:lnTo>
                    <a:pt x="383682" y="4097171"/>
                  </a:lnTo>
                  <a:lnTo>
                    <a:pt x="344292" y="4075772"/>
                  </a:lnTo>
                  <a:lnTo>
                    <a:pt x="306486" y="4051960"/>
                  </a:lnTo>
                  <a:lnTo>
                    <a:pt x="270369" y="4025838"/>
                  </a:lnTo>
                  <a:lnTo>
                    <a:pt x="236043" y="3997510"/>
                  </a:lnTo>
                  <a:lnTo>
                    <a:pt x="203612" y="3967078"/>
                  </a:lnTo>
                  <a:lnTo>
                    <a:pt x="173181" y="3934647"/>
                  </a:lnTo>
                  <a:lnTo>
                    <a:pt x="144852" y="3900319"/>
                  </a:lnTo>
                  <a:lnTo>
                    <a:pt x="118729" y="3864200"/>
                  </a:lnTo>
                  <a:lnTo>
                    <a:pt x="94916" y="3826391"/>
                  </a:lnTo>
                  <a:lnTo>
                    <a:pt x="73516" y="3786997"/>
                  </a:lnTo>
                  <a:lnTo>
                    <a:pt x="54633" y="3746121"/>
                  </a:lnTo>
                  <a:lnTo>
                    <a:pt x="38371" y="3703867"/>
                  </a:lnTo>
                  <a:lnTo>
                    <a:pt x="24834" y="3660338"/>
                  </a:lnTo>
                  <a:lnTo>
                    <a:pt x="14124" y="3615638"/>
                  </a:lnTo>
                  <a:lnTo>
                    <a:pt x="6346" y="3569870"/>
                  </a:lnTo>
                  <a:lnTo>
                    <a:pt x="1603" y="3523138"/>
                  </a:lnTo>
                  <a:lnTo>
                    <a:pt x="0" y="3475545"/>
                  </a:lnTo>
                  <a:lnTo>
                    <a:pt x="0" y="695070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33383" y="2047113"/>
            <a:ext cx="95202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отражены: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3383" y="2275808"/>
            <a:ext cx="2817971" cy="25487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790" marR="3810" indent="-215265" defTabSz="685800">
              <a:spcBef>
                <a:spcPts val="75"/>
              </a:spcBef>
              <a:buClrTx/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требованиях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предметным </a:t>
            </a:r>
            <a:r>
              <a:rPr sz="1500" kern="1200" spc="-3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результатам 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(русский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язык, </a:t>
            </a:r>
            <a:r>
              <a:rPr sz="15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литература,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иностранный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24790" marR="970598" defTabSz="685800">
              <a:buClrTx/>
            </a:pP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язык,</a:t>
            </a:r>
            <a:r>
              <a:rPr sz="15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математика, </a:t>
            </a:r>
            <a:r>
              <a:rPr sz="1500" kern="1200" spc="-3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информатика, 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обществознание);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24790" indent="-215265" defTabSz="685800">
              <a:spcBef>
                <a:spcPts val="4"/>
              </a:spcBef>
              <a:buClrTx/>
              <a:buFont typeface="Wingdings"/>
              <a:buChar char=""/>
              <a:tabLst>
                <a:tab pos="224314" algn="l"/>
                <a:tab pos="224790" algn="l"/>
              </a:tabLst>
            </a:pP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</a:t>
            </a:r>
            <a:r>
              <a:rPr sz="150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еб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а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ни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я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х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500" kern="1200" spc="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лич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стным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24790" defTabSz="685800">
              <a:buClrTx/>
            </a:pP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sz="1500" kern="1200" spc="-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(гражданско-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224790" marR="67151" defTabSz="685800">
              <a:buClrTx/>
            </a:pP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патриотическое</a:t>
            </a:r>
            <a:r>
              <a:rPr sz="1500" kern="1200" spc="-5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воспитание, </a:t>
            </a:r>
            <a:r>
              <a:rPr sz="1500" kern="1200" spc="-3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эстетическое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воспитание,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экологическое</a:t>
            </a:r>
            <a:r>
              <a:rPr sz="1500" kern="1200" spc="-3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воспитание)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6766" y="0"/>
            <a:ext cx="648938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800" spc="-8" dirty="0"/>
              <a:t>Достижение</a:t>
            </a:r>
            <a:r>
              <a:rPr sz="1800" spc="23" dirty="0"/>
              <a:t> </a:t>
            </a:r>
            <a:r>
              <a:rPr sz="1800" spc="-8" dirty="0"/>
              <a:t>целей</a:t>
            </a:r>
            <a:r>
              <a:rPr sz="1800" spc="4" dirty="0"/>
              <a:t> </a:t>
            </a:r>
            <a:r>
              <a:rPr sz="1800" spc="-19" dirty="0"/>
              <a:t>Указа</a:t>
            </a:r>
            <a:r>
              <a:rPr sz="1800" spc="-4" dirty="0"/>
              <a:t> Президента</a:t>
            </a:r>
            <a:r>
              <a:rPr sz="1800" spc="-19" dirty="0"/>
              <a:t> </a:t>
            </a:r>
            <a:r>
              <a:rPr sz="1800" dirty="0"/>
              <a:t>№ </a:t>
            </a:r>
            <a:r>
              <a:rPr sz="1800" spc="-4" dirty="0"/>
              <a:t>204 </a:t>
            </a:r>
            <a:r>
              <a:rPr sz="1800" spc="-26" dirty="0"/>
              <a:t>от</a:t>
            </a:r>
            <a:r>
              <a:rPr sz="1800" dirty="0"/>
              <a:t> </a:t>
            </a:r>
            <a:r>
              <a:rPr sz="1800" spc="-4" dirty="0"/>
              <a:t>07.05.2018 </a:t>
            </a:r>
            <a:r>
              <a:rPr sz="1800" spc="-491" dirty="0"/>
              <a:t> </a:t>
            </a:r>
            <a:r>
              <a:rPr sz="1800" spc="-4" dirty="0"/>
              <a:t>по </a:t>
            </a:r>
            <a:r>
              <a:rPr sz="1800" spc="-8" dirty="0"/>
              <a:t>обеспечению</a:t>
            </a:r>
            <a:r>
              <a:rPr sz="1800" dirty="0"/>
              <a:t> </a:t>
            </a:r>
            <a:r>
              <a:rPr sz="1800" spc="-11" dirty="0"/>
              <a:t>глобальной</a:t>
            </a:r>
            <a:r>
              <a:rPr sz="1800" spc="11" dirty="0"/>
              <a:t> </a:t>
            </a:r>
            <a:r>
              <a:rPr sz="1800" spc="-15" dirty="0"/>
              <a:t>конкурентоспособности </a:t>
            </a:r>
            <a:r>
              <a:rPr sz="1800" spc="-11" dirty="0"/>
              <a:t> российского</a:t>
            </a:r>
            <a:r>
              <a:rPr sz="1800" spc="-4" dirty="0"/>
              <a:t> </a:t>
            </a:r>
            <a:r>
              <a:rPr sz="1800" spc="-11" dirty="0"/>
              <a:t>образования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531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6766" y="0"/>
            <a:ext cx="648938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800" spc="-8" dirty="0"/>
              <a:t>Достижение</a:t>
            </a:r>
            <a:r>
              <a:rPr sz="1800" spc="23" dirty="0"/>
              <a:t> </a:t>
            </a:r>
            <a:r>
              <a:rPr sz="1800" spc="-8" dirty="0"/>
              <a:t>целей</a:t>
            </a:r>
            <a:r>
              <a:rPr sz="1800" spc="4" dirty="0"/>
              <a:t> </a:t>
            </a:r>
            <a:r>
              <a:rPr sz="1800" spc="-19" dirty="0"/>
              <a:t>Указа</a:t>
            </a:r>
            <a:r>
              <a:rPr sz="1800" spc="-4" dirty="0"/>
              <a:t> Президента</a:t>
            </a:r>
            <a:r>
              <a:rPr sz="1800" spc="-19" dirty="0"/>
              <a:t> </a:t>
            </a:r>
            <a:r>
              <a:rPr sz="1800" dirty="0"/>
              <a:t>№ </a:t>
            </a:r>
            <a:r>
              <a:rPr sz="1800" spc="-4" dirty="0"/>
              <a:t>204 </a:t>
            </a:r>
            <a:r>
              <a:rPr sz="1800" spc="-26" dirty="0"/>
              <a:t>от</a:t>
            </a:r>
            <a:r>
              <a:rPr sz="1800" dirty="0"/>
              <a:t> </a:t>
            </a:r>
            <a:r>
              <a:rPr sz="1800" spc="-4" dirty="0"/>
              <a:t>07.05.2018 </a:t>
            </a:r>
            <a:r>
              <a:rPr sz="1800" spc="-491" dirty="0"/>
              <a:t> </a:t>
            </a:r>
            <a:r>
              <a:rPr sz="1800" spc="-8" dirty="0"/>
              <a:t>по</a:t>
            </a:r>
            <a:r>
              <a:rPr sz="1800" dirty="0"/>
              <a:t> </a:t>
            </a:r>
            <a:r>
              <a:rPr sz="1800" spc="-11" dirty="0"/>
              <a:t>обеспечению</a:t>
            </a:r>
            <a:r>
              <a:rPr sz="1800" dirty="0"/>
              <a:t> </a:t>
            </a:r>
            <a:r>
              <a:rPr sz="1800" spc="-11" dirty="0"/>
              <a:t>глобальной</a:t>
            </a:r>
            <a:r>
              <a:rPr sz="1800" spc="8" dirty="0"/>
              <a:t> </a:t>
            </a:r>
            <a:r>
              <a:rPr sz="1800" spc="-15" dirty="0"/>
              <a:t>конкурентоспособности </a:t>
            </a:r>
            <a:r>
              <a:rPr sz="1800" spc="-11" dirty="0"/>
              <a:t> российского</a:t>
            </a:r>
            <a:r>
              <a:rPr sz="1800" spc="-4" dirty="0"/>
              <a:t> </a:t>
            </a:r>
            <a:r>
              <a:rPr sz="1800" spc="-8" dirty="0"/>
              <a:t>образования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0" y="889635"/>
            <a:ext cx="5509260" cy="4211955"/>
            <a:chOff x="0" y="1186180"/>
            <a:chExt cx="7345680" cy="56159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6180"/>
              <a:ext cx="6355080" cy="50520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45789" y="6074409"/>
              <a:ext cx="4193540" cy="721360"/>
            </a:xfrm>
            <a:custGeom>
              <a:avLst/>
              <a:gdLst/>
              <a:ahLst/>
              <a:cxnLst/>
              <a:rect l="l" t="t" r="r" b="b"/>
              <a:pathLst>
                <a:path w="4193540" h="721359">
                  <a:moveTo>
                    <a:pt x="180339" y="0"/>
                  </a:moveTo>
                  <a:lnTo>
                    <a:pt x="0" y="0"/>
                  </a:lnTo>
                  <a:lnTo>
                    <a:pt x="0" y="631189"/>
                  </a:lnTo>
                  <a:lnTo>
                    <a:pt x="4013200" y="631189"/>
                  </a:lnTo>
                  <a:lnTo>
                    <a:pt x="4013200" y="721359"/>
                  </a:lnTo>
                  <a:lnTo>
                    <a:pt x="4193540" y="541019"/>
                  </a:lnTo>
                  <a:lnTo>
                    <a:pt x="4013200" y="360679"/>
                  </a:lnTo>
                  <a:lnTo>
                    <a:pt x="4013200" y="450849"/>
                  </a:lnTo>
                  <a:lnTo>
                    <a:pt x="180339" y="450849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E78518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45789" y="6074409"/>
              <a:ext cx="4193540" cy="721360"/>
            </a:xfrm>
            <a:custGeom>
              <a:avLst/>
              <a:gdLst/>
              <a:ahLst/>
              <a:cxnLst/>
              <a:rect l="l" t="t" r="r" b="b"/>
              <a:pathLst>
                <a:path w="4193540" h="721359">
                  <a:moveTo>
                    <a:pt x="180339" y="0"/>
                  </a:moveTo>
                  <a:lnTo>
                    <a:pt x="180339" y="450849"/>
                  </a:lnTo>
                  <a:lnTo>
                    <a:pt x="4013200" y="450849"/>
                  </a:lnTo>
                  <a:lnTo>
                    <a:pt x="4013200" y="360679"/>
                  </a:lnTo>
                  <a:lnTo>
                    <a:pt x="4193540" y="541019"/>
                  </a:lnTo>
                  <a:lnTo>
                    <a:pt x="4013200" y="721359"/>
                  </a:lnTo>
                  <a:lnTo>
                    <a:pt x="4013200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033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94985" y="1163954"/>
            <a:ext cx="3257550" cy="3882390"/>
            <a:chOff x="7459980" y="1551939"/>
            <a:chExt cx="4343400" cy="5176520"/>
          </a:xfrm>
        </p:grpSpPr>
        <p:sp>
          <p:nvSpPr>
            <p:cNvPr id="10" name="object 10"/>
            <p:cNvSpPr/>
            <p:nvPr/>
          </p:nvSpPr>
          <p:spPr>
            <a:xfrm>
              <a:off x="7466330" y="1558289"/>
              <a:ext cx="4330700" cy="5163820"/>
            </a:xfrm>
            <a:custGeom>
              <a:avLst/>
              <a:gdLst/>
              <a:ahLst/>
              <a:cxnLst/>
              <a:rect l="l" t="t" r="r" b="b"/>
              <a:pathLst>
                <a:path w="4330700" h="5163820">
                  <a:moveTo>
                    <a:pt x="3608959" y="0"/>
                  </a:moveTo>
                  <a:lnTo>
                    <a:pt x="721741" y="0"/>
                  </a:lnTo>
                  <a:lnTo>
                    <a:pt x="674295" y="1535"/>
                  </a:lnTo>
                  <a:lnTo>
                    <a:pt x="627667" y="6078"/>
                  </a:lnTo>
                  <a:lnTo>
                    <a:pt x="581953" y="13534"/>
                  </a:lnTo>
                  <a:lnTo>
                    <a:pt x="537247" y="23807"/>
                  </a:lnTo>
                  <a:lnTo>
                    <a:pt x="493645" y="36802"/>
                  </a:lnTo>
                  <a:lnTo>
                    <a:pt x="451243" y="52424"/>
                  </a:lnTo>
                  <a:lnTo>
                    <a:pt x="410134" y="70578"/>
                  </a:lnTo>
                  <a:lnTo>
                    <a:pt x="370414" y="91168"/>
                  </a:lnTo>
                  <a:lnTo>
                    <a:pt x="332180" y="114099"/>
                  </a:lnTo>
                  <a:lnTo>
                    <a:pt x="295524" y="139277"/>
                  </a:lnTo>
                  <a:lnTo>
                    <a:pt x="260544" y="166605"/>
                  </a:lnTo>
                  <a:lnTo>
                    <a:pt x="227334" y="195990"/>
                  </a:lnTo>
                  <a:lnTo>
                    <a:pt x="195990" y="227334"/>
                  </a:lnTo>
                  <a:lnTo>
                    <a:pt x="166605" y="260544"/>
                  </a:lnTo>
                  <a:lnTo>
                    <a:pt x="139277" y="295524"/>
                  </a:lnTo>
                  <a:lnTo>
                    <a:pt x="114099" y="332180"/>
                  </a:lnTo>
                  <a:lnTo>
                    <a:pt x="91168" y="370414"/>
                  </a:lnTo>
                  <a:lnTo>
                    <a:pt x="70578" y="410134"/>
                  </a:lnTo>
                  <a:lnTo>
                    <a:pt x="52424" y="451243"/>
                  </a:lnTo>
                  <a:lnTo>
                    <a:pt x="36802" y="493645"/>
                  </a:lnTo>
                  <a:lnTo>
                    <a:pt x="23807" y="537247"/>
                  </a:lnTo>
                  <a:lnTo>
                    <a:pt x="13534" y="581953"/>
                  </a:lnTo>
                  <a:lnTo>
                    <a:pt x="6078" y="627667"/>
                  </a:lnTo>
                  <a:lnTo>
                    <a:pt x="1535" y="674295"/>
                  </a:lnTo>
                  <a:lnTo>
                    <a:pt x="0" y="721740"/>
                  </a:lnTo>
                  <a:lnTo>
                    <a:pt x="0" y="4442015"/>
                  </a:lnTo>
                  <a:lnTo>
                    <a:pt x="1535" y="4489474"/>
                  </a:lnTo>
                  <a:lnTo>
                    <a:pt x="6078" y="4536113"/>
                  </a:lnTo>
                  <a:lnTo>
                    <a:pt x="13534" y="4581837"/>
                  </a:lnTo>
                  <a:lnTo>
                    <a:pt x="23807" y="4626551"/>
                  </a:lnTo>
                  <a:lnTo>
                    <a:pt x="36802" y="4670161"/>
                  </a:lnTo>
                  <a:lnTo>
                    <a:pt x="52424" y="4712570"/>
                  </a:lnTo>
                  <a:lnTo>
                    <a:pt x="70578" y="4753684"/>
                  </a:lnTo>
                  <a:lnTo>
                    <a:pt x="91168" y="4793407"/>
                  </a:lnTo>
                  <a:lnTo>
                    <a:pt x="114099" y="4831645"/>
                  </a:lnTo>
                  <a:lnTo>
                    <a:pt x="139277" y="4868303"/>
                  </a:lnTo>
                  <a:lnTo>
                    <a:pt x="166605" y="4903285"/>
                  </a:lnTo>
                  <a:lnTo>
                    <a:pt x="195990" y="4936496"/>
                  </a:lnTo>
                  <a:lnTo>
                    <a:pt x="227334" y="4967841"/>
                  </a:lnTo>
                  <a:lnTo>
                    <a:pt x="260544" y="4997225"/>
                  </a:lnTo>
                  <a:lnTo>
                    <a:pt x="295524" y="5024553"/>
                  </a:lnTo>
                  <a:lnTo>
                    <a:pt x="332180" y="5049729"/>
                  </a:lnTo>
                  <a:lnTo>
                    <a:pt x="370414" y="5072660"/>
                  </a:lnTo>
                  <a:lnTo>
                    <a:pt x="410134" y="5093249"/>
                  </a:lnTo>
                  <a:lnTo>
                    <a:pt x="451243" y="5111401"/>
                  </a:lnTo>
                  <a:lnTo>
                    <a:pt x="493645" y="5127021"/>
                  </a:lnTo>
                  <a:lnTo>
                    <a:pt x="537247" y="5140015"/>
                  </a:lnTo>
                  <a:lnTo>
                    <a:pt x="581953" y="5150287"/>
                  </a:lnTo>
                  <a:lnTo>
                    <a:pt x="627667" y="5157742"/>
                  </a:lnTo>
                  <a:lnTo>
                    <a:pt x="674295" y="5162284"/>
                  </a:lnTo>
                  <a:lnTo>
                    <a:pt x="721741" y="5163820"/>
                  </a:lnTo>
                  <a:lnTo>
                    <a:pt x="3608959" y="5163820"/>
                  </a:lnTo>
                  <a:lnTo>
                    <a:pt x="3656404" y="5162284"/>
                  </a:lnTo>
                  <a:lnTo>
                    <a:pt x="3703032" y="5157742"/>
                  </a:lnTo>
                  <a:lnTo>
                    <a:pt x="3748746" y="5150287"/>
                  </a:lnTo>
                  <a:lnTo>
                    <a:pt x="3793452" y="5140015"/>
                  </a:lnTo>
                  <a:lnTo>
                    <a:pt x="3837054" y="5127021"/>
                  </a:lnTo>
                  <a:lnTo>
                    <a:pt x="3879456" y="5111401"/>
                  </a:lnTo>
                  <a:lnTo>
                    <a:pt x="3920565" y="5093249"/>
                  </a:lnTo>
                  <a:lnTo>
                    <a:pt x="3960285" y="5072660"/>
                  </a:lnTo>
                  <a:lnTo>
                    <a:pt x="3998519" y="5049729"/>
                  </a:lnTo>
                  <a:lnTo>
                    <a:pt x="4035175" y="5024553"/>
                  </a:lnTo>
                  <a:lnTo>
                    <a:pt x="4070155" y="4997225"/>
                  </a:lnTo>
                  <a:lnTo>
                    <a:pt x="4103365" y="4967841"/>
                  </a:lnTo>
                  <a:lnTo>
                    <a:pt x="4134709" y="4936496"/>
                  </a:lnTo>
                  <a:lnTo>
                    <a:pt x="4164094" y="4903285"/>
                  </a:lnTo>
                  <a:lnTo>
                    <a:pt x="4191422" y="4868303"/>
                  </a:lnTo>
                  <a:lnTo>
                    <a:pt x="4216600" y="4831645"/>
                  </a:lnTo>
                  <a:lnTo>
                    <a:pt x="4239531" y="4793407"/>
                  </a:lnTo>
                  <a:lnTo>
                    <a:pt x="4260121" y="4753684"/>
                  </a:lnTo>
                  <a:lnTo>
                    <a:pt x="4278275" y="4712570"/>
                  </a:lnTo>
                  <a:lnTo>
                    <a:pt x="4293897" y="4670161"/>
                  </a:lnTo>
                  <a:lnTo>
                    <a:pt x="4306892" y="4626551"/>
                  </a:lnTo>
                  <a:lnTo>
                    <a:pt x="4317165" y="4581837"/>
                  </a:lnTo>
                  <a:lnTo>
                    <a:pt x="4324621" y="4536113"/>
                  </a:lnTo>
                  <a:lnTo>
                    <a:pt x="4329164" y="4489474"/>
                  </a:lnTo>
                  <a:lnTo>
                    <a:pt x="4330700" y="4442015"/>
                  </a:lnTo>
                  <a:lnTo>
                    <a:pt x="4330700" y="721740"/>
                  </a:lnTo>
                  <a:lnTo>
                    <a:pt x="4329164" y="674295"/>
                  </a:lnTo>
                  <a:lnTo>
                    <a:pt x="4324621" y="627667"/>
                  </a:lnTo>
                  <a:lnTo>
                    <a:pt x="4317165" y="581953"/>
                  </a:lnTo>
                  <a:lnTo>
                    <a:pt x="4306892" y="537247"/>
                  </a:lnTo>
                  <a:lnTo>
                    <a:pt x="4293897" y="493645"/>
                  </a:lnTo>
                  <a:lnTo>
                    <a:pt x="4278275" y="451243"/>
                  </a:lnTo>
                  <a:lnTo>
                    <a:pt x="4260121" y="410134"/>
                  </a:lnTo>
                  <a:lnTo>
                    <a:pt x="4239531" y="370414"/>
                  </a:lnTo>
                  <a:lnTo>
                    <a:pt x="4216600" y="332180"/>
                  </a:lnTo>
                  <a:lnTo>
                    <a:pt x="4191422" y="295524"/>
                  </a:lnTo>
                  <a:lnTo>
                    <a:pt x="4164094" y="260544"/>
                  </a:lnTo>
                  <a:lnTo>
                    <a:pt x="4134709" y="227334"/>
                  </a:lnTo>
                  <a:lnTo>
                    <a:pt x="4103365" y="195990"/>
                  </a:lnTo>
                  <a:lnTo>
                    <a:pt x="4070155" y="166605"/>
                  </a:lnTo>
                  <a:lnTo>
                    <a:pt x="4035175" y="139277"/>
                  </a:lnTo>
                  <a:lnTo>
                    <a:pt x="3998519" y="114099"/>
                  </a:lnTo>
                  <a:lnTo>
                    <a:pt x="3960285" y="91168"/>
                  </a:lnTo>
                  <a:lnTo>
                    <a:pt x="3920565" y="70578"/>
                  </a:lnTo>
                  <a:lnTo>
                    <a:pt x="3879456" y="52424"/>
                  </a:lnTo>
                  <a:lnTo>
                    <a:pt x="3837054" y="36802"/>
                  </a:lnTo>
                  <a:lnTo>
                    <a:pt x="3793452" y="23807"/>
                  </a:lnTo>
                  <a:lnTo>
                    <a:pt x="3748746" y="13534"/>
                  </a:lnTo>
                  <a:lnTo>
                    <a:pt x="3703032" y="6078"/>
                  </a:lnTo>
                  <a:lnTo>
                    <a:pt x="3656404" y="1535"/>
                  </a:lnTo>
                  <a:lnTo>
                    <a:pt x="3608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466330" y="1558289"/>
              <a:ext cx="4330700" cy="5163820"/>
            </a:xfrm>
            <a:custGeom>
              <a:avLst/>
              <a:gdLst/>
              <a:ahLst/>
              <a:cxnLst/>
              <a:rect l="l" t="t" r="r" b="b"/>
              <a:pathLst>
                <a:path w="4330700" h="5163820">
                  <a:moveTo>
                    <a:pt x="0" y="721740"/>
                  </a:moveTo>
                  <a:lnTo>
                    <a:pt x="1535" y="674295"/>
                  </a:lnTo>
                  <a:lnTo>
                    <a:pt x="6078" y="627667"/>
                  </a:lnTo>
                  <a:lnTo>
                    <a:pt x="13534" y="581953"/>
                  </a:lnTo>
                  <a:lnTo>
                    <a:pt x="23807" y="537247"/>
                  </a:lnTo>
                  <a:lnTo>
                    <a:pt x="36802" y="493645"/>
                  </a:lnTo>
                  <a:lnTo>
                    <a:pt x="52424" y="451243"/>
                  </a:lnTo>
                  <a:lnTo>
                    <a:pt x="70578" y="410134"/>
                  </a:lnTo>
                  <a:lnTo>
                    <a:pt x="91168" y="370414"/>
                  </a:lnTo>
                  <a:lnTo>
                    <a:pt x="114099" y="332180"/>
                  </a:lnTo>
                  <a:lnTo>
                    <a:pt x="139277" y="295524"/>
                  </a:lnTo>
                  <a:lnTo>
                    <a:pt x="166605" y="260544"/>
                  </a:lnTo>
                  <a:lnTo>
                    <a:pt x="195990" y="227334"/>
                  </a:lnTo>
                  <a:lnTo>
                    <a:pt x="227334" y="195990"/>
                  </a:lnTo>
                  <a:lnTo>
                    <a:pt x="260544" y="166605"/>
                  </a:lnTo>
                  <a:lnTo>
                    <a:pt x="295524" y="139277"/>
                  </a:lnTo>
                  <a:lnTo>
                    <a:pt x="332180" y="114099"/>
                  </a:lnTo>
                  <a:lnTo>
                    <a:pt x="370414" y="91168"/>
                  </a:lnTo>
                  <a:lnTo>
                    <a:pt x="410134" y="70578"/>
                  </a:lnTo>
                  <a:lnTo>
                    <a:pt x="451243" y="52424"/>
                  </a:lnTo>
                  <a:lnTo>
                    <a:pt x="493645" y="36802"/>
                  </a:lnTo>
                  <a:lnTo>
                    <a:pt x="537247" y="23807"/>
                  </a:lnTo>
                  <a:lnTo>
                    <a:pt x="581953" y="13534"/>
                  </a:lnTo>
                  <a:lnTo>
                    <a:pt x="627667" y="6078"/>
                  </a:lnTo>
                  <a:lnTo>
                    <a:pt x="674295" y="1535"/>
                  </a:lnTo>
                  <a:lnTo>
                    <a:pt x="721741" y="0"/>
                  </a:lnTo>
                  <a:lnTo>
                    <a:pt x="3608959" y="0"/>
                  </a:lnTo>
                  <a:lnTo>
                    <a:pt x="3656404" y="1535"/>
                  </a:lnTo>
                  <a:lnTo>
                    <a:pt x="3703032" y="6078"/>
                  </a:lnTo>
                  <a:lnTo>
                    <a:pt x="3748746" y="13534"/>
                  </a:lnTo>
                  <a:lnTo>
                    <a:pt x="3793452" y="23807"/>
                  </a:lnTo>
                  <a:lnTo>
                    <a:pt x="3837054" y="36802"/>
                  </a:lnTo>
                  <a:lnTo>
                    <a:pt x="3879456" y="52424"/>
                  </a:lnTo>
                  <a:lnTo>
                    <a:pt x="3920565" y="70578"/>
                  </a:lnTo>
                  <a:lnTo>
                    <a:pt x="3960285" y="91168"/>
                  </a:lnTo>
                  <a:lnTo>
                    <a:pt x="3998519" y="114099"/>
                  </a:lnTo>
                  <a:lnTo>
                    <a:pt x="4035175" y="139277"/>
                  </a:lnTo>
                  <a:lnTo>
                    <a:pt x="4070155" y="166605"/>
                  </a:lnTo>
                  <a:lnTo>
                    <a:pt x="4103365" y="195990"/>
                  </a:lnTo>
                  <a:lnTo>
                    <a:pt x="4134709" y="227334"/>
                  </a:lnTo>
                  <a:lnTo>
                    <a:pt x="4164094" y="260544"/>
                  </a:lnTo>
                  <a:lnTo>
                    <a:pt x="4191422" y="295524"/>
                  </a:lnTo>
                  <a:lnTo>
                    <a:pt x="4216600" y="332180"/>
                  </a:lnTo>
                  <a:lnTo>
                    <a:pt x="4239531" y="370414"/>
                  </a:lnTo>
                  <a:lnTo>
                    <a:pt x="4260121" y="410134"/>
                  </a:lnTo>
                  <a:lnTo>
                    <a:pt x="4278275" y="451243"/>
                  </a:lnTo>
                  <a:lnTo>
                    <a:pt x="4293897" y="493645"/>
                  </a:lnTo>
                  <a:lnTo>
                    <a:pt x="4306892" y="537247"/>
                  </a:lnTo>
                  <a:lnTo>
                    <a:pt x="4317165" y="581953"/>
                  </a:lnTo>
                  <a:lnTo>
                    <a:pt x="4324621" y="627667"/>
                  </a:lnTo>
                  <a:lnTo>
                    <a:pt x="4329164" y="674295"/>
                  </a:lnTo>
                  <a:lnTo>
                    <a:pt x="4330700" y="721740"/>
                  </a:lnTo>
                  <a:lnTo>
                    <a:pt x="4330700" y="4442015"/>
                  </a:lnTo>
                  <a:lnTo>
                    <a:pt x="4329164" y="4489474"/>
                  </a:lnTo>
                  <a:lnTo>
                    <a:pt x="4324621" y="4536113"/>
                  </a:lnTo>
                  <a:lnTo>
                    <a:pt x="4317165" y="4581837"/>
                  </a:lnTo>
                  <a:lnTo>
                    <a:pt x="4306892" y="4626551"/>
                  </a:lnTo>
                  <a:lnTo>
                    <a:pt x="4293897" y="4670161"/>
                  </a:lnTo>
                  <a:lnTo>
                    <a:pt x="4278275" y="4712570"/>
                  </a:lnTo>
                  <a:lnTo>
                    <a:pt x="4260121" y="4753684"/>
                  </a:lnTo>
                  <a:lnTo>
                    <a:pt x="4239531" y="4793407"/>
                  </a:lnTo>
                  <a:lnTo>
                    <a:pt x="4216600" y="4831645"/>
                  </a:lnTo>
                  <a:lnTo>
                    <a:pt x="4191422" y="4868303"/>
                  </a:lnTo>
                  <a:lnTo>
                    <a:pt x="4164094" y="4903285"/>
                  </a:lnTo>
                  <a:lnTo>
                    <a:pt x="4134709" y="4936496"/>
                  </a:lnTo>
                  <a:lnTo>
                    <a:pt x="4103365" y="4967841"/>
                  </a:lnTo>
                  <a:lnTo>
                    <a:pt x="4070155" y="4997225"/>
                  </a:lnTo>
                  <a:lnTo>
                    <a:pt x="4035175" y="5024553"/>
                  </a:lnTo>
                  <a:lnTo>
                    <a:pt x="3998519" y="5049729"/>
                  </a:lnTo>
                  <a:lnTo>
                    <a:pt x="3960285" y="5072660"/>
                  </a:lnTo>
                  <a:lnTo>
                    <a:pt x="3920565" y="5093249"/>
                  </a:lnTo>
                  <a:lnTo>
                    <a:pt x="3879456" y="5111401"/>
                  </a:lnTo>
                  <a:lnTo>
                    <a:pt x="3837054" y="5127021"/>
                  </a:lnTo>
                  <a:lnTo>
                    <a:pt x="3793452" y="5140015"/>
                  </a:lnTo>
                  <a:lnTo>
                    <a:pt x="3748746" y="5150287"/>
                  </a:lnTo>
                  <a:lnTo>
                    <a:pt x="3703032" y="5157742"/>
                  </a:lnTo>
                  <a:lnTo>
                    <a:pt x="3656404" y="5162284"/>
                  </a:lnTo>
                  <a:lnTo>
                    <a:pt x="3608959" y="5163820"/>
                  </a:lnTo>
                  <a:lnTo>
                    <a:pt x="721741" y="5163820"/>
                  </a:lnTo>
                  <a:lnTo>
                    <a:pt x="674295" y="5162284"/>
                  </a:lnTo>
                  <a:lnTo>
                    <a:pt x="627667" y="5157742"/>
                  </a:lnTo>
                  <a:lnTo>
                    <a:pt x="581953" y="5150287"/>
                  </a:lnTo>
                  <a:lnTo>
                    <a:pt x="537247" y="5140015"/>
                  </a:lnTo>
                  <a:lnTo>
                    <a:pt x="493645" y="5127021"/>
                  </a:lnTo>
                  <a:lnTo>
                    <a:pt x="451243" y="5111401"/>
                  </a:lnTo>
                  <a:lnTo>
                    <a:pt x="410134" y="5093249"/>
                  </a:lnTo>
                  <a:lnTo>
                    <a:pt x="370414" y="5072660"/>
                  </a:lnTo>
                  <a:lnTo>
                    <a:pt x="332180" y="5049729"/>
                  </a:lnTo>
                  <a:lnTo>
                    <a:pt x="295524" y="5024553"/>
                  </a:lnTo>
                  <a:lnTo>
                    <a:pt x="260544" y="4997225"/>
                  </a:lnTo>
                  <a:lnTo>
                    <a:pt x="227334" y="4967841"/>
                  </a:lnTo>
                  <a:lnTo>
                    <a:pt x="195990" y="4936496"/>
                  </a:lnTo>
                  <a:lnTo>
                    <a:pt x="166605" y="4903285"/>
                  </a:lnTo>
                  <a:lnTo>
                    <a:pt x="139277" y="4868303"/>
                  </a:lnTo>
                  <a:lnTo>
                    <a:pt x="114099" y="4831645"/>
                  </a:lnTo>
                  <a:lnTo>
                    <a:pt x="91168" y="4793407"/>
                  </a:lnTo>
                  <a:lnTo>
                    <a:pt x="70578" y="4753684"/>
                  </a:lnTo>
                  <a:lnTo>
                    <a:pt x="52424" y="4712570"/>
                  </a:lnTo>
                  <a:lnTo>
                    <a:pt x="36802" y="4670161"/>
                  </a:lnTo>
                  <a:lnTo>
                    <a:pt x="23807" y="4626551"/>
                  </a:lnTo>
                  <a:lnTo>
                    <a:pt x="13534" y="4581837"/>
                  </a:lnTo>
                  <a:lnTo>
                    <a:pt x="6078" y="4536113"/>
                  </a:lnTo>
                  <a:lnTo>
                    <a:pt x="1535" y="4489474"/>
                  </a:lnTo>
                  <a:lnTo>
                    <a:pt x="0" y="4442015"/>
                  </a:lnTo>
                  <a:lnTo>
                    <a:pt x="0" y="721740"/>
                  </a:lnTo>
                  <a:close/>
                </a:path>
              </a:pathLst>
            </a:custGeom>
            <a:ln w="1269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16918" y="1375124"/>
            <a:ext cx="2796064" cy="32643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Критическое </a:t>
            </a:r>
            <a:r>
              <a:rPr sz="1500" b="1" kern="1200" spc="-11" dirty="0">
                <a:solidFill>
                  <a:srgbClr val="006FC0"/>
                </a:solidFill>
                <a:ea typeface="+mn-ea"/>
              </a:rPr>
              <a:t>мышление</a:t>
            </a:r>
            <a:r>
              <a:rPr sz="1500" b="1" kern="1200" spc="15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и </a:t>
            </a:r>
            <a:r>
              <a:rPr sz="1500" b="1" kern="1200" spc="4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Креативность</a:t>
            </a:r>
            <a:r>
              <a:rPr sz="15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Symbol"/>
                <a:ea typeface="+mn-ea"/>
                <a:cs typeface="Symbol"/>
              </a:rPr>
              <a:t></a:t>
            </a:r>
            <a:r>
              <a:rPr sz="1500" kern="1200" spc="19" dirty="0">
                <a:solidFill>
                  <a:srgbClr val="006F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требования</a:t>
            </a: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 </a:t>
            </a:r>
            <a:r>
              <a:rPr sz="1500" kern="1200" spc="-3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метапредметным </a:t>
            </a: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результатам 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(базовые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логические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действия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и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работа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с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информацией)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spcBef>
                <a:spcPts val="19"/>
              </a:spcBef>
              <a:buClrTx/>
            </a:pPr>
            <a:endParaRPr sz="157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1500" b="1" kern="1200" spc="-15" dirty="0">
                <a:solidFill>
                  <a:srgbClr val="006FC0"/>
                </a:solidFill>
                <a:ea typeface="+mn-ea"/>
              </a:rPr>
              <a:t>Коммуникация</a:t>
            </a:r>
            <a:r>
              <a:rPr sz="1500" b="1" kern="1200" spc="56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Symbol"/>
                <a:ea typeface="+mn-ea"/>
                <a:cs typeface="Symbol"/>
              </a:rPr>
              <a:t></a:t>
            </a:r>
            <a:endParaRPr sz="1500" kern="1200">
              <a:solidFill>
                <a:prstClr val="black"/>
              </a:solidFill>
              <a:latin typeface="Symbol"/>
              <a:ea typeface="+mn-ea"/>
              <a:cs typeface="Symbol"/>
            </a:endParaRPr>
          </a:p>
          <a:p>
            <a:pPr marL="9525" defTabSz="685800">
              <a:buClrTx/>
            </a:pP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метапредметные</a:t>
            </a:r>
            <a:r>
              <a:rPr sz="1500" kern="1200" spc="-4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компетенции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160972" defTabSz="685800">
              <a:spcBef>
                <a:spcPts val="4"/>
              </a:spcBef>
              <a:buClrTx/>
            </a:pP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(универсальные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учебные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коммуникативные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действия </a:t>
            </a:r>
            <a:r>
              <a:rPr sz="1500" kern="1200" spc="3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– </a:t>
            </a:r>
            <a:r>
              <a:rPr sz="1500" kern="1200" spc="-39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общение)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spcBef>
                <a:spcPts val="19"/>
              </a:spcBef>
              <a:buClrTx/>
            </a:pPr>
            <a:endParaRPr sz="157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defTabSz="685800">
              <a:buClrTx/>
            </a:pPr>
            <a:r>
              <a:rPr sz="1500" b="1" kern="1200" spc="-19" dirty="0">
                <a:solidFill>
                  <a:srgbClr val="006FC0"/>
                </a:solidFill>
                <a:ea typeface="+mn-ea"/>
              </a:rPr>
              <a:t>Сотрудничество</a:t>
            </a:r>
            <a:r>
              <a:rPr sz="1500" b="1" kern="1200" spc="45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Symbol"/>
                <a:ea typeface="+mn-ea"/>
                <a:cs typeface="Symbol"/>
              </a:rPr>
              <a:t></a:t>
            </a:r>
            <a:endParaRPr sz="1500" kern="1200">
              <a:solidFill>
                <a:prstClr val="black"/>
              </a:solidFill>
              <a:latin typeface="Symbol"/>
              <a:ea typeface="+mn-ea"/>
              <a:cs typeface="Symbol"/>
            </a:endParaRPr>
          </a:p>
          <a:p>
            <a:pPr marL="9525" defTabSz="685800">
              <a:spcBef>
                <a:spcPts val="4"/>
              </a:spcBef>
              <a:buClrTx/>
            </a:pP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метапредметные</a:t>
            </a:r>
            <a:r>
              <a:rPr sz="1500" kern="1200" spc="-41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компетенции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16918" y="4594808"/>
            <a:ext cx="244220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733"/>
              </a:lnSpc>
              <a:buClrTx/>
            </a:pP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(совместная</a:t>
            </a:r>
            <a:r>
              <a:rPr sz="15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деятельность)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4168" y="4682300"/>
            <a:ext cx="213312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defTabSz="685800">
              <a:lnSpc>
                <a:spcPts val="1568"/>
              </a:lnSpc>
              <a:buClrTx/>
            </a:pPr>
            <a:r>
              <a:rPr sz="13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soft</a:t>
            </a:r>
            <a:r>
              <a:rPr sz="13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skills</a:t>
            </a:r>
            <a:r>
              <a:rPr sz="13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в</a:t>
            </a:r>
            <a:r>
              <a:rPr sz="1350" kern="1200" spc="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проектах</a:t>
            </a:r>
            <a:r>
              <a:rPr sz="1350" kern="1200" spc="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6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800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3469" y="4853463"/>
            <a:ext cx="18669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200" kern="1200" spc="-11" dirty="0">
                <a:solidFill>
                  <a:srgbClr val="0071BB"/>
                </a:solidFill>
                <a:latin typeface="Microsoft Sans Serif"/>
                <a:ea typeface="+mn-ea"/>
                <a:cs typeface="Microsoft Sans Serif"/>
              </a:rPr>
              <a:t>13</a:t>
            </a:r>
            <a:endParaRPr sz="12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38200"/>
            <a:ext cx="1393508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pPr defTabSz="685800">
              <a:buClrTx/>
            </a:pPr>
            <a:endParaRPr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90" y="63850"/>
            <a:ext cx="515229" cy="7081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6766" y="0"/>
            <a:ext cx="648938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800" spc="-8" dirty="0"/>
              <a:t>Достижение</a:t>
            </a:r>
            <a:r>
              <a:rPr sz="1800" spc="23" dirty="0"/>
              <a:t> </a:t>
            </a:r>
            <a:r>
              <a:rPr sz="1800" spc="-8" dirty="0"/>
              <a:t>целей</a:t>
            </a:r>
            <a:r>
              <a:rPr sz="1800" spc="4" dirty="0"/>
              <a:t> </a:t>
            </a:r>
            <a:r>
              <a:rPr sz="1800" spc="-19" dirty="0"/>
              <a:t>Указа</a:t>
            </a:r>
            <a:r>
              <a:rPr sz="1800" spc="-4" dirty="0"/>
              <a:t> Президента</a:t>
            </a:r>
            <a:r>
              <a:rPr sz="1800" spc="-19" dirty="0"/>
              <a:t> </a:t>
            </a:r>
            <a:r>
              <a:rPr sz="1800" dirty="0"/>
              <a:t>№ </a:t>
            </a:r>
            <a:r>
              <a:rPr sz="1800" spc="-4" dirty="0"/>
              <a:t>204 </a:t>
            </a:r>
            <a:r>
              <a:rPr sz="1800" spc="-26" dirty="0"/>
              <a:t>от</a:t>
            </a:r>
            <a:r>
              <a:rPr sz="1800" dirty="0"/>
              <a:t> </a:t>
            </a:r>
            <a:r>
              <a:rPr sz="1800" spc="-4" dirty="0"/>
              <a:t>07.05.2018 </a:t>
            </a:r>
            <a:r>
              <a:rPr sz="1800" spc="-491" dirty="0"/>
              <a:t> </a:t>
            </a:r>
            <a:r>
              <a:rPr sz="1800" spc="-4" dirty="0"/>
              <a:t>по </a:t>
            </a:r>
            <a:r>
              <a:rPr sz="1800" spc="-8" dirty="0"/>
              <a:t>обеспечению</a:t>
            </a:r>
            <a:r>
              <a:rPr sz="1800" dirty="0"/>
              <a:t> </a:t>
            </a:r>
            <a:r>
              <a:rPr sz="1800" spc="-11" dirty="0"/>
              <a:t>глобальной</a:t>
            </a:r>
            <a:r>
              <a:rPr sz="1800" spc="11" dirty="0"/>
              <a:t> </a:t>
            </a:r>
            <a:r>
              <a:rPr sz="1800" spc="-15" dirty="0"/>
              <a:t>конкурентоспособности </a:t>
            </a:r>
            <a:r>
              <a:rPr sz="1800" spc="-11" dirty="0"/>
              <a:t> российского</a:t>
            </a:r>
            <a:r>
              <a:rPr sz="1800" spc="-4" dirty="0"/>
              <a:t> </a:t>
            </a:r>
            <a:r>
              <a:rPr sz="1800" spc="-11" dirty="0"/>
              <a:t>образования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0" y="889635"/>
            <a:ext cx="5831205" cy="4215765"/>
            <a:chOff x="0" y="1186180"/>
            <a:chExt cx="7774940" cy="56210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6180"/>
              <a:ext cx="6355080" cy="50520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81270" y="6079489"/>
              <a:ext cx="2687320" cy="721360"/>
            </a:xfrm>
            <a:custGeom>
              <a:avLst/>
              <a:gdLst/>
              <a:ahLst/>
              <a:cxnLst/>
              <a:rect l="l" t="t" r="r" b="b"/>
              <a:pathLst>
                <a:path w="2687320" h="721359">
                  <a:moveTo>
                    <a:pt x="180339" y="0"/>
                  </a:moveTo>
                  <a:lnTo>
                    <a:pt x="0" y="0"/>
                  </a:lnTo>
                  <a:lnTo>
                    <a:pt x="0" y="631190"/>
                  </a:lnTo>
                  <a:lnTo>
                    <a:pt x="2506979" y="631190"/>
                  </a:lnTo>
                  <a:lnTo>
                    <a:pt x="2506979" y="721360"/>
                  </a:lnTo>
                  <a:lnTo>
                    <a:pt x="2687320" y="541020"/>
                  </a:lnTo>
                  <a:lnTo>
                    <a:pt x="2506979" y="360680"/>
                  </a:lnTo>
                  <a:lnTo>
                    <a:pt x="2506979" y="450850"/>
                  </a:lnTo>
                  <a:lnTo>
                    <a:pt x="180339" y="450850"/>
                  </a:lnTo>
                  <a:lnTo>
                    <a:pt x="180339" y="0"/>
                  </a:lnTo>
                  <a:close/>
                </a:path>
              </a:pathLst>
            </a:custGeom>
            <a:solidFill>
              <a:srgbClr val="0092CE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081270" y="6079489"/>
              <a:ext cx="2687320" cy="721360"/>
            </a:xfrm>
            <a:custGeom>
              <a:avLst/>
              <a:gdLst/>
              <a:ahLst/>
              <a:cxnLst/>
              <a:rect l="l" t="t" r="r" b="b"/>
              <a:pathLst>
                <a:path w="2687320" h="721359">
                  <a:moveTo>
                    <a:pt x="180339" y="0"/>
                  </a:moveTo>
                  <a:lnTo>
                    <a:pt x="180339" y="450850"/>
                  </a:lnTo>
                  <a:lnTo>
                    <a:pt x="2506979" y="450850"/>
                  </a:lnTo>
                  <a:lnTo>
                    <a:pt x="2506979" y="360680"/>
                  </a:lnTo>
                  <a:lnTo>
                    <a:pt x="2687320" y="541020"/>
                  </a:lnTo>
                  <a:lnTo>
                    <a:pt x="2506979" y="721360"/>
                  </a:lnTo>
                  <a:lnTo>
                    <a:pt x="2506979" y="631190"/>
                  </a:lnTo>
                  <a:lnTo>
                    <a:pt x="0" y="631190"/>
                  </a:lnTo>
                  <a:lnTo>
                    <a:pt x="0" y="0"/>
                  </a:lnTo>
                  <a:lnTo>
                    <a:pt x="18033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22705" y="4458414"/>
            <a:ext cx="139017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 defTabSz="685800">
              <a:spcBef>
                <a:spcPts val="75"/>
              </a:spcBef>
              <a:buClrTx/>
            </a:pPr>
            <a:r>
              <a:rPr sz="13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soft</a:t>
            </a:r>
            <a:r>
              <a:rPr sz="1350" kern="1200" spc="-26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skills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algn="ctr" defTabSz="685800">
              <a:buClrTx/>
            </a:pPr>
            <a:r>
              <a:rPr sz="1350" kern="120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в</a:t>
            </a:r>
            <a:r>
              <a:rPr sz="1350" kern="1200" spc="-8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19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проектах</a:t>
            </a:r>
            <a:r>
              <a:rPr sz="1350" kern="1200" spc="4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350" kern="1200" spc="-60" dirty="0">
                <a:solidFill>
                  <a:prstClr val="black"/>
                </a:solidFill>
                <a:latin typeface="Microsoft Sans Serif"/>
                <a:ea typeface="+mn-ea"/>
                <a:cs typeface="Microsoft Sans Serif"/>
              </a:rPr>
              <a:t>ФГОС</a:t>
            </a:r>
            <a:endParaRPr sz="135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42635" y="802004"/>
            <a:ext cx="3259455" cy="4318635"/>
            <a:chOff x="7790180" y="1069339"/>
            <a:chExt cx="4345940" cy="5758180"/>
          </a:xfrm>
        </p:grpSpPr>
        <p:sp>
          <p:nvSpPr>
            <p:cNvPr id="12" name="object 12"/>
            <p:cNvSpPr/>
            <p:nvPr/>
          </p:nvSpPr>
          <p:spPr>
            <a:xfrm>
              <a:off x="7796530" y="1075689"/>
              <a:ext cx="4333240" cy="5745480"/>
            </a:xfrm>
            <a:custGeom>
              <a:avLst/>
              <a:gdLst/>
              <a:ahLst/>
              <a:cxnLst/>
              <a:rect l="l" t="t" r="r" b="b"/>
              <a:pathLst>
                <a:path w="4333240" h="5745480">
                  <a:moveTo>
                    <a:pt x="3610991" y="0"/>
                  </a:moveTo>
                  <a:lnTo>
                    <a:pt x="722249" y="0"/>
                  </a:lnTo>
                  <a:lnTo>
                    <a:pt x="674758" y="1536"/>
                  </a:lnTo>
                  <a:lnTo>
                    <a:pt x="628089" y="6081"/>
                  </a:lnTo>
                  <a:lnTo>
                    <a:pt x="582335" y="13540"/>
                  </a:lnTo>
                  <a:lnTo>
                    <a:pt x="537591" y="23817"/>
                  </a:lnTo>
                  <a:lnTo>
                    <a:pt x="493954" y="36818"/>
                  </a:lnTo>
                  <a:lnTo>
                    <a:pt x="451518" y="52448"/>
                  </a:lnTo>
                  <a:lnTo>
                    <a:pt x="410379" y="70610"/>
                  </a:lnTo>
                  <a:lnTo>
                    <a:pt x="370631" y="91211"/>
                  </a:lnTo>
                  <a:lnTo>
                    <a:pt x="332369" y="114155"/>
                  </a:lnTo>
                  <a:lnTo>
                    <a:pt x="295689" y="139346"/>
                  </a:lnTo>
                  <a:lnTo>
                    <a:pt x="260686" y="166690"/>
                  </a:lnTo>
                  <a:lnTo>
                    <a:pt x="227455" y="196091"/>
                  </a:lnTo>
                  <a:lnTo>
                    <a:pt x="196091" y="227455"/>
                  </a:lnTo>
                  <a:lnTo>
                    <a:pt x="166690" y="260686"/>
                  </a:lnTo>
                  <a:lnTo>
                    <a:pt x="139346" y="295689"/>
                  </a:lnTo>
                  <a:lnTo>
                    <a:pt x="114155" y="332369"/>
                  </a:lnTo>
                  <a:lnTo>
                    <a:pt x="91211" y="370631"/>
                  </a:lnTo>
                  <a:lnTo>
                    <a:pt x="70610" y="410379"/>
                  </a:lnTo>
                  <a:lnTo>
                    <a:pt x="52448" y="451518"/>
                  </a:lnTo>
                  <a:lnTo>
                    <a:pt x="36818" y="493954"/>
                  </a:lnTo>
                  <a:lnTo>
                    <a:pt x="23817" y="537591"/>
                  </a:lnTo>
                  <a:lnTo>
                    <a:pt x="13540" y="582335"/>
                  </a:lnTo>
                  <a:lnTo>
                    <a:pt x="6081" y="628089"/>
                  </a:lnTo>
                  <a:lnTo>
                    <a:pt x="1536" y="674758"/>
                  </a:lnTo>
                  <a:lnTo>
                    <a:pt x="0" y="722249"/>
                  </a:lnTo>
                  <a:lnTo>
                    <a:pt x="0" y="5023256"/>
                  </a:lnTo>
                  <a:lnTo>
                    <a:pt x="1536" y="5070742"/>
                  </a:lnTo>
                  <a:lnTo>
                    <a:pt x="6081" y="5117408"/>
                  </a:lnTo>
                  <a:lnTo>
                    <a:pt x="13540" y="5163158"/>
                  </a:lnTo>
                  <a:lnTo>
                    <a:pt x="23817" y="5207898"/>
                  </a:lnTo>
                  <a:lnTo>
                    <a:pt x="36818" y="5251533"/>
                  </a:lnTo>
                  <a:lnTo>
                    <a:pt x="52448" y="5293967"/>
                  </a:lnTo>
                  <a:lnTo>
                    <a:pt x="70610" y="5335104"/>
                  </a:lnTo>
                  <a:lnTo>
                    <a:pt x="91211" y="5374851"/>
                  </a:lnTo>
                  <a:lnTo>
                    <a:pt x="114155" y="5413111"/>
                  </a:lnTo>
                  <a:lnTo>
                    <a:pt x="139346" y="5449790"/>
                  </a:lnTo>
                  <a:lnTo>
                    <a:pt x="166690" y="5484792"/>
                  </a:lnTo>
                  <a:lnTo>
                    <a:pt x="196091" y="5518023"/>
                  </a:lnTo>
                  <a:lnTo>
                    <a:pt x="227455" y="5549386"/>
                  </a:lnTo>
                  <a:lnTo>
                    <a:pt x="260686" y="5578787"/>
                  </a:lnTo>
                  <a:lnTo>
                    <a:pt x="295689" y="5606131"/>
                  </a:lnTo>
                  <a:lnTo>
                    <a:pt x="332369" y="5631322"/>
                  </a:lnTo>
                  <a:lnTo>
                    <a:pt x="370631" y="5654266"/>
                  </a:lnTo>
                  <a:lnTo>
                    <a:pt x="410379" y="5674867"/>
                  </a:lnTo>
                  <a:lnTo>
                    <a:pt x="451518" y="5693030"/>
                  </a:lnTo>
                  <a:lnTo>
                    <a:pt x="493954" y="5708660"/>
                  </a:lnTo>
                  <a:lnTo>
                    <a:pt x="537591" y="5721661"/>
                  </a:lnTo>
                  <a:lnTo>
                    <a:pt x="582335" y="5731939"/>
                  </a:lnTo>
                  <a:lnTo>
                    <a:pt x="628089" y="5739398"/>
                  </a:lnTo>
                  <a:lnTo>
                    <a:pt x="674758" y="5743943"/>
                  </a:lnTo>
                  <a:lnTo>
                    <a:pt x="722249" y="5745480"/>
                  </a:lnTo>
                  <a:lnTo>
                    <a:pt x="3610991" y="5745480"/>
                  </a:lnTo>
                  <a:lnTo>
                    <a:pt x="3658481" y="5743943"/>
                  </a:lnTo>
                  <a:lnTo>
                    <a:pt x="3705150" y="5739398"/>
                  </a:lnTo>
                  <a:lnTo>
                    <a:pt x="3750904" y="5731939"/>
                  </a:lnTo>
                  <a:lnTo>
                    <a:pt x="3795648" y="5721661"/>
                  </a:lnTo>
                  <a:lnTo>
                    <a:pt x="3839285" y="5708660"/>
                  </a:lnTo>
                  <a:lnTo>
                    <a:pt x="3881721" y="5693030"/>
                  </a:lnTo>
                  <a:lnTo>
                    <a:pt x="3922860" y="5674867"/>
                  </a:lnTo>
                  <a:lnTo>
                    <a:pt x="3962608" y="5654266"/>
                  </a:lnTo>
                  <a:lnTo>
                    <a:pt x="4000870" y="5631322"/>
                  </a:lnTo>
                  <a:lnTo>
                    <a:pt x="4037550" y="5606131"/>
                  </a:lnTo>
                  <a:lnTo>
                    <a:pt x="4072553" y="5578787"/>
                  </a:lnTo>
                  <a:lnTo>
                    <a:pt x="4105784" y="5549386"/>
                  </a:lnTo>
                  <a:lnTo>
                    <a:pt x="4137148" y="5518023"/>
                  </a:lnTo>
                  <a:lnTo>
                    <a:pt x="4166549" y="5484792"/>
                  </a:lnTo>
                  <a:lnTo>
                    <a:pt x="4193893" y="5449790"/>
                  </a:lnTo>
                  <a:lnTo>
                    <a:pt x="4219084" y="5413111"/>
                  </a:lnTo>
                  <a:lnTo>
                    <a:pt x="4242028" y="5374851"/>
                  </a:lnTo>
                  <a:lnTo>
                    <a:pt x="4262629" y="5335104"/>
                  </a:lnTo>
                  <a:lnTo>
                    <a:pt x="4280791" y="5293967"/>
                  </a:lnTo>
                  <a:lnTo>
                    <a:pt x="4296421" y="5251533"/>
                  </a:lnTo>
                  <a:lnTo>
                    <a:pt x="4309422" y="5207898"/>
                  </a:lnTo>
                  <a:lnTo>
                    <a:pt x="4319699" y="5163158"/>
                  </a:lnTo>
                  <a:lnTo>
                    <a:pt x="4327158" y="5117408"/>
                  </a:lnTo>
                  <a:lnTo>
                    <a:pt x="4331703" y="5070742"/>
                  </a:lnTo>
                  <a:lnTo>
                    <a:pt x="4333240" y="5023256"/>
                  </a:lnTo>
                  <a:lnTo>
                    <a:pt x="4333240" y="722249"/>
                  </a:lnTo>
                  <a:lnTo>
                    <a:pt x="4331703" y="674758"/>
                  </a:lnTo>
                  <a:lnTo>
                    <a:pt x="4327158" y="628089"/>
                  </a:lnTo>
                  <a:lnTo>
                    <a:pt x="4319699" y="582335"/>
                  </a:lnTo>
                  <a:lnTo>
                    <a:pt x="4309422" y="537591"/>
                  </a:lnTo>
                  <a:lnTo>
                    <a:pt x="4296421" y="493954"/>
                  </a:lnTo>
                  <a:lnTo>
                    <a:pt x="4280791" y="451518"/>
                  </a:lnTo>
                  <a:lnTo>
                    <a:pt x="4262629" y="410379"/>
                  </a:lnTo>
                  <a:lnTo>
                    <a:pt x="4242028" y="370631"/>
                  </a:lnTo>
                  <a:lnTo>
                    <a:pt x="4219084" y="332369"/>
                  </a:lnTo>
                  <a:lnTo>
                    <a:pt x="4193893" y="295689"/>
                  </a:lnTo>
                  <a:lnTo>
                    <a:pt x="4166549" y="260686"/>
                  </a:lnTo>
                  <a:lnTo>
                    <a:pt x="4137148" y="227455"/>
                  </a:lnTo>
                  <a:lnTo>
                    <a:pt x="4105784" y="196091"/>
                  </a:lnTo>
                  <a:lnTo>
                    <a:pt x="4072553" y="166690"/>
                  </a:lnTo>
                  <a:lnTo>
                    <a:pt x="4037550" y="139346"/>
                  </a:lnTo>
                  <a:lnTo>
                    <a:pt x="4000870" y="114155"/>
                  </a:lnTo>
                  <a:lnTo>
                    <a:pt x="3962608" y="91211"/>
                  </a:lnTo>
                  <a:lnTo>
                    <a:pt x="3922860" y="70610"/>
                  </a:lnTo>
                  <a:lnTo>
                    <a:pt x="3881721" y="52448"/>
                  </a:lnTo>
                  <a:lnTo>
                    <a:pt x="3839285" y="36818"/>
                  </a:lnTo>
                  <a:lnTo>
                    <a:pt x="3795648" y="23817"/>
                  </a:lnTo>
                  <a:lnTo>
                    <a:pt x="3750904" y="13540"/>
                  </a:lnTo>
                  <a:lnTo>
                    <a:pt x="3705150" y="6081"/>
                  </a:lnTo>
                  <a:lnTo>
                    <a:pt x="3658481" y="1536"/>
                  </a:lnTo>
                  <a:lnTo>
                    <a:pt x="3610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96530" y="1075689"/>
              <a:ext cx="4333240" cy="5745480"/>
            </a:xfrm>
            <a:custGeom>
              <a:avLst/>
              <a:gdLst/>
              <a:ahLst/>
              <a:cxnLst/>
              <a:rect l="l" t="t" r="r" b="b"/>
              <a:pathLst>
                <a:path w="4333240" h="5745480">
                  <a:moveTo>
                    <a:pt x="0" y="722249"/>
                  </a:moveTo>
                  <a:lnTo>
                    <a:pt x="1536" y="674758"/>
                  </a:lnTo>
                  <a:lnTo>
                    <a:pt x="6081" y="628089"/>
                  </a:lnTo>
                  <a:lnTo>
                    <a:pt x="13540" y="582335"/>
                  </a:lnTo>
                  <a:lnTo>
                    <a:pt x="23817" y="537591"/>
                  </a:lnTo>
                  <a:lnTo>
                    <a:pt x="36818" y="493954"/>
                  </a:lnTo>
                  <a:lnTo>
                    <a:pt x="52448" y="451518"/>
                  </a:lnTo>
                  <a:lnTo>
                    <a:pt x="70610" y="410379"/>
                  </a:lnTo>
                  <a:lnTo>
                    <a:pt x="91211" y="370631"/>
                  </a:lnTo>
                  <a:lnTo>
                    <a:pt x="114155" y="332369"/>
                  </a:lnTo>
                  <a:lnTo>
                    <a:pt x="139346" y="295689"/>
                  </a:lnTo>
                  <a:lnTo>
                    <a:pt x="166690" y="260686"/>
                  </a:lnTo>
                  <a:lnTo>
                    <a:pt x="196091" y="227455"/>
                  </a:lnTo>
                  <a:lnTo>
                    <a:pt x="227455" y="196091"/>
                  </a:lnTo>
                  <a:lnTo>
                    <a:pt x="260686" y="166690"/>
                  </a:lnTo>
                  <a:lnTo>
                    <a:pt x="295689" y="139346"/>
                  </a:lnTo>
                  <a:lnTo>
                    <a:pt x="332369" y="114155"/>
                  </a:lnTo>
                  <a:lnTo>
                    <a:pt x="370631" y="91211"/>
                  </a:lnTo>
                  <a:lnTo>
                    <a:pt x="410379" y="70610"/>
                  </a:lnTo>
                  <a:lnTo>
                    <a:pt x="451518" y="52448"/>
                  </a:lnTo>
                  <a:lnTo>
                    <a:pt x="493954" y="36818"/>
                  </a:lnTo>
                  <a:lnTo>
                    <a:pt x="537591" y="23817"/>
                  </a:lnTo>
                  <a:lnTo>
                    <a:pt x="582335" y="13540"/>
                  </a:lnTo>
                  <a:lnTo>
                    <a:pt x="628089" y="6081"/>
                  </a:lnTo>
                  <a:lnTo>
                    <a:pt x="674758" y="1536"/>
                  </a:lnTo>
                  <a:lnTo>
                    <a:pt x="722249" y="0"/>
                  </a:lnTo>
                  <a:lnTo>
                    <a:pt x="3610991" y="0"/>
                  </a:lnTo>
                  <a:lnTo>
                    <a:pt x="3658481" y="1536"/>
                  </a:lnTo>
                  <a:lnTo>
                    <a:pt x="3705150" y="6081"/>
                  </a:lnTo>
                  <a:lnTo>
                    <a:pt x="3750904" y="13540"/>
                  </a:lnTo>
                  <a:lnTo>
                    <a:pt x="3795648" y="23817"/>
                  </a:lnTo>
                  <a:lnTo>
                    <a:pt x="3839285" y="36818"/>
                  </a:lnTo>
                  <a:lnTo>
                    <a:pt x="3881721" y="52448"/>
                  </a:lnTo>
                  <a:lnTo>
                    <a:pt x="3922860" y="70610"/>
                  </a:lnTo>
                  <a:lnTo>
                    <a:pt x="3962608" y="91211"/>
                  </a:lnTo>
                  <a:lnTo>
                    <a:pt x="4000870" y="114155"/>
                  </a:lnTo>
                  <a:lnTo>
                    <a:pt x="4037550" y="139346"/>
                  </a:lnTo>
                  <a:lnTo>
                    <a:pt x="4072553" y="166690"/>
                  </a:lnTo>
                  <a:lnTo>
                    <a:pt x="4105784" y="196091"/>
                  </a:lnTo>
                  <a:lnTo>
                    <a:pt x="4137148" y="227455"/>
                  </a:lnTo>
                  <a:lnTo>
                    <a:pt x="4166549" y="260686"/>
                  </a:lnTo>
                  <a:lnTo>
                    <a:pt x="4193893" y="295689"/>
                  </a:lnTo>
                  <a:lnTo>
                    <a:pt x="4219084" y="332369"/>
                  </a:lnTo>
                  <a:lnTo>
                    <a:pt x="4242028" y="370631"/>
                  </a:lnTo>
                  <a:lnTo>
                    <a:pt x="4262629" y="410379"/>
                  </a:lnTo>
                  <a:lnTo>
                    <a:pt x="4280791" y="451518"/>
                  </a:lnTo>
                  <a:lnTo>
                    <a:pt x="4296421" y="493954"/>
                  </a:lnTo>
                  <a:lnTo>
                    <a:pt x="4309422" y="537591"/>
                  </a:lnTo>
                  <a:lnTo>
                    <a:pt x="4319699" y="582335"/>
                  </a:lnTo>
                  <a:lnTo>
                    <a:pt x="4327158" y="628089"/>
                  </a:lnTo>
                  <a:lnTo>
                    <a:pt x="4331703" y="674758"/>
                  </a:lnTo>
                  <a:lnTo>
                    <a:pt x="4333240" y="722249"/>
                  </a:lnTo>
                  <a:lnTo>
                    <a:pt x="4333240" y="5023256"/>
                  </a:lnTo>
                  <a:lnTo>
                    <a:pt x="4331703" y="5070742"/>
                  </a:lnTo>
                  <a:lnTo>
                    <a:pt x="4327158" y="5117408"/>
                  </a:lnTo>
                  <a:lnTo>
                    <a:pt x="4319699" y="5163158"/>
                  </a:lnTo>
                  <a:lnTo>
                    <a:pt x="4309422" y="5207898"/>
                  </a:lnTo>
                  <a:lnTo>
                    <a:pt x="4296421" y="5251533"/>
                  </a:lnTo>
                  <a:lnTo>
                    <a:pt x="4280791" y="5293967"/>
                  </a:lnTo>
                  <a:lnTo>
                    <a:pt x="4262629" y="5335104"/>
                  </a:lnTo>
                  <a:lnTo>
                    <a:pt x="4242028" y="5374851"/>
                  </a:lnTo>
                  <a:lnTo>
                    <a:pt x="4219084" y="5413111"/>
                  </a:lnTo>
                  <a:lnTo>
                    <a:pt x="4193893" y="5449790"/>
                  </a:lnTo>
                  <a:lnTo>
                    <a:pt x="4166549" y="5484792"/>
                  </a:lnTo>
                  <a:lnTo>
                    <a:pt x="4137148" y="5518023"/>
                  </a:lnTo>
                  <a:lnTo>
                    <a:pt x="4105784" y="5549386"/>
                  </a:lnTo>
                  <a:lnTo>
                    <a:pt x="4072553" y="5578787"/>
                  </a:lnTo>
                  <a:lnTo>
                    <a:pt x="4037550" y="5606131"/>
                  </a:lnTo>
                  <a:lnTo>
                    <a:pt x="4000870" y="5631322"/>
                  </a:lnTo>
                  <a:lnTo>
                    <a:pt x="3962608" y="5654266"/>
                  </a:lnTo>
                  <a:lnTo>
                    <a:pt x="3922860" y="5674867"/>
                  </a:lnTo>
                  <a:lnTo>
                    <a:pt x="3881721" y="5693030"/>
                  </a:lnTo>
                  <a:lnTo>
                    <a:pt x="3839285" y="5708660"/>
                  </a:lnTo>
                  <a:lnTo>
                    <a:pt x="3795648" y="5721661"/>
                  </a:lnTo>
                  <a:lnTo>
                    <a:pt x="3750904" y="5731939"/>
                  </a:lnTo>
                  <a:lnTo>
                    <a:pt x="3705150" y="5739398"/>
                  </a:lnTo>
                  <a:lnTo>
                    <a:pt x="3658481" y="5743943"/>
                  </a:lnTo>
                  <a:lnTo>
                    <a:pt x="3610991" y="5745480"/>
                  </a:lnTo>
                  <a:lnTo>
                    <a:pt x="722249" y="5745480"/>
                  </a:lnTo>
                  <a:lnTo>
                    <a:pt x="674758" y="5743943"/>
                  </a:lnTo>
                  <a:lnTo>
                    <a:pt x="628089" y="5739398"/>
                  </a:lnTo>
                  <a:lnTo>
                    <a:pt x="582335" y="5731939"/>
                  </a:lnTo>
                  <a:lnTo>
                    <a:pt x="537591" y="5721661"/>
                  </a:lnTo>
                  <a:lnTo>
                    <a:pt x="493954" y="5708660"/>
                  </a:lnTo>
                  <a:lnTo>
                    <a:pt x="451518" y="5693030"/>
                  </a:lnTo>
                  <a:lnTo>
                    <a:pt x="410379" y="5674867"/>
                  </a:lnTo>
                  <a:lnTo>
                    <a:pt x="370631" y="5654266"/>
                  </a:lnTo>
                  <a:lnTo>
                    <a:pt x="332369" y="5631322"/>
                  </a:lnTo>
                  <a:lnTo>
                    <a:pt x="295689" y="5606131"/>
                  </a:lnTo>
                  <a:lnTo>
                    <a:pt x="260686" y="5578787"/>
                  </a:lnTo>
                  <a:lnTo>
                    <a:pt x="227455" y="5549386"/>
                  </a:lnTo>
                  <a:lnTo>
                    <a:pt x="196091" y="5518023"/>
                  </a:lnTo>
                  <a:lnTo>
                    <a:pt x="166690" y="5484792"/>
                  </a:lnTo>
                  <a:lnTo>
                    <a:pt x="139346" y="5449790"/>
                  </a:lnTo>
                  <a:lnTo>
                    <a:pt x="114155" y="5413111"/>
                  </a:lnTo>
                  <a:lnTo>
                    <a:pt x="91211" y="5374851"/>
                  </a:lnTo>
                  <a:lnTo>
                    <a:pt x="70610" y="5335104"/>
                  </a:lnTo>
                  <a:lnTo>
                    <a:pt x="52448" y="5293967"/>
                  </a:lnTo>
                  <a:lnTo>
                    <a:pt x="36818" y="5251533"/>
                  </a:lnTo>
                  <a:lnTo>
                    <a:pt x="23817" y="5207898"/>
                  </a:lnTo>
                  <a:lnTo>
                    <a:pt x="13540" y="5163158"/>
                  </a:lnTo>
                  <a:lnTo>
                    <a:pt x="6081" y="5117408"/>
                  </a:lnTo>
                  <a:lnTo>
                    <a:pt x="1536" y="5070742"/>
                  </a:lnTo>
                  <a:lnTo>
                    <a:pt x="0" y="5023256"/>
                  </a:lnTo>
                  <a:lnTo>
                    <a:pt x="0" y="72224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defTabSz="685800">
                <a:buClrTx/>
              </a:pPr>
              <a:endParaRPr sz="135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65806" y="887730"/>
            <a:ext cx="2780824" cy="27911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62915" defTabSz="685800">
              <a:spcBef>
                <a:spcPts val="75"/>
              </a:spcBef>
              <a:buClrTx/>
            </a:pP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Любознательность</a:t>
            </a:r>
            <a:r>
              <a:rPr sz="1500" b="1" kern="1200" spc="8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Инициативность</a:t>
            </a:r>
            <a:r>
              <a:rPr sz="1500" b="1" kern="1200" spc="38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Symbol"/>
                <a:ea typeface="+mn-ea"/>
                <a:cs typeface="Symbol"/>
              </a:rPr>
              <a:t></a:t>
            </a:r>
            <a:r>
              <a:rPr sz="1500" kern="1200" spc="4" dirty="0">
                <a:solidFill>
                  <a:srgbClr val="006F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требования</a:t>
            </a:r>
            <a:r>
              <a:rPr sz="15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личностным </a:t>
            </a:r>
            <a:r>
              <a:rPr sz="1500" kern="1200" spc="-39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(ценность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научного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познания)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defTabSz="685800">
              <a:spcBef>
                <a:spcPts val="19"/>
              </a:spcBef>
              <a:buClrTx/>
            </a:pPr>
            <a:endParaRPr sz="1575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  <a:p>
            <a:pPr marL="9525" marR="3810" defTabSz="685800">
              <a:buClrTx/>
            </a:pPr>
            <a:r>
              <a:rPr sz="1500" b="1" kern="1200" spc="-11" dirty="0">
                <a:solidFill>
                  <a:srgbClr val="006FC0"/>
                </a:solidFill>
                <a:ea typeface="+mn-ea"/>
              </a:rPr>
              <a:t>Упорство/настойчивость</a:t>
            </a:r>
            <a:r>
              <a:rPr sz="1500" b="1" kern="1200" spc="38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b="1" kern="1200" spc="-11" dirty="0">
                <a:solidFill>
                  <a:srgbClr val="006FC0"/>
                </a:solidFill>
                <a:ea typeface="+mn-ea"/>
              </a:rPr>
              <a:t>Приспособляемость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Symbol"/>
                <a:ea typeface="+mn-ea"/>
                <a:cs typeface="Symbol"/>
              </a:rPr>
              <a:t></a:t>
            </a:r>
            <a:r>
              <a:rPr sz="1500" kern="1200" spc="4" dirty="0">
                <a:solidFill>
                  <a:srgbClr val="006F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требования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метапредметным </a:t>
            </a:r>
            <a:r>
              <a:rPr sz="1500" kern="1200" spc="-3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результатам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(универсальные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19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коммуникативные</a:t>
            </a:r>
            <a:r>
              <a:rPr sz="1500" kern="1200" spc="-15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 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регулятивные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действия)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5806" y="3860244"/>
            <a:ext cx="2780824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  <a:buClrTx/>
            </a:pPr>
            <a:r>
              <a:rPr sz="1500" b="1" kern="1200" spc="-8" dirty="0">
                <a:solidFill>
                  <a:srgbClr val="006FC0"/>
                </a:solidFill>
                <a:ea typeface="+mn-ea"/>
              </a:rPr>
              <a:t>Лидерство</a:t>
            </a:r>
            <a:r>
              <a:rPr sz="1500" b="1" kern="1200" spc="11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и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b="1" kern="1200" spc="-4" dirty="0">
                <a:solidFill>
                  <a:srgbClr val="006FC0"/>
                </a:solidFill>
                <a:ea typeface="+mn-ea"/>
              </a:rPr>
              <a:t>Социальная </a:t>
            </a:r>
            <a:r>
              <a:rPr sz="1500" b="1" kern="1200" dirty="0">
                <a:solidFill>
                  <a:srgbClr val="006FC0"/>
                </a:solidFill>
                <a:ea typeface="+mn-ea"/>
              </a:rPr>
              <a:t> </a:t>
            </a:r>
            <a:r>
              <a:rPr sz="1500" b="1" kern="1200" spc="-11" dirty="0">
                <a:solidFill>
                  <a:srgbClr val="006FC0"/>
                </a:solidFill>
                <a:ea typeface="+mn-ea"/>
              </a:rPr>
              <a:t>осведомленность</a:t>
            </a:r>
            <a:r>
              <a:rPr sz="1500" b="1" kern="1200" spc="15" dirty="0">
                <a:solidFill>
                  <a:srgbClr val="006FC0"/>
                </a:solidFill>
                <a:ea typeface="+mn-ea"/>
              </a:rPr>
              <a:t> </a:t>
            </a:r>
            <a:r>
              <a:rPr sz="1500" kern="1200" dirty="0">
                <a:solidFill>
                  <a:srgbClr val="006FC0"/>
                </a:solidFill>
                <a:latin typeface="Symbol"/>
                <a:ea typeface="+mn-ea"/>
                <a:cs typeface="Symbol"/>
              </a:rPr>
              <a:t></a:t>
            </a:r>
            <a:r>
              <a:rPr sz="1500" kern="1200" spc="4" dirty="0">
                <a:solidFill>
                  <a:srgbClr val="006F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500" kern="1200" spc="-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требования</a:t>
            </a:r>
            <a:r>
              <a:rPr sz="1500" kern="1200" spc="-30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9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к</a:t>
            </a:r>
            <a:r>
              <a:rPr sz="1500" kern="1200" spc="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23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метапредметным </a:t>
            </a:r>
            <a:r>
              <a:rPr sz="1500" kern="1200" spc="-38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34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результатам</a:t>
            </a:r>
            <a:r>
              <a:rPr sz="1500" kern="1200" spc="-26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 </a:t>
            </a: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(совместная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5806" y="4775359"/>
            <a:ext cx="129206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buClrTx/>
            </a:pPr>
            <a:r>
              <a:rPr sz="1500" kern="1200" spc="-8" dirty="0">
                <a:solidFill>
                  <a:srgbClr val="006FC0"/>
                </a:solidFill>
                <a:latin typeface="Microsoft Sans Serif"/>
                <a:ea typeface="+mn-ea"/>
                <a:cs typeface="Microsoft Sans Serif"/>
              </a:rPr>
              <a:t>деятельность)</a:t>
            </a:r>
            <a:endParaRPr sz="1500" kern="1200">
              <a:solidFill>
                <a:prstClr val="black"/>
              </a:solidFill>
              <a:latin typeface="Microsoft Sans Serif"/>
              <a:ea typeface="+mn-ea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085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2088</Words>
  <Application>Microsoft Office PowerPoint</Application>
  <PresentationFormat>Экран (16:9)</PresentationFormat>
  <Paragraphs>357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Symbol</vt:lpstr>
      <vt:lpstr>Calibri</vt:lpstr>
      <vt:lpstr>Wingdings</vt:lpstr>
      <vt:lpstr>Georgia</vt:lpstr>
      <vt:lpstr>Microsoft Sans Serif</vt:lpstr>
      <vt:lpstr>Roboto Slab</vt:lpstr>
      <vt:lpstr>Sakkal Majalla</vt:lpstr>
      <vt:lpstr>Arial</vt:lpstr>
      <vt:lpstr>Times New Roman</vt:lpstr>
      <vt:lpstr>Lysander template</vt:lpstr>
      <vt:lpstr>Office Theme</vt:lpstr>
      <vt:lpstr>Рабочая программа учителя русского языка и литературы как средство реализации требований  ФГОС ООО (2021)</vt:lpstr>
      <vt:lpstr>Правовые нормы:</vt:lpstr>
      <vt:lpstr>ФГОС – ключевой регулятор содержания образования</vt:lpstr>
      <vt:lpstr>Современная единая динамично развивающаяся  система образования России</vt:lpstr>
      <vt:lpstr>Обновленные ФГОС</vt:lpstr>
      <vt:lpstr>Ключевая педагогическая задача: создание условий,  инициирующих действие обучающегося</vt:lpstr>
      <vt:lpstr>Достижение целей Указа Президента № 204 от 07.05.2018  по обеспечению глобальной конкурентоспособности  российского образования</vt:lpstr>
      <vt:lpstr>Достижение целей Указа Президента № 204 от 07.05.2018  по обеспечению глобальной конкурентоспособности  российского образования</vt:lpstr>
      <vt:lpstr>Достижение целей Указа Президента № 204 от 07.05.2018  по обеспечению глобальной конкурентоспособности  российского образования</vt:lpstr>
      <vt:lpstr>Детализация требований к результатам личностным</vt:lpstr>
      <vt:lpstr>Детализация требований к результатам метапредметным</vt:lpstr>
      <vt:lpstr>Детализация требований к результатам предметным (пример: биология)</vt:lpstr>
      <vt:lpstr>Механизмы обеспечения вариативности  образовательных программ, предусмотренные ФГОС</vt:lpstr>
      <vt:lpstr>Проектная деятельность в обновленных ФГОС</vt:lpstr>
      <vt:lpstr>Введение ФГОС</vt:lpstr>
      <vt:lpstr>Обновление содержания общего образования как инструмент  повышения качества образования</vt:lpstr>
      <vt:lpstr>Научно-методическое сопровождение ФГОС:  конструктор рабочих программ</vt:lpstr>
      <vt:lpstr>Единое содержание образования</vt:lpstr>
      <vt:lpstr>Научно-методическое и технологическое  сопровождение ФГОС</vt:lpstr>
      <vt:lpstr>ФГОС ООО - 2021</vt:lpstr>
      <vt:lpstr>ФГОС ООО - 2021</vt:lpstr>
      <vt:lpstr>Рекомендации по разработке рабочих программ учебных предметов</vt:lpstr>
      <vt:lpstr>Рекомендации по разработке рабочих программ учебных предметов</vt:lpstr>
      <vt:lpstr>Проекты рабочих программ учебных предметов</vt:lpstr>
      <vt:lpstr>Проекты рабочих программ учебных предметов</vt:lpstr>
      <vt:lpstr>Проекты рабочих программ учебных предметов</vt:lpstr>
      <vt:lpstr>Проекты рабочих программ учебных предметов</vt:lpstr>
      <vt:lpstr>Проекты рабочих программ учебных предметов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«Тема выступления»</dc:title>
  <dc:creator>СИЦ24</dc:creator>
  <cp:lastModifiedBy>User</cp:lastModifiedBy>
  <cp:revision>101</cp:revision>
  <dcterms:modified xsi:type="dcterms:W3CDTF">2021-11-23T09:41:17Z</dcterms:modified>
</cp:coreProperties>
</file>