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8" r:id="rId4"/>
    <p:sldId id="267" r:id="rId5"/>
    <p:sldId id="266" r:id="rId6"/>
    <p:sldId id="276" r:id="rId7"/>
    <p:sldId id="275" r:id="rId8"/>
    <p:sldId id="273" r:id="rId9"/>
    <p:sldId id="272" r:id="rId10"/>
    <p:sldId id="264" r:id="rId11"/>
    <p:sldId id="262" r:id="rId12"/>
    <p:sldId id="274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91" d="100"/>
          <a:sy n="91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7;&#1050;&#1048;&#1056;&#1054;\&#1040;&#1074;&#1075;&#1091;&#1089;&#1090;&#1086;&#1074;&#1089;&#1082;&#1080;&#1077;%20&#1089;&#1086;&#1074;&#1077;&#1097;&#1072;&#1085;&#1080;&#1103;%202\&#1057;&#1074;&#1086;&#1076;&#1085;&#1099;&#1077;%20&#1088;&#1077;&#1079;&#1091;&#1083;&#1100;&#1090;&#1072;&#1090;&#1099;%20&#1072;&#1087;&#1088;&#1086;&#1073;&#1072;&#1094;&#1080;&#1080;%20&#1084;&#1086;&#1076;&#1077;&#1083;&#1080;%20&#1045;&#1060;&#1054;&#1052;\1.%20&#1057;&#1090;&#1072;&#1074;&#1088;&#1086;&#1087;&#1086;&#1083;&#1100;&#1089;&#1082;&#1080;&#1081;%20&#1082;&#1088;&#1072;&#1081;,%20&#1088;&#1077;&#1079;&#1091;&#1083;&#1100;&#1090;&#1072;&#1090;&#1099;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57;&#1050;&#1048;&#1056;&#1054;\&#1040;&#1074;&#1075;&#1091;&#1089;&#1090;&#1086;&#1074;&#1089;&#1082;&#1080;&#1077;%20&#1089;&#1086;&#1074;&#1077;&#1097;&#1072;&#1085;&#1080;&#1103;%202\&#1057;&#1074;&#1086;&#1076;&#1085;&#1099;&#1077;%20&#1088;&#1077;&#1079;&#1091;&#1083;&#1100;&#1090;&#1072;&#1090;&#1099;%20&#1072;&#1087;&#1088;&#1086;&#1073;&#1072;&#1094;&#1080;&#1080;%20&#1084;&#1086;&#1076;&#1077;&#1083;&#1080;%20&#1045;&#1060;&#1054;&#1052;\1.%20&#1057;&#1090;&#1072;&#1074;&#1088;&#1086;&#1087;&#1086;&#1083;&#1100;&#1089;&#1082;&#1080;&#1081;%20&#1082;&#1088;&#1072;&#1081;,%20&#1088;&#1077;&#1079;&#1091;&#1083;&#1100;&#1090;&#1072;&#1090;&#1099;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 2019 г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география</c:v>
                </c:pt>
                <c:pt idx="1">
                  <c:v>физика </c:v>
                </c:pt>
                <c:pt idx="2">
                  <c:v>химия</c:v>
                </c:pt>
                <c:pt idx="3">
                  <c:v>биология </c:v>
                </c:pt>
                <c:pt idx="4">
                  <c:v>физическая культура</c:v>
                </c:pt>
                <c:pt idx="5">
                  <c:v>ОБЖ</c:v>
                </c:pt>
                <c:pt idx="6">
                  <c:v>искусство</c:v>
                </c:pt>
                <c:pt idx="7">
                  <c:v>технология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50</c:v>
                </c:pt>
                <c:pt idx="1">
                  <c:v>22</c:v>
                </c:pt>
                <c:pt idx="2">
                  <c:v>48</c:v>
                </c:pt>
                <c:pt idx="3">
                  <c:v>50</c:v>
                </c:pt>
                <c:pt idx="4">
                  <c:v>14</c:v>
                </c:pt>
                <c:pt idx="5">
                  <c:v>18</c:v>
                </c:pt>
                <c:pt idx="6">
                  <c:v>12</c:v>
                </c:pt>
                <c:pt idx="7">
                  <c:v>14</c:v>
                </c:pt>
                <c:pt idx="8">
                  <c:v>52</c:v>
                </c:pt>
              </c:numCache>
            </c:numRef>
          </c:val>
        </c:ser>
        <c:dLbls/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ноябрь 2019 г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астрономия</c:v>
                </c:pt>
                <c:pt idx="1">
                  <c:v>физика</c:v>
                </c:pt>
                <c:pt idx="2">
                  <c:v>химия</c:v>
                </c:pt>
                <c:pt idx="3">
                  <c:v>биология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37</c:v>
                </c:pt>
                <c:pt idx="2">
                  <c:v>40</c:v>
                </c:pt>
                <c:pt idx="3">
                  <c:v>44</c:v>
                </c:pt>
              </c:numCache>
            </c:numRef>
          </c:val>
        </c:ser>
        <c:dLbls/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967386021191813E-2"/>
          <c:y val="5.1794930915538745E-2"/>
          <c:w val="0.60871391076115489"/>
          <c:h val="0.855170647750355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dLbls>
            <c:dLbl>
              <c:idx val="0"/>
              <c:layout>
                <c:manualLayout>
                  <c:x val="6.1728395061728392E-3"/>
                  <c:y val="7.514969235148344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9.0697904562135168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часть 1</c:v>
                </c:pt>
                <c:pt idx="1">
                  <c:v>часть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повышенный уровень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8.8106535860359977E-2"/>
                </c:manualLayout>
              </c:layout>
              <c:showVal val="1"/>
            </c:dLbl>
            <c:dLbl>
              <c:idx val="1"/>
              <c:layout>
                <c:manualLayout>
                  <c:x val="5.6583708480088909E-17"/>
                  <c:y val="8.5515167158584648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часть 1</c:v>
                </c:pt>
                <c:pt idx="1">
                  <c:v>часть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25</c:v>
                </c:pt>
                <c:pt idx="1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базовый уровень</c:v>
                </c:pt>
              </c:strCache>
            </c:strRef>
          </c:tx>
          <c:dLbls>
            <c:dLbl>
              <c:idx val="0"/>
              <c:layout>
                <c:manualLayout>
                  <c:x val="4.6296296296296034E-3"/>
                  <c:y val="8.551516715858464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010631753244567"/>
                </c:manualLayout>
              </c:layout>
              <c:tx>
                <c:rich>
                  <a:bodyPr/>
                  <a:lstStyle/>
                  <a:p>
                    <a:r>
                      <a:rPr lang="ru-RU" sz="2200" dirty="0" smtClean="0"/>
                      <a:t>1</a:t>
                    </a:r>
                    <a:r>
                      <a:rPr lang="en-US" sz="2200" dirty="0" smtClean="0"/>
                      <a:t>1,4</a:t>
                    </a:r>
                    <a:endParaRPr lang="en-US" sz="22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часть 1</c:v>
                </c:pt>
                <c:pt idx="1">
                  <c:v>часть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11.3</c:v>
                </c:pt>
                <c:pt idx="1">
                  <c:v>11.4</c:v>
                </c:pt>
              </c:numCache>
            </c:numRef>
          </c:val>
        </c:ser>
        <c:dLbls/>
        <c:axId val="80494592"/>
        <c:axId val="80496128"/>
      </c:barChart>
      <c:catAx>
        <c:axId val="80494592"/>
        <c:scaling>
          <c:orientation val="minMax"/>
        </c:scaling>
        <c:axPos val="b"/>
        <c:tickLblPos val="nextTo"/>
        <c:crossAx val="80496128"/>
        <c:crosses val="autoZero"/>
        <c:auto val="1"/>
        <c:lblAlgn val="ctr"/>
        <c:lblOffset val="100"/>
      </c:catAx>
      <c:valAx>
        <c:axId val="80496128"/>
        <c:scaling>
          <c:orientation val="minMax"/>
        </c:scaling>
        <c:axPos val="l"/>
        <c:majorGridlines/>
        <c:numFmt formatCode="General" sourceLinked="1"/>
        <c:tickLblPos val="nextTo"/>
        <c:crossAx val="804945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Ставропольский край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вся выборка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24.7</c:v>
                </c:pt>
                <c:pt idx="1">
                  <c:v>26.4</c:v>
                </c:pt>
                <c:pt idx="2">
                  <c:v>23.9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вся выборка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22.3</c:v>
                </c:pt>
                <c:pt idx="1">
                  <c:v>23.2</c:v>
                </c:pt>
                <c:pt idx="2">
                  <c:v>21.4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вся выборка</c:v>
                </c:pt>
                <c:pt idx="1">
                  <c:v>город</c:v>
                </c:pt>
                <c:pt idx="2">
                  <c:v>село</c:v>
                </c:pt>
              </c:strCache>
            </c:strRef>
          </c:cat>
          <c:val>
            <c:numRef>
              <c:f>Лист1!$D$2:$D$4</c:f>
            </c:numRef>
          </c:val>
        </c:ser>
        <c:dLbls/>
        <c:axId val="82719488"/>
        <c:axId val="82721024"/>
      </c:barChart>
      <c:catAx>
        <c:axId val="82719488"/>
        <c:scaling>
          <c:orientation val="minMax"/>
        </c:scaling>
        <c:axPos val="b"/>
        <c:tickLblPos val="nextTo"/>
        <c:crossAx val="82721024"/>
        <c:crosses val="autoZero"/>
        <c:auto val="1"/>
        <c:lblAlgn val="ctr"/>
        <c:lblOffset val="100"/>
      </c:catAx>
      <c:valAx>
        <c:axId val="82721024"/>
        <c:scaling>
          <c:orientation val="minMax"/>
        </c:scaling>
        <c:axPos val="l"/>
        <c:majorGridlines/>
        <c:numFmt formatCode="General" sourceLinked="1"/>
        <c:tickLblPos val="nextTo"/>
        <c:crossAx val="8271948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val>
            <c:numRef>
              <c:f>Лист1!$AL$2:$AL$13</c:f>
              <c:numCache>
                <c:formatCode>General</c:formatCode>
                <c:ptCount val="12"/>
                <c:pt idx="0">
                  <c:v>23</c:v>
                </c:pt>
                <c:pt idx="1">
                  <c:v>18</c:v>
                </c:pt>
                <c:pt idx="2">
                  <c:v>22</c:v>
                </c:pt>
                <c:pt idx="3">
                  <c:v>23</c:v>
                </c:pt>
                <c:pt idx="4">
                  <c:v>27</c:v>
                </c:pt>
                <c:pt idx="5">
                  <c:v>28</c:v>
                </c:pt>
                <c:pt idx="6">
                  <c:v>32</c:v>
                </c:pt>
                <c:pt idx="7">
                  <c:v>28</c:v>
                </c:pt>
                <c:pt idx="8">
                  <c:v>25</c:v>
                </c:pt>
                <c:pt idx="9">
                  <c:v>17</c:v>
                </c:pt>
                <c:pt idx="10">
                  <c:v>29</c:v>
                </c:pt>
                <c:pt idx="11">
                  <c:v>26</c:v>
                </c:pt>
              </c:numCache>
            </c:numRef>
          </c:val>
        </c:ser>
        <c:dLbls/>
        <c:axId val="67495040"/>
        <c:axId val="67496576"/>
      </c:barChart>
      <c:catAx>
        <c:axId val="67495040"/>
        <c:scaling>
          <c:orientation val="minMax"/>
        </c:scaling>
        <c:axPos val="b"/>
        <c:tickLblPos val="nextTo"/>
        <c:crossAx val="67496576"/>
        <c:crosses val="autoZero"/>
        <c:auto val="1"/>
        <c:lblAlgn val="ctr"/>
        <c:lblOffset val="100"/>
      </c:catAx>
      <c:valAx>
        <c:axId val="67496576"/>
        <c:scaling>
          <c:orientation val="minMax"/>
        </c:scaling>
        <c:axPos val="l"/>
        <c:majorGridlines/>
        <c:numFmt formatCode="General" sourceLinked="1"/>
        <c:tickLblPos val="nextTo"/>
        <c:crossAx val="6749504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val>
            <c:numRef>
              <c:f>Лист1!$AM$2:$AM$13</c:f>
              <c:numCache>
                <c:formatCode>General</c:formatCode>
                <c:ptCount val="12"/>
                <c:pt idx="0">
                  <c:v>13</c:v>
                </c:pt>
                <c:pt idx="1">
                  <c:v>10</c:v>
                </c:pt>
                <c:pt idx="2">
                  <c:v>10</c:v>
                </c:pt>
                <c:pt idx="3">
                  <c:v>5</c:v>
                </c:pt>
                <c:pt idx="4">
                  <c:v>9</c:v>
                </c:pt>
                <c:pt idx="5">
                  <c:v>12</c:v>
                </c:pt>
                <c:pt idx="6">
                  <c:v>17</c:v>
                </c:pt>
                <c:pt idx="7">
                  <c:v>17</c:v>
                </c:pt>
                <c:pt idx="8">
                  <c:v>6</c:v>
                </c:pt>
                <c:pt idx="9">
                  <c:v>11</c:v>
                </c:pt>
                <c:pt idx="10">
                  <c:v>14</c:v>
                </c:pt>
                <c:pt idx="11">
                  <c:v>0</c:v>
                </c:pt>
              </c:numCache>
            </c:numRef>
          </c:val>
        </c:ser>
        <c:dLbls/>
        <c:axId val="68782336"/>
        <c:axId val="68808704"/>
      </c:barChart>
      <c:catAx>
        <c:axId val="68782336"/>
        <c:scaling>
          <c:orientation val="minMax"/>
        </c:scaling>
        <c:axPos val="b"/>
        <c:tickLblPos val="nextTo"/>
        <c:crossAx val="68808704"/>
        <c:crosses val="autoZero"/>
        <c:auto val="1"/>
        <c:lblAlgn val="ctr"/>
        <c:lblOffset val="100"/>
      </c:catAx>
      <c:valAx>
        <c:axId val="68808704"/>
        <c:scaling>
          <c:orientation val="minMax"/>
        </c:scaling>
        <c:axPos val="l"/>
        <c:majorGridlines/>
        <c:numFmt formatCode="General" sourceLinked="1"/>
        <c:tickLblPos val="nextTo"/>
        <c:crossAx val="6878233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6EDD0-26BE-4804-96BE-FA1BBF82A64E}" type="doc">
      <dgm:prSet loTypeId="urn:microsoft.com/office/officeart/2005/8/layout/funnel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C67C13C-6548-41B4-9DF5-506A9F078230}">
      <dgm:prSet phldrT="[Текст]" custT="1"/>
      <dgm:spPr/>
      <dgm:t>
        <a:bodyPr/>
        <a:lstStyle/>
        <a:p>
          <a:r>
            <a:rPr lang="ru-RU" sz="2400" dirty="0" smtClean="0"/>
            <a:t>Управленческая команда</a:t>
          </a:r>
          <a:endParaRPr lang="ru-RU" sz="2400" dirty="0"/>
        </a:p>
      </dgm:t>
    </dgm:pt>
    <dgm:pt modelId="{307BA68A-BB99-4C72-A646-EAF9B3526ABC}" type="parTrans" cxnId="{186D5D84-9A4B-4CF8-8756-9BF7F09D3BAD}">
      <dgm:prSet/>
      <dgm:spPr/>
      <dgm:t>
        <a:bodyPr/>
        <a:lstStyle/>
        <a:p>
          <a:endParaRPr lang="ru-RU"/>
        </a:p>
      </dgm:t>
    </dgm:pt>
    <dgm:pt modelId="{72775BDF-A297-4DCE-B82D-0F64B848BF55}" type="sibTrans" cxnId="{186D5D84-9A4B-4CF8-8756-9BF7F09D3BAD}">
      <dgm:prSet/>
      <dgm:spPr/>
      <dgm:t>
        <a:bodyPr/>
        <a:lstStyle/>
        <a:p>
          <a:endParaRPr lang="ru-RU"/>
        </a:p>
      </dgm:t>
    </dgm:pt>
    <dgm:pt modelId="{42AE8E60-D2B2-4182-94AC-89079E720081}">
      <dgm:prSet phldrT="[Текст]"/>
      <dgm:spPr/>
      <dgm:t>
        <a:bodyPr/>
        <a:lstStyle/>
        <a:p>
          <a:r>
            <a:rPr lang="ru-RU" b="1" dirty="0" err="1" smtClean="0">
              <a:solidFill>
                <a:schemeClr val="tx2">
                  <a:lumMod val="75000"/>
                </a:schemeClr>
              </a:solidFill>
            </a:rPr>
            <a:t>Резильентная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 школа, </a:t>
          </a:r>
          <a:r>
            <a:rPr lang="ru-RU" b="1" dirty="0" err="1" smtClean="0">
              <a:solidFill>
                <a:schemeClr val="tx2">
                  <a:lumMod val="75000"/>
                </a:schemeClr>
              </a:solidFill>
            </a:rPr>
            <a:t>резильентные</a:t>
          </a:r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 дети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B71886A-01A1-482A-B08D-6838ED7B525F}" type="parTrans" cxnId="{C0F6B062-6AFE-4D73-A351-4690029A9C2E}">
      <dgm:prSet/>
      <dgm:spPr/>
      <dgm:t>
        <a:bodyPr/>
        <a:lstStyle/>
        <a:p>
          <a:endParaRPr lang="ru-RU"/>
        </a:p>
      </dgm:t>
    </dgm:pt>
    <dgm:pt modelId="{5E6258F6-9A4F-405D-BF8B-1295DB8C77E3}" type="sibTrans" cxnId="{C0F6B062-6AFE-4D73-A351-4690029A9C2E}">
      <dgm:prSet/>
      <dgm:spPr/>
      <dgm:t>
        <a:bodyPr/>
        <a:lstStyle/>
        <a:p>
          <a:endParaRPr lang="ru-RU"/>
        </a:p>
      </dgm:t>
    </dgm:pt>
    <dgm:pt modelId="{050A237D-03AC-4783-BB20-D51576E95F48}">
      <dgm:prSet phldrT="[Текст]" custT="1"/>
      <dgm:spPr/>
      <dgm:t>
        <a:bodyPr/>
        <a:lstStyle/>
        <a:p>
          <a:r>
            <a:rPr lang="ru-RU" sz="2400" dirty="0" smtClean="0"/>
            <a:t>Компетентный  руководитель ОО</a:t>
          </a:r>
          <a:endParaRPr lang="ru-RU" sz="2400" dirty="0"/>
        </a:p>
      </dgm:t>
    </dgm:pt>
    <dgm:pt modelId="{CD22BBBB-9906-4A2B-B08D-0A42850DDF2F}" type="sibTrans" cxnId="{CA43A248-EB7B-4FB9-B56A-C5C93381FCD9}">
      <dgm:prSet/>
      <dgm:spPr/>
      <dgm:t>
        <a:bodyPr/>
        <a:lstStyle/>
        <a:p>
          <a:endParaRPr lang="ru-RU"/>
        </a:p>
      </dgm:t>
    </dgm:pt>
    <dgm:pt modelId="{229F5BB8-8D8C-4E0D-ABCC-99467AE1EDF0}" type="parTrans" cxnId="{CA43A248-EB7B-4FB9-B56A-C5C93381FCD9}">
      <dgm:prSet/>
      <dgm:spPr/>
      <dgm:t>
        <a:bodyPr/>
        <a:lstStyle/>
        <a:p>
          <a:endParaRPr lang="ru-RU"/>
        </a:p>
      </dgm:t>
    </dgm:pt>
    <dgm:pt modelId="{FB14CCC1-2C06-4C29-A1CD-59DCA5BE98CA}">
      <dgm:prSet phldrT="[Текст]" custT="1"/>
      <dgm:spPr/>
      <dgm:t>
        <a:bodyPr/>
        <a:lstStyle/>
        <a:p>
          <a:r>
            <a:rPr lang="ru-RU" sz="2000" b="1" dirty="0" smtClean="0"/>
            <a:t>«Стратегия высоких ожиданий»</a:t>
          </a:r>
          <a:endParaRPr lang="ru-RU" sz="2000" b="1" dirty="0"/>
        </a:p>
      </dgm:t>
    </dgm:pt>
    <dgm:pt modelId="{EF23AA10-E453-41C5-9DCF-1AF6331622B2}" type="parTrans" cxnId="{3CB7F856-01CB-4E66-B23E-11B99DCEE886}">
      <dgm:prSet/>
      <dgm:spPr/>
      <dgm:t>
        <a:bodyPr/>
        <a:lstStyle/>
        <a:p>
          <a:endParaRPr lang="ru-RU"/>
        </a:p>
      </dgm:t>
    </dgm:pt>
    <dgm:pt modelId="{5C3D6D38-9EB8-4923-A409-38F6144CCD99}" type="sibTrans" cxnId="{3CB7F856-01CB-4E66-B23E-11B99DCEE886}">
      <dgm:prSet/>
      <dgm:spPr/>
      <dgm:t>
        <a:bodyPr/>
        <a:lstStyle/>
        <a:p>
          <a:endParaRPr lang="ru-RU"/>
        </a:p>
      </dgm:t>
    </dgm:pt>
    <dgm:pt modelId="{8F2F7BB0-801E-4D22-8EF3-184E941EB65E}">
      <dgm:prSet phldrT="[Текст]"/>
      <dgm:spPr/>
      <dgm:t>
        <a:bodyPr/>
        <a:lstStyle/>
        <a:p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318619F8-72FD-40F3-BA54-F24AFED5B51F}" type="parTrans" cxnId="{42EB1B31-3030-4D67-A5AA-84950C20B43E}">
      <dgm:prSet/>
      <dgm:spPr/>
    </dgm:pt>
    <dgm:pt modelId="{BA41F87E-01D9-4E0E-9DAF-E0EE7536B945}" type="sibTrans" cxnId="{42EB1B31-3030-4D67-A5AA-84950C20B43E}">
      <dgm:prSet/>
      <dgm:spPr/>
    </dgm:pt>
    <dgm:pt modelId="{A0039ABF-4DB2-48A4-BFAC-46E73A0C9F21}" type="pres">
      <dgm:prSet presAssocID="{C5A6EDD0-26BE-4804-96BE-FA1BBF82A64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46D604-E115-4AEE-85BA-702FE2BF707C}" type="pres">
      <dgm:prSet presAssocID="{C5A6EDD0-26BE-4804-96BE-FA1BBF82A64E}" presName="ellipse" presStyleLbl="trBgShp" presStyleIdx="0" presStyleCnt="1"/>
      <dgm:spPr/>
    </dgm:pt>
    <dgm:pt modelId="{8E1072D7-FF21-4BCA-9038-AC8AD7DC6AB4}" type="pres">
      <dgm:prSet presAssocID="{C5A6EDD0-26BE-4804-96BE-FA1BBF82A64E}" presName="arrow1" presStyleLbl="fgShp" presStyleIdx="0" presStyleCnt="1" custLinFactNeighborX="-4474" custLinFactNeighborY="37508"/>
      <dgm:spPr/>
    </dgm:pt>
    <dgm:pt modelId="{961BA1FC-1728-45F2-B9C1-EFB09EE0580D}" type="pres">
      <dgm:prSet presAssocID="{C5A6EDD0-26BE-4804-96BE-FA1BBF82A64E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46467-286A-4C56-A534-EFAD7DD612B6}" type="pres">
      <dgm:prSet presAssocID="{3C67C13C-6548-41B4-9DF5-506A9F078230}" presName="item1" presStyleLbl="node1" presStyleIdx="0" presStyleCnt="3" custScaleX="177931" custScaleY="139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41B7A1-681B-4F93-B2E0-31C02CB28239}" type="pres">
      <dgm:prSet presAssocID="{FB14CCC1-2C06-4C29-A1CD-59DCA5BE98CA}" presName="item2" presStyleLbl="node1" presStyleIdx="1" presStyleCnt="3" custScaleX="208868" custScaleY="141056" custLinFactNeighborX="-36641" custLinFactNeighborY="-17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D2C8F-ED37-4389-B313-9BCEFFFB9F49}" type="pres">
      <dgm:prSet presAssocID="{42AE8E60-D2B2-4182-94AC-89079E720081}" presName="item3" presStyleLbl="node1" presStyleIdx="2" presStyleCnt="3" custScaleX="211784" custScaleY="129760" custLinFactNeighborX="45802" custLinFactNeighborY="-11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F6F8F-5172-404A-BC99-D7E357D384E6}" type="pres">
      <dgm:prSet presAssocID="{C5A6EDD0-26BE-4804-96BE-FA1BBF82A64E}" presName="funnel" presStyleLbl="trAlignAcc1" presStyleIdx="0" presStyleCnt="1" custScaleX="147643" custScaleY="118377"/>
      <dgm:spPr/>
    </dgm:pt>
  </dgm:ptLst>
  <dgm:cxnLst>
    <dgm:cxn modelId="{8DEEFACB-91FC-41A8-9ADF-D796C2C0E67D}" type="presOf" srcId="{FB14CCC1-2C06-4C29-A1CD-59DCA5BE98CA}" destId="{CD746467-286A-4C56-A534-EFAD7DD612B6}" srcOrd="0" destOrd="0" presId="urn:microsoft.com/office/officeart/2005/8/layout/funnel1"/>
    <dgm:cxn modelId="{830CDF96-E9B0-4EED-9BED-18E91B3809A6}" type="presOf" srcId="{42AE8E60-D2B2-4182-94AC-89079E720081}" destId="{961BA1FC-1728-45F2-B9C1-EFB09EE0580D}" srcOrd="0" destOrd="0" presId="urn:microsoft.com/office/officeart/2005/8/layout/funnel1"/>
    <dgm:cxn modelId="{42EB1B31-3030-4D67-A5AA-84950C20B43E}" srcId="{C5A6EDD0-26BE-4804-96BE-FA1BBF82A64E}" destId="{8F2F7BB0-801E-4D22-8EF3-184E941EB65E}" srcOrd="4" destOrd="0" parTransId="{318619F8-72FD-40F3-BA54-F24AFED5B51F}" sibTransId="{BA41F87E-01D9-4E0E-9DAF-E0EE7536B945}"/>
    <dgm:cxn modelId="{3CB7F856-01CB-4E66-B23E-11B99DCEE886}" srcId="{C5A6EDD0-26BE-4804-96BE-FA1BBF82A64E}" destId="{FB14CCC1-2C06-4C29-A1CD-59DCA5BE98CA}" srcOrd="2" destOrd="0" parTransId="{EF23AA10-E453-41C5-9DCF-1AF6331622B2}" sibTransId="{5C3D6D38-9EB8-4923-A409-38F6144CCD99}"/>
    <dgm:cxn modelId="{68C7C7F3-D7C3-4648-A8EF-04E95CB1F7FB}" type="presOf" srcId="{C5A6EDD0-26BE-4804-96BE-FA1BBF82A64E}" destId="{A0039ABF-4DB2-48A4-BFAC-46E73A0C9F21}" srcOrd="0" destOrd="0" presId="urn:microsoft.com/office/officeart/2005/8/layout/funnel1"/>
    <dgm:cxn modelId="{CA43A248-EB7B-4FB9-B56A-C5C93381FCD9}" srcId="{C5A6EDD0-26BE-4804-96BE-FA1BBF82A64E}" destId="{050A237D-03AC-4783-BB20-D51576E95F48}" srcOrd="0" destOrd="0" parTransId="{229F5BB8-8D8C-4E0D-ABCC-99467AE1EDF0}" sibTransId="{CD22BBBB-9906-4A2B-B08D-0A42850DDF2F}"/>
    <dgm:cxn modelId="{D3F7174C-77F2-4C56-8691-9E55026C8B05}" type="presOf" srcId="{050A237D-03AC-4783-BB20-D51576E95F48}" destId="{BCBD2C8F-ED37-4389-B313-9BCEFFFB9F49}" srcOrd="0" destOrd="0" presId="urn:microsoft.com/office/officeart/2005/8/layout/funnel1"/>
    <dgm:cxn modelId="{186D5D84-9A4B-4CF8-8756-9BF7F09D3BAD}" srcId="{C5A6EDD0-26BE-4804-96BE-FA1BBF82A64E}" destId="{3C67C13C-6548-41B4-9DF5-506A9F078230}" srcOrd="1" destOrd="0" parTransId="{307BA68A-BB99-4C72-A646-EAF9B3526ABC}" sibTransId="{72775BDF-A297-4DCE-B82D-0F64B848BF55}"/>
    <dgm:cxn modelId="{C0F6B062-6AFE-4D73-A351-4690029A9C2E}" srcId="{C5A6EDD0-26BE-4804-96BE-FA1BBF82A64E}" destId="{42AE8E60-D2B2-4182-94AC-89079E720081}" srcOrd="3" destOrd="0" parTransId="{2B71886A-01A1-482A-B08D-6838ED7B525F}" sibTransId="{5E6258F6-9A4F-405D-BF8B-1295DB8C77E3}"/>
    <dgm:cxn modelId="{705E72B4-0A1E-495B-B8AD-097315183791}" type="presOf" srcId="{3C67C13C-6548-41B4-9DF5-506A9F078230}" destId="{9141B7A1-681B-4F93-B2E0-31C02CB28239}" srcOrd="0" destOrd="0" presId="urn:microsoft.com/office/officeart/2005/8/layout/funnel1"/>
    <dgm:cxn modelId="{D2790CC8-73A0-4F24-8601-BCCFE4671F17}" type="presParOf" srcId="{A0039ABF-4DB2-48A4-BFAC-46E73A0C9F21}" destId="{DF46D604-E115-4AEE-85BA-702FE2BF707C}" srcOrd="0" destOrd="0" presId="urn:microsoft.com/office/officeart/2005/8/layout/funnel1"/>
    <dgm:cxn modelId="{FA6F0F26-16C9-415E-B801-5079A0D792C0}" type="presParOf" srcId="{A0039ABF-4DB2-48A4-BFAC-46E73A0C9F21}" destId="{8E1072D7-FF21-4BCA-9038-AC8AD7DC6AB4}" srcOrd="1" destOrd="0" presId="urn:microsoft.com/office/officeart/2005/8/layout/funnel1"/>
    <dgm:cxn modelId="{6F374225-5794-434E-9796-A92059E1DCD3}" type="presParOf" srcId="{A0039ABF-4DB2-48A4-BFAC-46E73A0C9F21}" destId="{961BA1FC-1728-45F2-B9C1-EFB09EE0580D}" srcOrd="2" destOrd="0" presId="urn:microsoft.com/office/officeart/2005/8/layout/funnel1"/>
    <dgm:cxn modelId="{FAE6FE83-830B-454C-B13B-63DB19233D92}" type="presParOf" srcId="{A0039ABF-4DB2-48A4-BFAC-46E73A0C9F21}" destId="{CD746467-286A-4C56-A534-EFAD7DD612B6}" srcOrd="3" destOrd="0" presId="urn:microsoft.com/office/officeart/2005/8/layout/funnel1"/>
    <dgm:cxn modelId="{3319DD55-E447-43D7-9D70-69DA7BF579E9}" type="presParOf" srcId="{A0039ABF-4DB2-48A4-BFAC-46E73A0C9F21}" destId="{9141B7A1-681B-4F93-B2E0-31C02CB28239}" srcOrd="4" destOrd="0" presId="urn:microsoft.com/office/officeart/2005/8/layout/funnel1"/>
    <dgm:cxn modelId="{2892D0A8-C38E-4BC7-A6B1-E048BACAEF99}" type="presParOf" srcId="{A0039ABF-4DB2-48A4-BFAC-46E73A0C9F21}" destId="{BCBD2C8F-ED37-4389-B313-9BCEFFFB9F49}" srcOrd="5" destOrd="0" presId="urn:microsoft.com/office/officeart/2005/8/layout/funnel1"/>
    <dgm:cxn modelId="{4F041BB5-A747-4A71-956E-9C47DF48F35A}" type="presParOf" srcId="{A0039ABF-4DB2-48A4-BFAC-46E73A0C9F21}" destId="{F65F6F8F-5172-404A-BC99-D7E357D384E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46D604-E115-4AEE-85BA-702FE2BF707C}">
      <dsp:nvSpPr>
        <dsp:cNvPr id="0" name=""/>
        <dsp:cNvSpPr/>
      </dsp:nvSpPr>
      <dsp:spPr>
        <a:xfrm>
          <a:off x="1854377" y="406860"/>
          <a:ext cx="4506870" cy="156517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072D7-FF21-4BCA-9038-AC8AD7DC6AB4}">
      <dsp:nvSpPr>
        <dsp:cNvPr id="0" name=""/>
        <dsp:cNvSpPr/>
      </dsp:nvSpPr>
      <dsp:spPr>
        <a:xfrm>
          <a:off x="3639010" y="4449114"/>
          <a:ext cx="873424" cy="558991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1BA1FC-1728-45F2-B9C1-EFB09EE0580D}">
      <dsp:nvSpPr>
        <dsp:cNvPr id="0" name=""/>
        <dsp:cNvSpPr/>
      </dsp:nvSpPr>
      <dsp:spPr>
        <a:xfrm>
          <a:off x="2018581" y="4686640"/>
          <a:ext cx="4192437" cy="1048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2">
                  <a:lumMod val="75000"/>
                </a:schemeClr>
              </a:solidFill>
            </a:rPr>
            <a:t>Резильентная</a:t>
          </a: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школа, </a:t>
          </a:r>
          <a:r>
            <a:rPr lang="ru-RU" sz="2400" b="1" kern="1200" dirty="0" err="1" smtClean="0">
              <a:solidFill>
                <a:schemeClr val="tx2">
                  <a:lumMod val="75000"/>
                </a:schemeClr>
              </a:solidFill>
            </a:rPr>
            <a:t>резильентные</a:t>
          </a: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дети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018581" y="4686640"/>
        <a:ext cx="4192437" cy="1048109"/>
      </dsp:txXfrm>
    </dsp:sp>
    <dsp:sp modelId="{CD746467-286A-4C56-A534-EFAD7DD612B6}">
      <dsp:nvSpPr>
        <dsp:cNvPr id="0" name=""/>
        <dsp:cNvSpPr/>
      </dsp:nvSpPr>
      <dsp:spPr>
        <a:xfrm>
          <a:off x="2880320" y="1786198"/>
          <a:ext cx="2797367" cy="218560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«Стратегия высоких ожиданий»</a:t>
          </a:r>
          <a:endParaRPr lang="ru-RU" sz="2000" b="1" kern="1200" dirty="0"/>
        </a:p>
      </dsp:txBody>
      <dsp:txXfrm>
        <a:off x="2880320" y="1786198"/>
        <a:ext cx="2797367" cy="2185606"/>
      </dsp:txXfrm>
    </dsp:sp>
    <dsp:sp modelId="{9141B7A1-681B-4F93-B2E0-31C02CB28239}">
      <dsp:nvSpPr>
        <dsp:cNvPr id="0" name=""/>
        <dsp:cNvSpPr/>
      </dsp:nvSpPr>
      <dsp:spPr>
        <a:xfrm>
          <a:off x="936102" y="310726"/>
          <a:ext cx="3283747" cy="2217631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Управленческая команда</a:t>
          </a:r>
          <a:endParaRPr lang="ru-RU" sz="2400" kern="1200" dirty="0"/>
        </a:p>
      </dsp:txBody>
      <dsp:txXfrm>
        <a:off x="936102" y="310726"/>
        <a:ext cx="3283747" cy="2217631"/>
      </dsp:txXfrm>
    </dsp:sp>
    <dsp:sp modelId="{BCBD2C8F-ED37-4389-B313-9BCEFFFB9F49}">
      <dsp:nvSpPr>
        <dsp:cNvPr id="0" name=""/>
        <dsp:cNvSpPr/>
      </dsp:nvSpPr>
      <dsp:spPr>
        <a:xfrm>
          <a:off x="3816420" y="124318"/>
          <a:ext cx="3329592" cy="2040040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Компетентный  руководитель ОО</a:t>
          </a:r>
          <a:endParaRPr lang="ru-RU" sz="2400" kern="1200" dirty="0"/>
        </a:p>
      </dsp:txBody>
      <dsp:txXfrm>
        <a:off x="3816420" y="124318"/>
        <a:ext cx="3329592" cy="2040040"/>
      </dsp:txXfrm>
    </dsp:sp>
    <dsp:sp modelId="{F65F6F8F-5172-404A-BC99-D7E357D384E6}">
      <dsp:nvSpPr>
        <dsp:cNvPr id="0" name=""/>
        <dsp:cNvSpPr/>
      </dsp:nvSpPr>
      <dsp:spPr>
        <a:xfrm>
          <a:off x="504059" y="-144833"/>
          <a:ext cx="7221481" cy="463202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0.19375</cdr:x>
      <cdr:y>0.08234</cdr:y>
    </cdr:from>
    <cdr:to>
      <cdr:x>0.81868</cdr:x>
      <cdr:y>0.23814</cdr:y>
    </cdr:to>
    <cdr:sp macro="" textlink="">
      <cdr:nvSpPr>
        <cdr:cNvPr id="2" name="Текст 6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1594520" y="403522"/>
          <a:ext cx="5142855" cy="7635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fontAlgn="base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 algn="l" rtl="0" fontAlgn="base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 algn="l" rtl="0" fontAlgn="base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 algn="l" rtl="0" fontAlgn="base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 algn="l" rtl="0" fontAlgn="base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 smtClean="0"/>
            <a:t>ФЕДЕРАЛЬНАЯ СЛУЖБА ПО НАДЗОРУ В СФЕРЕ ОБРАЗОВАНИЯ И НАУКИ РФ</a:t>
          </a:r>
        </a:p>
        <a:p xmlns:a="http://schemas.openxmlformats.org/drawingml/2006/main">
          <a:pPr algn="ctr"/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9B371-21C8-4C61-BBA9-0764CB897B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C3EF2-170D-4151-BA3E-8F9757158C9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823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A809F-E3B8-4035-B3CD-3731FC3D088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CAC29-0234-4B2D-ABA9-6EF1443728B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345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E5A38-CF44-4F6E-B61F-632B7B3BBF1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CC4E0-883E-4A05-A66A-A6146F6948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472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2C6B-2798-4BA1-9DA8-2A430E085C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77FEE-BFF5-414C-BA99-D8EB555217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74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0379-43BA-4732-AE12-658A4561DD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204D-E0E9-4AD1-AA7D-A62483542D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6254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898B-DBA0-4425-9E0D-1371C753258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EF2B-9BD8-4F77-83AD-9C3476F25D5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580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A527-CB11-4759-996E-77A67BB3E7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5585D-68C9-4074-88F5-1F2BD19A16B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5115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565F3-73B1-45DB-AF0A-C3539D4ED7A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CD15-A477-441A-B492-AD1C01BCA5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78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12F0C-7F4C-4CE3-93B9-86EC981559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25B3-9756-4426-B510-C2F04AF5FBC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9324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54AB-7DE7-40C2-B886-64811E4437A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1A4E-F3FA-47E2-9465-C429C755B9A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4994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F2873-9E5F-45F6-83C6-385D50CEE8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5F161-0DE9-448D-8D72-CD4D359A33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54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EC3D4E-99F7-4361-B41A-1A8C93071D1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11.08.2020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6F6754-FF4D-43EB-B2D4-3EA606EE9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77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571744"/>
            <a:ext cx="8748464" cy="115155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Компетентность педагога как необходимое условие для достижения высоких результатов обучения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29256" y="5143512"/>
            <a:ext cx="3535232" cy="949784"/>
          </a:xfrm>
        </p:spPr>
        <p:txBody>
          <a:bodyPr>
            <a:noAutofit/>
          </a:bodyPr>
          <a:lstStyle/>
          <a:p>
            <a:pPr algn="l"/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Цифанова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Ирина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ладимировна, </a:t>
            </a:r>
          </a:p>
          <a:p>
            <a:pPr algn="l"/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к.и.н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algn="l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лаборатории развития региональной системы образования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637" y="106065"/>
            <a:ext cx="970650" cy="10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089199" y="121305"/>
            <a:ext cx="77768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6286520"/>
            <a:ext cx="172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августа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249777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637" y="106065"/>
            <a:ext cx="970650" cy="10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089199" y="121305"/>
            <a:ext cx="77768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11"/>
          <p:cNvSpPr txBox="1">
            <a:spLocks/>
          </p:cNvSpPr>
          <p:nvPr/>
        </p:nvSpPr>
        <p:spPr>
          <a:xfrm>
            <a:off x="1233214" y="3408975"/>
            <a:ext cx="763284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34579" y="2348880"/>
            <a:ext cx="1197059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Мотив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8288" y="3707859"/>
            <a:ext cx="1193351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Условия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8636" y="4689140"/>
            <a:ext cx="1183003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39251" y="1310115"/>
            <a:ext cx="3384376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Традиционная стратегия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36095" y="1303485"/>
            <a:ext cx="3429967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Стратегия высоких ожиданий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1331639" y="2837496"/>
            <a:ext cx="507612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331638" y="4069623"/>
            <a:ext cx="568009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371859" y="5050904"/>
            <a:ext cx="568009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39251" y="2348881"/>
            <a:ext cx="3384376" cy="1358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Что же нам ожидать от этих детей!?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99648" y="3803295"/>
            <a:ext cx="6966414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Одинаковые дети, родители, </a:t>
            </a:r>
            <a:r>
              <a:rPr lang="ru-RU" sz="2400" b="1" dirty="0" smtClean="0">
                <a:solidFill>
                  <a:prstClr val="black"/>
                </a:solidFill>
              </a:rPr>
              <a:t>финансовая </a:t>
            </a:r>
            <a:r>
              <a:rPr lang="ru-RU" sz="2400" b="1" dirty="0">
                <a:solidFill>
                  <a:prstClr val="black"/>
                </a:solidFill>
              </a:rPr>
              <a:t>обеспеченность школы, компетентность учителей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998479" y="4784576"/>
            <a:ext cx="3384376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-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50525" y="4786216"/>
            <a:ext cx="338437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+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81686" y="2348880"/>
            <a:ext cx="3384376" cy="13589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</a:rPr>
              <a:t>У всех детей есть возможность показать высокие результаты. Мы в них верим!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998479" y="5784254"/>
            <a:ext cx="3384376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Низкие результаты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50525" y="5784254"/>
            <a:ext cx="3384376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Высокие результаты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8637" y="5796217"/>
            <a:ext cx="1183003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Результат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1371859" y="6146018"/>
            <a:ext cx="568009" cy="190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10491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Современные технологии в условиях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цифровизации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Технологии обучения через опыт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Технологии адаптивного обучения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Технологии социального обучения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Технологии перевернутого обучения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микрообучения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Технологии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геймификации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Новые форматы обучения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Митап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Образовательное путешествие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Трансформационная лаборатория</a:t>
            </a:r>
          </a:p>
          <a:p>
            <a:r>
              <a:rPr lang="ru-RU" dirty="0" err="1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акатон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1089199" y="121305"/>
            <a:ext cx="77768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637" y="106065"/>
            <a:ext cx="970650" cy="10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34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СПАСИБО ЗА ВНИМАНИЕ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637" y="106065"/>
            <a:ext cx="970650" cy="10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089199" y="121305"/>
            <a:ext cx="77768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487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106363"/>
            <a:ext cx="96996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1"/>
          <p:cNvSpPr txBox="1">
            <a:spLocks noChangeArrowheads="1"/>
          </p:cNvSpPr>
          <p:nvPr/>
        </p:nvSpPr>
        <p:spPr bwMode="auto">
          <a:xfrm>
            <a:off x="1080387" y="120650"/>
            <a:ext cx="77771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49225" y="1412776"/>
            <a:ext cx="5142855" cy="1080120"/>
          </a:xfrm>
        </p:spPr>
        <p:txBody>
          <a:bodyPr/>
          <a:lstStyle/>
          <a:p>
            <a:pPr algn="ctr"/>
            <a:r>
              <a:rPr lang="ru-RU" dirty="0" smtClean="0"/>
              <a:t>ФЕДЕРАЛЬНАЯ СЛУЖБА ПО НАДЗОРУ В СФЕРЕ ОБРАЗОВАНИЯ И НАУКИ РФ</a:t>
            </a:r>
          </a:p>
          <a:p>
            <a:pPr algn="ctr"/>
            <a:endParaRPr lang="ru-RU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98309425"/>
              </p:ext>
            </p:extLst>
          </p:nvPr>
        </p:nvGraphicFramePr>
        <p:xfrm>
          <a:off x="457200" y="2132856"/>
          <a:ext cx="4258816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815775" y="1412776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МИНИСТЕРСТВО ПРОСВЕЩЕНИЯ РФ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096408743"/>
              </p:ext>
            </p:extLst>
          </p:nvPr>
        </p:nvGraphicFramePr>
        <p:xfrm>
          <a:off x="4645025" y="2174875"/>
          <a:ext cx="4391471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Текст 6"/>
          <p:cNvSpPr txBox="1">
            <a:spLocks/>
          </p:cNvSpPr>
          <p:nvPr/>
        </p:nvSpPr>
        <p:spPr bwMode="auto">
          <a:xfrm>
            <a:off x="323528" y="6353944"/>
            <a:ext cx="882047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 314 человек- КОЛИЧЕСТВО УЧАСТНИКОВ – 133 человека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3283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1493" y="6013539"/>
            <a:ext cx="7437512" cy="85496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% участников, выполнивших задание (физика)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88581086"/>
              </p:ext>
            </p:extLst>
          </p:nvPr>
        </p:nvGraphicFramePr>
        <p:xfrm>
          <a:off x="457200" y="1225278"/>
          <a:ext cx="8229600" cy="4900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8" y="188640"/>
            <a:ext cx="974725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6809" y="188640"/>
            <a:ext cx="77724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260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Средний балл за всю диагностическую работу ()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5600155"/>
              </p:ext>
            </p:extLst>
          </p:nvPr>
        </p:nvGraphicFramePr>
        <p:xfrm>
          <a:off x="44286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6"/>
          <p:cNvSpPr txBox="1">
            <a:spLocks/>
          </p:cNvSpPr>
          <p:nvPr/>
        </p:nvSpPr>
        <p:spPr>
          <a:xfrm>
            <a:off x="251520" y="5949280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mtClean="0"/>
              <a:t>ФЕДЕРАЛЬНАЯ СЛУЖБА ПО НАДЗОРУ В СФЕРЕ ОБРАЗОВАНИЯ И НАУКИ РФ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46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8209" y="63833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Результаты исследования компетенций по астрономии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Часть 1 диагностической работы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9911" y="5949280"/>
            <a:ext cx="4041775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33 % достигли базового уровня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37469312"/>
              </p:ext>
            </p:extLst>
          </p:nvPr>
        </p:nvGraphicFramePr>
        <p:xfrm>
          <a:off x="467544" y="2022797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Текст 6"/>
          <p:cNvSpPr txBox="1">
            <a:spLocks/>
          </p:cNvSpPr>
          <p:nvPr/>
        </p:nvSpPr>
        <p:spPr>
          <a:xfrm>
            <a:off x="4797425" y="1687513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Часть 2 диагностическая работа</a:t>
            </a:r>
            <a:endParaRPr lang="ru-RU" dirty="0"/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593874" y="6453336"/>
            <a:ext cx="4041775" cy="5046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75% достигли базового уровня</a:t>
            </a:r>
          </a:p>
          <a:p>
            <a:pPr algn="ctr"/>
            <a:endParaRPr lang="ru-RU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6809" y="188640"/>
            <a:ext cx="77724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637" y="121305"/>
            <a:ext cx="970650" cy="10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743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676456" cy="151216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Рекомендуемые направления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повышения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квалификации учителей физики: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2">
                    <a:lumMod val="50000"/>
                  </a:schemeClr>
                </a:solidFill>
                <a:ea typeface="Calibri"/>
                <a:cs typeface="Times New Roman"/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учебный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предмет «Физика» в условиях реализации ФГОС общего образования;</a:t>
            </a:r>
            <a:endParaRPr lang="ru-RU" sz="2400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формирование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функциональной грамотности при обучении физике; </a:t>
            </a:r>
            <a:endParaRPr lang="ru-RU" sz="2400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современные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представления о результатах обучения физике;</a:t>
            </a:r>
            <a:endParaRPr lang="ru-RU" sz="2400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методическая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компетентность учителя физики.</a:t>
            </a:r>
            <a:endParaRPr lang="ru-RU" sz="2400" dirty="0">
              <a:solidFill>
                <a:schemeClr val="tx2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TextBox 11"/>
          <p:cNvSpPr txBox="1">
            <a:spLocks noChangeArrowheads="1"/>
          </p:cNvSpPr>
          <p:nvPr/>
        </p:nvSpPr>
        <p:spPr bwMode="auto">
          <a:xfrm>
            <a:off x="1089199" y="121305"/>
            <a:ext cx="77768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225" y="106363"/>
            <a:ext cx="969963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0233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303" r="36486" b="25101"/>
          <a:stretch/>
        </p:blipFill>
        <p:spPr bwMode="auto">
          <a:xfrm>
            <a:off x="3541078" y="767636"/>
            <a:ext cx="530042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81826" y="1916832"/>
            <a:ext cx="3310054" cy="639762"/>
          </a:xfrm>
        </p:spPr>
        <p:txBody>
          <a:bodyPr>
            <a:normAutofit fontScale="92500"/>
          </a:bodyPr>
          <a:lstStyle/>
          <a:p>
            <a:r>
              <a:rPr lang="ru-RU" b="0" dirty="0" smtClean="0">
                <a:solidFill>
                  <a:schemeClr val="tx2">
                    <a:lumMod val="50000"/>
                  </a:schemeClr>
                </a:solidFill>
              </a:rPr>
              <a:t>Управленческие решения</a:t>
            </a:r>
            <a:endParaRPr lang="ru-RU" b="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637" y="3429000"/>
            <a:ext cx="4136821" cy="3082650"/>
          </a:xfrm>
        </p:spPr>
      </p:pic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1089199" y="121305"/>
            <a:ext cx="77768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637" y="121305"/>
            <a:ext cx="970650" cy="10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Текст 4"/>
          <p:cNvSpPr>
            <a:spLocks noGrp="1"/>
          </p:cNvSpPr>
          <p:nvPr>
            <p:ph type="body" idx="1"/>
          </p:nvPr>
        </p:nvSpPr>
        <p:spPr>
          <a:xfrm>
            <a:off x="5364088" y="4653136"/>
            <a:ext cx="3312368" cy="1944216"/>
          </a:xfrm>
        </p:spPr>
        <p:txBody>
          <a:bodyPr>
            <a:normAutofit fontScale="92500"/>
          </a:bodyPr>
          <a:lstStyle/>
          <a:p>
            <a:pPr algn="ctr"/>
            <a:r>
              <a:rPr lang="ru-RU" b="0" dirty="0" smtClean="0">
                <a:solidFill>
                  <a:schemeClr val="tx2">
                    <a:lumMod val="50000"/>
                  </a:schemeClr>
                </a:solidFill>
              </a:rPr>
              <a:t>Количество учеников, выбравших  ГИА – 11 по физике</a:t>
            </a:r>
          </a:p>
          <a:p>
            <a:pPr algn="ctr"/>
            <a:r>
              <a:rPr lang="ru-RU" b="0" dirty="0" smtClean="0">
                <a:solidFill>
                  <a:schemeClr val="tx2">
                    <a:lumMod val="50000"/>
                  </a:schemeClr>
                </a:solidFill>
              </a:rPr>
              <a:t>(2018 год – 2450 человек, 2019 год – 2310 человек)</a:t>
            </a:r>
            <a:endParaRPr lang="ru-RU" b="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9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Библиотека-4\Desktop\Помощник Ректора\МЕРОПРИЯТИЯ\СКИРО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637" y="106065"/>
            <a:ext cx="970650" cy="103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1089199" y="121305"/>
            <a:ext cx="77768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/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Ставропольский краевой институт развития образования, повышения квалификации и переподготовки работников образования</a:t>
            </a:r>
            <a:endParaRPr lang="ru-RU" alt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6819248"/>
              </p:ext>
            </p:extLst>
          </p:nvPr>
        </p:nvGraphicFramePr>
        <p:xfrm>
          <a:off x="467544" y="1140124"/>
          <a:ext cx="8229600" cy="5589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878097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373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Компетентность педагога как необходимое условие для достижения высоких результатов обучения</vt:lpstr>
      <vt:lpstr>Слайд 2</vt:lpstr>
      <vt:lpstr>% участников, выполнивших задание (физика)</vt:lpstr>
      <vt:lpstr>Средний балл за всю диагностическую работу ()</vt:lpstr>
      <vt:lpstr>Слайд 5</vt:lpstr>
      <vt:lpstr>Результаты исследования компетенций по астрономии</vt:lpstr>
      <vt:lpstr>Рекомендуемые направления повышения квалификации учителей физики: </vt:lpstr>
      <vt:lpstr>Слайд 8</vt:lpstr>
      <vt:lpstr>Слайд 9</vt:lpstr>
      <vt:lpstr>Слайд 10</vt:lpstr>
      <vt:lpstr>Слайд 11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кулишовы</cp:lastModifiedBy>
  <cp:revision>35</cp:revision>
  <dcterms:created xsi:type="dcterms:W3CDTF">2019-12-27T06:54:27Z</dcterms:created>
  <dcterms:modified xsi:type="dcterms:W3CDTF">2020-08-11T19:02:30Z</dcterms:modified>
</cp:coreProperties>
</file>