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89" r:id="rId4"/>
    <p:sldId id="259" r:id="rId5"/>
    <p:sldId id="307" r:id="rId6"/>
    <p:sldId id="308" r:id="rId7"/>
    <p:sldId id="306" r:id="rId8"/>
    <p:sldId id="309" r:id="rId9"/>
    <p:sldId id="310" r:id="rId10"/>
    <p:sldId id="312" r:id="rId11"/>
    <p:sldId id="311" r:id="rId12"/>
    <p:sldId id="313" r:id="rId13"/>
    <p:sldId id="290" r:id="rId14"/>
    <p:sldId id="314" r:id="rId15"/>
    <p:sldId id="292" r:id="rId16"/>
    <p:sldId id="293" r:id="rId17"/>
    <p:sldId id="294" r:id="rId18"/>
    <p:sldId id="300" r:id="rId19"/>
    <p:sldId id="269" r:id="rId20"/>
    <p:sldId id="267" r:id="rId21"/>
    <p:sldId id="28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2664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A9DAF-BA8B-4328-9042-89E8E774646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914F2-3CFF-4033-90DF-8F2D3FC5D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0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14F2-3CFF-4033-90DF-8F2D3FC5D2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384376"/>
          </a:xfrm>
        </p:spPr>
        <p:txBody>
          <a:bodyPr rtlCol="0"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</a:t>
            </a:r>
            <a: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b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нормативно-правовом пространстве</a:t>
            </a:r>
            <a:r>
              <a:rPr lang="ru-RU" dirty="0"/>
              <a:t/>
            </a:r>
            <a:br>
              <a:rPr lang="ru-RU" dirty="0"/>
            </a:b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600" y="3920828"/>
            <a:ext cx="7020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Королькова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 В.,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кафедры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ППТиМО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СКИРО ПК и ПРО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Ставропольского края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stavminobr.ru/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949"/>
          <a:stretch/>
        </p:blipFill>
        <p:spPr bwMode="auto">
          <a:xfrm>
            <a:off x="611560" y="1684386"/>
            <a:ext cx="7920880" cy="4354413"/>
          </a:xfrm>
          <a:prstGeom prst="rect">
            <a:avLst/>
          </a:prstGeom>
          <a:ln w="9525" cap="flat" cmpd="sng" algn="ctr">
            <a:solidFill>
              <a:srgbClr val="4F81BD">
                <a:alpha val="17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04248" y="4437112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http://stavminobr.ru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 по воспитанию: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00200"/>
            <a:ext cx="8424935" cy="492514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Блок-схема: сортировка 5"/>
          <p:cNvSpPr/>
          <p:nvPr/>
        </p:nvSpPr>
        <p:spPr>
          <a:xfrm>
            <a:off x="1903910" y="3704580"/>
            <a:ext cx="114300" cy="313184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1903910" y="5013176"/>
            <a:ext cx="114300" cy="36004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1903910" y="4149080"/>
            <a:ext cx="114300" cy="36004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ортировка 9"/>
          <p:cNvSpPr/>
          <p:nvPr/>
        </p:nvSpPr>
        <p:spPr>
          <a:xfrm>
            <a:off x="1921870" y="4590752"/>
            <a:ext cx="114300" cy="36004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19872" y="3573016"/>
            <a:ext cx="2232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до 2025 года </a:t>
            </a: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Правительством РФ от 29 мая 2015 г. № 996-р</a:t>
            </a: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социальных институтов воспитания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Обновление воспитательного процесса с учетом современных достижений науки и на основе отечественных традиций.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документе рассматривается как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общенациональный приоритет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требующий консолидации усилий различных институтов гражданского общества и ведомств на федеральном, региональном и муниципальном уровнях.</a:t>
            </a: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Стратегии определены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воспитания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семейного воспитания, расширение воспитательных возможностей информационных ресурсов, поддержка общественных объединений, гражданское, патриотическое, духовное и нравственное воспитание детей, популяризация научных знаний среди детей, физическое воспитание и формирование культуры здоровья, трудовое воспитание и профессиональное самоопределение, экологическое воспитание.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36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302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реализации в 2021-2025 годах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в Российской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2020 г. №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2945-р)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Совершенствование нормативно-правового регулирования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Совершенствование организационно-управленческих механизмов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Развитие кадрового потенциала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Развитие научно-методических механизмов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Развитие материально-технической базы и инфраструктуры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Развитие информационных механизмов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Управление реализацией Стратегии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46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</a:t>
            </a:r>
            <a:r>
              <a:rPr lang="ru-RU" sz="2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классное руководство в общеобразовательных организациях»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12 мая 2020 г. № ВБ-1011/08 «О методических рекомендациях»).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140968"/>
            <a:ext cx="8856984" cy="3717032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</a:t>
            </a:r>
            <a:r>
              <a:rPr lang="ru-RU" alt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деятельности по классному руководству</a:t>
            </a: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соответствующими государственным приоритетам в области воспитания и социализации обучающихся, являются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благоприятных психолого-педагогических условий в классе путем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межличностных отношений, формирования навыков общения обучающихся, детско-взрослого общения, основанного на принципах взаимного уважения и взаимопомощи, ответственности, коллективизма и социальной солидарности, недопустимости любых форм и видов травли, насилия, проявления жестокости;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высокого уровня духовно-нравственного развития, основанного на принятии общечеловеческих и российских традиционных духовных ценностей и практической готовности им следовать;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внутренней позиции личности обучающегося по отношению к негативным явлениям окружающей социальной действительности, в частности, по отношению к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кибербуллингу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деструктивным сетевым сообществам, употреблению различных веществ, способных нанести вред здоровью человека; культу насилия, жестокости и агрессии; обесцениванию жизни человека и др.;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активной гражданской позиции, чувства ответственности за свою страну, причастности к историко-культурной общности российского народа и судьбе России, включая неприятие попыток пересмотра исторических фактов, в частности, событий и итогов второй мировой войны;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способности обучающихся реализовать свой потенциал в условиях современного общества за счёт активной жизненной и социальной позиции, использования возможностей волонтёрского движения, детских общественных движений, творческих и научных сообществ.</a:t>
            </a:r>
          </a:p>
          <a:p>
            <a:pPr marL="0" indent="0" algn="just">
              <a:buNone/>
            </a:pPr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инвариантную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вариативную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часть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блоки: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Личностно ориентированная деятельность по воспитанию и социализации обучающихся в классе;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Деятельность по воспитанию и социализации обучающихся, осуществляемая с классом как социальной группой;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Осуществление воспитательной деятельности во взаимодействии с родителями (законными представителями) несовершеннолетних обучающихся;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Осуществление воспитательной деятельности во взаимодействии с педагогическим коллективом;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Участие в осуществлении воспитательной деятельности во взаимодействии с социальными партнерами;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Ведение и составление педагогическими работниками, осуществляющими классное руководство, </a:t>
            </a:r>
            <a:r>
              <a:rPr lang="ru-RU" sz="1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документации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журнал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бумажной форме) в части внесения в него и актуализации списка обучающихся (Если используется электронный журнал, то актуализация списка не требуется, так как данные сведения вносятся работником, ответственным за зачисление обучающихся);</a:t>
            </a:r>
          </a:p>
          <a:p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деятельности, связанной с классным руководством, требования к оформлению которого могут быть установлены локальным нормативным актом общеобразовательной организации по согласованию с выборным органом первичной профсоюзной организации.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70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классному руководству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контекстных условий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отражаться не только в локальном акте общеобразовательной организации, но и в соглашении о выполнении дополнительной работы конкретным педагогическим работником в связи с классным руководством, если предполагается работа в классе с особыми условиями, например с присутствием детей с ограниченными возможностями здоровья, либо в разновозрастном классе-комплекте и т.д.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классному руководству </a:t>
            </a:r>
            <a:endPara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двум группам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критериев: критерии оценки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деятельности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критерии оценки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заданы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уровня конечных результатов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воспитания и социализации обучающихся, которые могут быть использованы как критерии оценки результатов (эффективности) классного руководства:</a:t>
            </a:r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7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знаний, представлений о системе ценностей гражданина России;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7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позитивной внутренней позиции личности обучающихся в отношении системы ценностей гражданина России;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3)наличие опыта деятельности на основе системы ценностей гражданина России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7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социализации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 на 2020 - 2025 гг.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нацелена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социальной среды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обучающихся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воспитательную, учебную, </a:t>
            </a:r>
            <a:r>
              <a:rPr lang="ru-RU" sz="2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внеучебную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значимую деятельность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социально-экономических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культурно-исторических условий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ценностных установок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национальных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осуществляемую образовательными организациями в партнерстве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институтами гражданского общества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современной системы воспитания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социализации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в Ставропольском крае на основе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российских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ценностей, региональных культурных и духовных традиций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социокультурного пространства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региона, интегрирующего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всю инфраструктуру организаций всех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образования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культурных, спортивных, научных и других организаций;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консолидации усилий общества, государства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воспитанию обучающихся на основе признания определяющей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семьи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общественных объединений в сфере воспитания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социализации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равного доступа к инфраструктуре воспитания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требующих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заботы общества и государства, включая детей с ОВЗ;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воспитательной деятельности в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дошкольного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общего, среднего профессионального, высшего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системы социально-педагогической поддержки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социализации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молодежи, их нравственного самоопределения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конструктивного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саморазвития, в том числе детей из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малообеспеченных, неблагополучных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 находящихся в трудной жизненной ситуации.</a:t>
            </a:r>
          </a:p>
          <a:p>
            <a:pPr marL="0" indent="0" algn="ctr"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57364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Концепции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социализации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Ставропольского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на 2020 - 2025 гг.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0" name="Picture 2" descr="http://neo-gimnastika.ru/upload/iblock/3c4/3c4ff50504f447ef8231cf23a626ca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88640"/>
            <a:ext cx="3071834" cy="1740162"/>
          </a:xfrm>
          <a:prstGeom prst="rect">
            <a:avLst/>
          </a:prstGeom>
          <a:noFill/>
        </p:spPr>
      </p:pic>
      <p:pic>
        <p:nvPicPr>
          <p:cNvPr id="48132" name="Picture 4" descr="http://www.minobr74.ru/Storage/Image/PublicationItem/Image/src/1505/6irmzlv6aC0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29132"/>
            <a:ext cx="3888432" cy="216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4" name="Picture 6" descr="http://xn--37-1lceeambb1a.xn--p1ai/files/image/prem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396" y="4429132"/>
            <a:ext cx="4270570" cy="216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00108"/>
            <a:ext cx="79208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Гражданское воспитание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Патриотическое воспитание и формирование российской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Духовное и нравственное воспитание детей на основе российских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Приобщение детей к культурному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наследию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Популяризация научных знаний среди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Физическое воспитание и формирование культуры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Трудовое воспитание и профессиональное самоопределение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Экологическое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Развитие добровольчества (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среди обучающихся.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Профилактика безнадзорности 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несовершеннолетних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Обеспечение физической, информационной и психологической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Подготовка и переподготовка кадров по приоритетным направлениям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социализации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Повышение педагогической культуры родителей (законных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Реализация программ по приоритетным направлениям воспитания 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обучающихся.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07.05.2018 г.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204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традиций»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цель</a:t>
            </a:r>
            <a:endParaRPr lang="ru-RU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endParaRPr lang="ru-RU" sz="2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21.07. 2020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N 474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СПАСИБО </a:t>
            </a:r>
            <a:r>
              <a:rPr lang="ru-RU" sz="4400" b="1" dirty="0">
                <a:solidFill>
                  <a:srgbClr val="7030A0"/>
                </a:solidFill>
              </a:rPr>
              <a:t>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155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28498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«…Их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- укрепить, акцентировать воспитательную составляющую отечественной образовательной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системы»….</a:t>
            </a:r>
          </a:p>
          <a:p>
            <a:pPr algn="r"/>
            <a:r>
              <a:rPr lang="ru-RU" sz="2400" i="1" dirty="0" smtClean="0"/>
              <a:t>(Президент </a:t>
            </a:r>
            <a:r>
              <a:rPr lang="ru-RU" sz="2400" i="1" dirty="0"/>
              <a:t>РФ 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В.В.Путин</a:t>
            </a:r>
            <a:r>
              <a:rPr lang="ru-RU" sz="2400" i="1" dirty="0" smtClean="0"/>
              <a:t> </a:t>
            </a:r>
          </a:p>
          <a:p>
            <a:pPr algn="r"/>
            <a:r>
              <a:rPr lang="ru-RU" sz="2400" i="1" dirty="0" smtClean="0"/>
              <a:t>о </a:t>
            </a:r>
            <a:r>
              <a:rPr lang="ru-RU" sz="2400" i="1" dirty="0"/>
              <a:t>поправках в закон </a:t>
            </a:r>
            <a:endParaRPr lang="ru-RU" sz="2400" i="1" dirty="0" smtClean="0"/>
          </a:p>
          <a:p>
            <a:pPr algn="r"/>
            <a:r>
              <a:rPr lang="ru-RU" sz="2400" i="1" dirty="0" smtClean="0"/>
              <a:t>«Об </a:t>
            </a:r>
            <a:r>
              <a:rPr lang="ru-RU" sz="2400" i="1" dirty="0"/>
              <a:t>образовании в </a:t>
            </a:r>
            <a:r>
              <a:rPr lang="ru-RU" sz="2400" i="1" dirty="0" smtClean="0"/>
              <a:t>Российской Федерации»»)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gov-news.ru/wp-content/uploads/2017/10/PtAxh9JCC12owxVosjalt6Pf37AqWy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4214842" cy="242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31 июля 2020 г. N 304-ФЗ </a:t>
            </a:r>
            <a:b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Федеральный закон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по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воспитания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fontAlgn="t">
              <a:buFontTx/>
              <a:buNone/>
            </a:pPr>
            <a:endParaRPr lang="ru-RU" altLang="ru-RU" sz="1800" dirty="0" smtClean="0"/>
          </a:p>
          <a:p>
            <a:pPr marL="0" indent="0" algn="ctr" fontAlgn="t"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пункт 2 изложить в следующей редакции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"2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среде;";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95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</p:spPr>
        <p:txBody>
          <a:bodyPr>
            <a:normAutofit fontScale="90000"/>
          </a:bodyPr>
          <a:lstStyle/>
          <a:p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 июля 2020 г. N 304-ФЗ 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</a:t>
            </a:r>
            <a:b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по вопросам воспитания обучающихся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статью 12 дополнить частью 9</a:t>
            </a:r>
            <a:r>
              <a:rPr lang="ru-RU" altLang="ru-RU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следующего содержания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"9</a:t>
            </a:r>
            <a:r>
              <a:rPr lang="ru-RU" alt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программы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в себя примерную рабочую программу воспитания и примерный календарный план воспитательной работы.";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20"/>
          </a:xfrm>
        </p:spPr>
        <p:txBody>
          <a:bodyPr>
            <a:noAutofit/>
          </a:bodyPr>
          <a:lstStyle/>
          <a:p>
            <a:pPr marL="0" indent="0" algn="ctr" fontAlgn="t">
              <a:buFontTx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дополнить статьей 12</a:t>
            </a:r>
            <a:r>
              <a:rPr lang="ru-RU" sz="1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следующего содержания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"Статья 12</a:t>
            </a:r>
            <a:r>
              <a:rPr lang="ru-RU" sz="1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Общие требования к организации воспитания обучающихся</a:t>
            </a:r>
          </a:p>
          <a:p>
            <a:pPr marL="0" indent="0" algn="ctr" fontAlgn="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 и календарного плана воспитательной работы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разрабатываемых и утверждаемых такими организациями самостоятельно, если иное не установлено настоящим Федеральным законом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31 июля 2020 г. N 304-ФЗ 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</a:t>
            </a:r>
            <a:b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по вопросам воспитания обучающихся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«1.Настоящий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вступает в силу с 1 сентября 2020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0" indent="0" fontAlgn="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2.Образовательные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подлежат приведению в соответствие с положениями Федерального закона от 29 декабря 2012 года N 273-ФЗ «Об образовании в Российской Федерации» (в редакции настоящего Федерального закона)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сентября 2021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2020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ДГ-1249/06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примерной программы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воспитания»</a:t>
            </a: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</a:t>
            </a: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2020 года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по подготовке образовательных организаций к разработке и внедрению рабочих программ воспитания в соответствии с примерной программой, привлекая к этой работе экспертов, региональных координаторов, и представителей образовательных организаций, участвовавших в апробации примерной программы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Ставропольского края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2020 №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03-25/9930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примерной программе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школа до начала 2020/21 учебного года должна внести изменения в основные образовательные программы, включая программу воспитания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01 сентября 2020/21 учебного года программа должна быть апробирована, и к 01 сентября 2021\22 учебного года доработана и утверждена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3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«Патриотическое воспитание граждан Российской Федерации» </a:t>
            </a:r>
            <a:r>
              <a:rPr lang="ru-RU" sz="1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илотный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внедрению в школы ставок </a:t>
            </a: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советников директоров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воспитательной работе и организации деятельности с детскими общественными объединениям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09 декабря 2020 года № Р-163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1160"/>
            <a:ext cx="7632848" cy="150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0020"/>
            <a:ext cx="3978275" cy="256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6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 ставок: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375-советников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35-муниципальных координаторов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координатор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сотрудников - региональный штаб РДШ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пилотного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стоящих на всех видах профилактического учёта.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правонарушений, совершённых несовершеннолетними.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преступлений, совершенных несовершеннолетними.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Уровень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травматизма (школьный, дорожно-транспортный, бытовой).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принимающих участие в деятельности детских и молодёжных общественных объединений (РДШ,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Российский союз молодёжи и иные).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Охват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занятых в системе дополнительного образования.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вовлеченных во внеурочную деятельность.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принявших участие в мероприятиях Всероссийского календаря мероприятий для детей и молодёжи.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Кадровый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(наличие ставок «Педагог-организатор», «Старшая вожатая» и количество педагогических работников в возрасте до 35 лет).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1400</Words>
  <Application>Microsoft Office PowerPoint</Application>
  <PresentationFormat>Экран (4:3)</PresentationFormat>
  <Paragraphs>120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Специальное оформление</vt:lpstr>
      <vt:lpstr>   Примерная программа воспитания  в современном нормативно-правовом пространстве </vt:lpstr>
      <vt:lpstr>   Указ Президента Российской Федерации от 07.05.2018 г. N 204  «О национальных целях и стратегических задачах развития Российской Федерации на период до 2024 года»  «воспитание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традиций» - вторая цель</vt:lpstr>
      <vt:lpstr>Презентация PowerPoint</vt:lpstr>
      <vt:lpstr>  Федеральный закон от 31 июля 2020 г. N 304-ФЗ  «О внесении изменений в Федеральный закон  «Об образовании в Российской Федерации» по вопросам воспитания обучающихся»</vt:lpstr>
      <vt:lpstr>   Федеральный закон от 31 июля 2020 г. N 304-ФЗ  «О внесении изменений в Федеральный закон  «Об образовании в Российской Федерации» по вопросам воспитания обучающихся» 2) статью 12 дополнить частью 91 следующего содержания: "91.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бакалавриата и программы специалитета) включают в себя примерную рабочую программу воспитания и примерный календарный план воспитательной работы."; </vt:lpstr>
      <vt:lpstr>  Федеральный закон от 31 июля 2020 г. N 304-ФЗ  «О внесении изменений в Федеральный закон  «Об образовании в Российской Федерации» по вопросам воспитания обучающихся»</vt:lpstr>
      <vt:lpstr> !!! Письмо Министерства Просвещения от 4 августа 2020 № ДГ-1249/06  «О внедрении примерной программы воспитания» </vt:lpstr>
      <vt:lpstr>   Федеральный проект «Патриотическое воспитание граждан Российской Федерации»  </vt:lpstr>
      <vt:lpstr>Ставропольский край 416 ставок:  375-советников 35-муниципальных координаторов 1 региональный координатор 5 сотрудников - региональный штаб РДШ </vt:lpstr>
      <vt:lpstr>  Министерство образования Ставропольского края http://stavminobr.ru/</vt:lpstr>
      <vt:lpstr>Министерство образования Ставропольского края http://stavminobr.ru/ Пилотный проект по воспитанию:</vt:lpstr>
      <vt:lpstr> Стратегия развития воспитания до 2025 года  (Распоряжение Правительством РФ от 29 мая 2015 г. № 996-р):  1. Развитие социальных институтов воспитания    2. Обновление воспитательного процесса с учетом современных достижений науки и на основе отечественных традиций.</vt:lpstr>
      <vt:lpstr>План  мероприятий по реализации в 2021-2025 годах  Стратегии развития воспитания в Российской Федерации (Распоряжение Правительства Российской Федерации  от 12 ноября 2020 г. № 2945-р)</vt:lpstr>
      <vt:lpstr>    «Методические рекомендации  органам 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организациях»  (Письмо Минпросвещения России от 12 мая 2020 г. № ВБ-1011/08 «О методических рекомендациях»).</vt:lpstr>
      <vt:lpstr> Деятельность классного руководителя  предполагает инвариантную и вариативную части. </vt:lpstr>
      <vt:lpstr>         Вариативная часть деятельности по классному руководству  формируется в зависимости от контекстных условий общеобразовательной организации. Она может отражаться не только в локальном акте общеобразовательной организации, но и в соглашении о выполнении дополнительной работы конкретным педагогическим работником в связи с классным руководством, если предполагается работа в классе с особыми условиями, например с присутствием детей с ограниченными возможностями здоровья, либо в разновозрастном классе-комплекте и т.д.</vt:lpstr>
      <vt:lpstr>Концепция  воспитания и социализации обучающихся Ставропольского края на 2020 - 2025 гг.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user12</cp:lastModifiedBy>
  <cp:revision>145</cp:revision>
  <dcterms:created xsi:type="dcterms:W3CDTF">2009-01-08T12:15:48Z</dcterms:created>
  <dcterms:modified xsi:type="dcterms:W3CDTF">2021-03-30T12:31:49Z</dcterms:modified>
</cp:coreProperties>
</file>