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1" r:id="rId9"/>
    <p:sldId id="262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80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A0ECB-C6DA-4AF7-B23A-1EC4D7B1C7EC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DF3BFD-D810-4642-9350-FCA8735E8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337B17-09BD-440A-B2AD-5EC927DC530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23BB-7072-401D-B7F7-A485B40CE4C0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966C-5C8F-44C6-A8A4-BDAD1B80D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908E-7DCD-47F9-9536-FCBFD838FC73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AF80-6361-4878-8EC4-56A3E92AD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25EF-28B9-48A3-A322-FEA1A1298DDF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C1C2-09EE-4F24-9150-75C8FD676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CFD5-F1A2-46B0-B347-0E6E799CAC32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5D0D-7A7F-4D91-997A-0DF2CAF40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6197-14DF-4621-AA4F-82401E02C626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0628-4382-4086-975C-31F550E86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BB6A-AA06-41A7-858E-3E936E92766C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47C6-1220-43FA-ADAE-479D9084F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B7DA-3009-4F4C-B190-D64246DD3C0B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148C-340D-4E3C-8A33-7E745EEE7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D928-307F-4FCF-9D52-25F950E56ADB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E4857-575A-4311-A56B-496EED985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D128-6C6D-4483-8054-581496904F57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6AFA-78F8-4006-80B6-B1A19C54E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139F-D110-45DF-8BA3-9E055A458F3C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2CA0-6721-4634-A470-7FA004323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4B03-BF07-4CC8-B372-FB8E6A8F2674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1ED7-AF4C-4813-B79B-B63703E6E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57C25A-0304-4367-9AB9-88AE5221717A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BDB89-855F-4AB6-8744-5CEAD9C06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02550" cy="10795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 smtClean="0">
                <a:solidFill>
                  <a:srgbClr val="000000"/>
                </a:solidFill>
                <a:latin typeface="Monotype Corsiva" pitchFamily="66" charset="0"/>
              </a:rPr>
              <a:t/>
            </a:r>
            <a:br>
              <a:rPr lang="ru-RU" altLang="ru-RU" sz="2000" b="1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altLang="ru-RU" sz="2000" b="1" smtClean="0">
                <a:solidFill>
                  <a:srgbClr val="000000"/>
                </a:solidFill>
                <a:latin typeface="Monotype Corsiva" pitchFamily="66" charset="0"/>
              </a:rPr>
              <a:t>ГКОУ  «Специальная (коррекционная) общеобразовательная школа № 33 </a:t>
            </a:r>
            <a:br>
              <a:rPr lang="ru-RU" altLang="ru-RU" sz="2000" b="1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altLang="ru-RU" sz="2000" b="1" smtClean="0">
                <a:solidFill>
                  <a:srgbClr val="000000"/>
                </a:solidFill>
                <a:latin typeface="Monotype Corsiva" pitchFamily="66" charset="0"/>
              </a:rPr>
              <a:t>города Ставрополя»</a:t>
            </a:r>
            <a:br>
              <a:rPr lang="ru-RU" altLang="ru-RU" sz="2000" b="1" smtClean="0">
                <a:solidFill>
                  <a:srgbClr val="000000"/>
                </a:solidFill>
                <a:latin typeface="Monotype Corsiva" pitchFamily="66" charset="0"/>
              </a:rPr>
            </a:br>
            <a:endParaRPr lang="ru-RU" alt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288" y="1196975"/>
            <a:ext cx="8064500" cy="44418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i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i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marL="228600" indent="-228600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Особенности преподавания математики для обучающихся </a:t>
            </a:r>
            <a:r>
              <a:rPr lang="ru-R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</a:t>
            </a:r>
            <a:r>
              <a:rPr lang="ru-R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ОВЗ в условиях  реализации ФГОС </a:t>
            </a:r>
            <a:r>
              <a:rPr lang="ru-R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932363" y="5157788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Monotype Corsiva" pitchFamily="66" charset="0"/>
              </a:rPr>
              <a:t>Подготовила:</a:t>
            </a:r>
          </a:p>
          <a:p>
            <a:pPr algn="ctr"/>
            <a:r>
              <a:rPr lang="ru-RU" altLang="ru-RU" sz="2400">
                <a:latin typeface="Monotype Corsiva" pitchFamily="66" charset="0"/>
              </a:rPr>
              <a:t>учитель математики</a:t>
            </a:r>
          </a:p>
          <a:p>
            <a:pPr algn="ctr"/>
            <a:r>
              <a:rPr lang="ru-RU" altLang="ru-RU" sz="2400">
                <a:latin typeface="Monotype Corsiva" pitchFamily="66" charset="0"/>
              </a:rPr>
              <a:t>Дубровина Светлана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1267" name="Содержимое 3" descr="IMG_20191105_14475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089" r="5531"/>
          <a:stretch>
            <a:fillRect/>
          </a:stretch>
        </p:blipFill>
        <p:spPr>
          <a:xfrm>
            <a:off x="107950" y="2344738"/>
            <a:ext cx="4602163" cy="4140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Рисунок 4" descr="IMG_20191022_150615.jpg"/>
          <p:cNvPicPr>
            <a:picLocks noChangeAspect="1"/>
          </p:cNvPicPr>
          <p:nvPr/>
        </p:nvPicPr>
        <p:blipFill>
          <a:blip r:embed="rId3" cstate="print"/>
          <a:srcRect l="23061"/>
          <a:stretch>
            <a:fillRect/>
          </a:stretch>
        </p:blipFill>
        <p:spPr bwMode="auto">
          <a:xfrm>
            <a:off x="4787900" y="333375"/>
            <a:ext cx="4248150" cy="414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altLang="ru-RU" sz="6000" dirty="0" smtClean="0">
              <a:latin typeface="Monotype Corsiva" panose="03010101010201010101" pitchFamily="66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Благодарю за внимание!</a:t>
            </a:r>
          </a:p>
        </p:txBody>
      </p:sp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altLang="ru-RU" dirty="0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208963" cy="568801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alt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Цель: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/>
              </a:rPr>
              <a:t>п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реподавание математики при реализации ФГОС обучающихся с умственной отсталостью (интеллектуальными нарушениями) - 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подготовить учащихся  </a:t>
            </a:r>
            <a:r>
              <a:rPr lang="ru-RU" sz="3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с умственной отсталостью (интеллектуальными нарушениями) 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к жизни и овладению доступными профессионально-трудовыми навыками</a:t>
            </a:r>
            <a:endParaRPr lang="ru-RU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91513" cy="151765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Два вида достижений результатов: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218487" cy="5073650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</a:t>
            </a:r>
            <a:r>
              <a:rPr lang="ru-RU" sz="3600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Личностные результаты</a:t>
            </a:r>
            <a:r>
              <a:rPr lang="ru-RU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3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включают </a:t>
            </a:r>
            <a:r>
              <a:rPr lang="ru-RU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индивидуально-личностные качества, жизненные и социальные компетенции обучающегося и ценностные установки</a:t>
            </a:r>
            <a:r>
              <a:rPr lang="ru-RU" sz="3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</a:t>
            </a:r>
            <a:r>
              <a:rPr lang="ru-RU" sz="3600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Предметные результаты</a:t>
            </a:r>
            <a:r>
              <a:rPr lang="ru-RU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включают освоенные обучающимися знания и умения, специфичные для каждой предметной области, готовность к их применению. </a:t>
            </a:r>
            <a:endParaRPr lang="ru-RU" sz="36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291513" cy="6597650"/>
          </a:xfrm>
        </p:spPr>
        <p:txBody>
          <a:bodyPr/>
          <a:lstStyle/>
          <a:p>
            <a:pPr indent="0" algn="ctr" eaLnBrk="1" hangingPunct="1">
              <a:buFont typeface="Arial" charset="0"/>
              <a:buNone/>
              <a:defRPr/>
            </a:pPr>
            <a:endParaRPr lang="ru-RU" sz="36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indent="0" algn="ctr" eaLnBrk="1" hangingPunct="1">
              <a:buFont typeface="Arial" charset="0"/>
              <a:buNone/>
              <a:defRPr/>
            </a:pPr>
            <a:endParaRPr lang="ru-RU" sz="36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indent="0" algn="ctr" eaLnBrk="1" hangingPunct="1">
              <a:buFont typeface="Arial" charset="0"/>
              <a:buNone/>
              <a:defRPr/>
            </a:pPr>
            <a:r>
              <a:rPr lang="ru-RU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АООП определяет два уровня овладения предметными результатами: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</a:t>
            </a:r>
            <a:r>
              <a:rPr lang="ru-RU" alt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↓</a:t>
            </a: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           </a:t>
            </a:r>
            <a:r>
              <a:rPr lang="ru-RU" alt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↓</a:t>
            </a:r>
            <a:endParaRPr lang="ru-RU" alt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Минимальный                     Достаточный </a:t>
            </a:r>
          </a:p>
          <a:p>
            <a:pPr indent="0" eaLnBrk="1" hangingPunct="1">
              <a:buFont typeface="Arial" charset="0"/>
              <a:buNone/>
              <a:defRPr/>
            </a:pP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уровень                                    </a:t>
            </a:r>
            <a:r>
              <a:rPr lang="ru-RU" alt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уровень</a:t>
            </a:r>
            <a:endParaRPr lang="ru-RU" alt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минимальному уровню относят:</a:t>
            </a:r>
            <a:endParaRPr lang="ru-RU" alt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latin typeface="Monotype Corsiva" pitchFamily="66" charset="0"/>
              </a:rPr>
              <a:t>знание числового ряда чисел в пределах 100 000; чтение, запись и сравнение целых чисел в пределах 100 000;</a:t>
            </a:r>
          </a:p>
          <a:p>
            <a:pPr algn="just">
              <a:defRPr/>
            </a:pPr>
            <a:r>
              <a:rPr lang="ru-RU" sz="2800" dirty="0" smtClean="0">
                <a:latin typeface="Monotype Corsiva" pitchFamily="66" charset="0"/>
              </a:rPr>
              <a:t>знание таблицы сложения однозначных чисел;</a:t>
            </a:r>
          </a:p>
          <a:p>
            <a:pPr algn="just">
              <a:defRPr/>
            </a:pPr>
            <a:r>
              <a:rPr lang="ru-RU" sz="2800" dirty="0" smtClean="0">
                <a:latin typeface="Monotype Corsiva" pitchFamily="66" charset="0"/>
              </a:rPr>
              <a:t>знание табличных случаев умножения и получаемых из них случаев деления;</a:t>
            </a:r>
          </a:p>
          <a:p>
            <a:pPr algn="just">
              <a:defRPr/>
            </a:pPr>
            <a:r>
              <a:rPr lang="ru-RU" sz="2800" dirty="0" smtClean="0">
                <a:latin typeface="Monotype Corsiva" pitchFamily="66" charset="0"/>
              </a:rPr>
              <a:t>письменное выполнение арифметических действий с числами в пределах 100 000;</a:t>
            </a:r>
          </a:p>
          <a:p>
            <a:pPr algn="just">
              <a:defRPr/>
            </a:pPr>
            <a:r>
              <a:rPr lang="ru-RU" sz="2800" dirty="0" smtClean="0">
                <a:latin typeface="Monotype Corsiva" pitchFamily="66" charset="0"/>
              </a:rPr>
              <a:t>знание обыкновенных и десятичных дробей; их получение, запись, чтение;</a:t>
            </a:r>
          </a:p>
          <a:p>
            <a:pPr algn="just">
              <a:defRPr/>
            </a:pPr>
            <a:r>
              <a:rPr lang="ru-RU" sz="2800" dirty="0" smtClean="0">
                <a:latin typeface="Monotype Corsiva" pitchFamily="66" charset="0"/>
              </a:rPr>
              <a:t>выполнение арифметических действий с десятичными дробями, имеющими в записи менее 5 знаков (цифр), в том числе с использованием микрокалькулятора.</a:t>
            </a:r>
          </a:p>
          <a:p>
            <a:pPr>
              <a:defRPr/>
            </a:pPr>
            <a:endParaRPr lang="ru-RU" alt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достаточному уровню относят: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23850" y="1052513"/>
            <a:ext cx="8362950" cy="5073650"/>
          </a:xfrm>
        </p:spPr>
        <p:txBody>
          <a:bodyPr/>
          <a:lstStyle/>
          <a:p>
            <a:pPr algn="just"/>
            <a:r>
              <a:rPr lang="ru-RU" altLang="ru-RU" sz="2800" smtClean="0">
                <a:latin typeface="Monotype Corsiva" pitchFamily="66" charset="0"/>
              </a:rPr>
              <a:t>знание числового ряда чисел в пределах 1 000 000; чтение, запись и сравнение чисел в пределах 1 000 000;</a:t>
            </a:r>
          </a:p>
          <a:p>
            <a:pPr algn="just"/>
            <a:r>
              <a:rPr lang="ru-RU" altLang="ru-RU" sz="2800" smtClean="0">
                <a:latin typeface="Monotype Corsiva" pitchFamily="66" charset="0"/>
              </a:rPr>
              <a:t>знание таблицы сложения однозначных чисел, в том числе с переходом через десяток;</a:t>
            </a:r>
          </a:p>
          <a:p>
            <a:pPr algn="just"/>
            <a:r>
              <a:rPr lang="ru-RU" altLang="ru-RU" sz="2800" smtClean="0">
                <a:latin typeface="Monotype Corsiva" pitchFamily="66" charset="0"/>
              </a:rPr>
              <a:t>знание табличных случаев умножения и получаемых из них случаев деления;</a:t>
            </a:r>
          </a:p>
          <a:p>
            <a:pPr algn="just"/>
            <a:r>
              <a:rPr lang="ru-RU" altLang="ru-RU" sz="2800" smtClean="0">
                <a:latin typeface="Monotype Corsiva" pitchFamily="66" charset="0"/>
              </a:rPr>
              <a:t>знание названий, обозначений, соотношения крупных и мелких единиц измерения стоимости, длины, массы, времени, площади, объема;</a:t>
            </a:r>
          </a:p>
          <a:p>
            <a:pPr algn="just"/>
            <a:r>
              <a:rPr lang="ru-RU" altLang="ru-RU" sz="2800" smtClean="0">
                <a:latin typeface="Monotype Corsiva" pitchFamily="66" charset="0"/>
              </a:rPr>
              <a:t>устное выполнение арифметических действий с целыми числами, полученными при счете и при измерении, в пределах 100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Оценочная деятельность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280400" cy="346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009"/>
                <a:gridCol w="3850391"/>
              </a:tblGrid>
              <a:tr h="1143252"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«неудовлетворительно» (незачет)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91434" marR="91434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менее 35% заданий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91434" marR="91434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66787"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«удовлетворительно» (зачёт)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91434" marR="91434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от 35% до 50% заданий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91434" marR="91434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26943"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«хорошо»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91434" marR="91434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от 51% до 65% заданий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91434" marR="91434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26943"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«отлично»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91434" marR="91434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свыше 65%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91434" marR="91434" marT="45716" marB="457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900113" y="1068388"/>
            <a:ext cx="10025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2538"/>
            <a:ext cx="8229600" cy="487362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ru-RU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1" name="Рисунок 4" descr="IMG_20191022_1438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4560888" cy="342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Рисунок 5" descr="IMG_20191022_1445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84538"/>
            <a:ext cx="4560887" cy="342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3" y="4005263"/>
            <a:ext cx="367188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Практическая направленность математических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538288" y="1712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0244" name="Содержимое 4" descr="IMG_20191022_144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285" r="5733" b="9312"/>
          <a:stretch>
            <a:fillRect/>
          </a:stretch>
        </p:blipFill>
        <p:spPr>
          <a:xfrm>
            <a:off x="179388" y="2420938"/>
            <a:ext cx="4464050" cy="410368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Рисунок 5" descr="IMG_20191022_145031.jpg"/>
          <p:cNvPicPr>
            <a:picLocks noChangeAspect="1"/>
          </p:cNvPicPr>
          <p:nvPr/>
        </p:nvPicPr>
        <p:blipFill>
          <a:blip r:embed="rId3" cstate="print"/>
          <a:srcRect l="25740"/>
          <a:stretch>
            <a:fillRect/>
          </a:stretch>
        </p:blipFill>
        <p:spPr bwMode="auto">
          <a:xfrm>
            <a:off x="4786313" y="333375"/>
            <a:ext cx="4211637" cy="4252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088" y="333375"/>
            <a:ext cx="32400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Математика во внеклассной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349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Monotype Corsiva</vt:lpstr>
      <vt:lpstr>Times New Roman</vt:lpstr>
      <vt:lpstr>Тема Office</vt:lpstr>
      <vt:lpstr> ГКОУ  «Специальная (коррекционная) общеобразовательная школа № 33  города Ставрополя» </vt:lpstr>
      <vt:lpstr> </vt:lpstr>
      <vt:lpstr>Два вида достижений результатов: </vt:lpstr>
      <vt:lpstr>Слайд 4</vt:lpstr>
      <vt:lpstr>К минимальному уровню относят:</vt:lpstr>
      <vt:lpstr>К достаточному уровню относят: </vt:lpstr>
      <vt:lpstr>Оценочная деятельность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кулишовы</cp:lastModifiedBy>
  <cp:revision>52</cp:revision>
  <dcterms:created xsi:type="dcterms:W3CDTF">2012-05-08T20:01:29Z</dcterms:created>
  <dcterms:modified xsi:type="dcterms:W3CDTF">2020-08-19T11:48:26Z</dcterms:modified>
</cp:coreProperties>
</file>