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  <p:sldMasterId id="2147483900" r:id="rId3"/>
  </p:sldMasterIdLst>
  <p:sldIdLst>
    <p:sldId id="256" r:id="rId4"/>
    <p:sldId id="331" r:id="rId5"/>
    <p:sldId id="337" r:id="rId6"/>
    <p:sldId id="336" r:id="rId7"/>
    <p:sldId id="355" r:id="rId8"/>
    <p:sldId id="359" r:id="rId9"/>
    <p:sldId id="358" r:id="rId10"/>
    <p:sldId id="352" r:id="rId11"/>
    <p:sldId id="353" r:id="rId12"/>
    <p:sldId id="326" r:id="rId13"/>
    <p:sldId id="266" r:id="rId14"/>
    <p:sldId id="362" r:id="rId15"/>
    <p:sldId id="339" r:id="rId16"/>
    <p:sldId id="341" r:id="rId17"/>
    <p:sldId id="315" r:id="rId18"/>
    <p:sldId id="32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65" autoAdjust="0"/>
  </p:normalViewPr>
  <p:slideViewPr>
    <p:cSldViewPr>
      <p:cViewPr>
        <p:scale>
          <a:sx n="77" d="100"/>
          <a:sy n="77" d="100"/>
        </p:scale>
        <p:origin x="-7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296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385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29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986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313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12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428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12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096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247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188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288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301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351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498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256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670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2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786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617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793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29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03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9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53244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Мониторинг образовательных достижений обучающихся как необходимое условие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повышения качества образования по физике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645024"/>
            <a:ext cx="4282796" cy="135732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Копылова В.В.</a:t>
            </a:r>
            <a:r>
              <a:rPr lang="ru-RU" dirty="0" smtClean="0"/>
              <a:t>      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учитель физики МБОУ СОШ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№43 г. Ставрополя                                         им. Героя  РФ В.Д. Нужного,</a:t>
            </a:r>
          </a:p>
          <a:p>
            <a:pPr algn="l"/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16832"/>
          <a:ext cx="8352929" cy="3803476"/>
        </p:xfrm>
        <a:graphic>
          <a:graphicData uri="http://schemas.openxmlformats.org/drawingml/2006/table">
            <a:tbl>
              <a:tblPr/>
              <a:tblGrid>
                <a:gridCol w="1717425"/>
                <a:gridCol w="1522935"/>
                <a:gridCol w="1440160"/>
                <a:gridCol w="3672409"/>
              </a:tblGrid>
              <a:tr h="746609">
                <a:tc>
                  <a:txBody>
                    <a:bodyPr/>
                    <a:lstStyle/>
                    <a:p>
                      <a:pPr marL="151765" marR="15113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сложности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65405" indent="45720" algn="just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первичный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Процент максимального первичного балла за задания данного уровня сложности от максимального первичного балла за всю работу, равного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36">
                <a:tc>
                  <a:txBody>
                    <a:bodyPr/>
                    <a:lstStyle/>
                    <a:p>
                      <a:pPr marL="4718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912768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> </a:t>
            </a:r>
            <a:r>
              <a:rPr lang="ru-RU" b="1" dirty="0" smtClean="0"/>
              <a:t>Распределение заданий по уровню  сложности</a:t>
            </a:r>
            <a:endParaRPr lang="ru-RU" b="1" dirty="0"/>
          </a:p>
        </p:txBody>
      </p:sp>
      <p:pic>
        <p:nvPicPr>
          <p:cNvPr id="5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63688" cy="877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452320" cy="9543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        </a:t>
            </a:r>
            <a:r>
              <a:rPr lang="ru-RU" sz="3200" b="1" dirty="0" smtClean="0">
                <a:solidFill>
                  <a:srgbClr val="002060"/>
                </a:solidFill>
              </a:rPr>
              <a:t>Количество участников ЕГЭ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2627784" cy="130786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59832" y="1196752"/>
          <a:ext cx="5688632" cy="123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130"/>
                <a:gridCol w="1954546"/>
                <a:gridCol w="1988956"/>
              </a:tblGrid>
              <a:tr h="59738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2018 г.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2019 г.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2020 г.</a:t>
                      </a:r>
                      <a:endParaRPr lang="ru-RU" sz="3200" dirty="0"/>
                    </a:p>
                  </a:txBody>
                  <a:tcPr/>
                </a:tc>
              </a:tr>
              <a:tr h="4827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0" dirty="0" smtClean="0"/>
                        <a:t>2450</a:t>
                      </a:r>
                      <a:endParaRPr lang="ru-RU" sz="36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2310 </a:t>
                      </a:r>
                      <a:endParaRPr lang="ru-RU" sz="3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    </a:t>
                      </a:r>
                      <a:r>
                        <a:rPr lang="ru-RU" sz="3600" b="1" dirty="0" smtClean="0"/>
                        <a:t>2181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580112" y="3501008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Средний тестовый балл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2780928"/>
          <a:ext cx="5148063" cy="1211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297"/>
                <a:gridCol w="1768813"/>
                <a:gridCol w="1799953"/>
              </a:tblGrid>
              <a:tr h="63278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2018 г.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2019 г.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2020 г.</a:t>
                      </a:r>
                      <a:endParaRPr lang="ru-RU" sz="3200" dirty="0"/>
                    </a:p>
                  </a:txBody>
                  <a:tcPr/>
                </a:tc>
              </a:tr>
              <a:tr h="5113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49,22</a:t>
                      </a:r>
                      <a:endParaRPr lang="ru-RU" sz="3200" b="0" i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51,34</a:t>
                      </a:r>
                      <a:endParaRPr lang="ru-RU" sz="3200" b="0" i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</a:t>
                      </a:r>
                      <a:r>
                        <a:rPr lang="ru-RU" sz="3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51,81</a:t>
                      </a:r>
                      <a:endParaRPr lang="ru-RU" sz="32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4005064"/>
          <a:ext cx="5184576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  <a:gridCol w="1800200"/>
                <a:gridCol w="1800200"/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7,96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7,06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6,65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652120" y="4005064"/>
            <a:ext cx="35880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MS Mincho"/>
              </a:rPr>
              <a:t>Не преодолели минимальный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MS Mincho"/>
              </a:rPr>
              <a:t>порог(%)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6" y="4581128"/>
          <a:ext cx="5184577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  <a:gridCol w="1800200"/>
                <a:gridCol w="1800201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5,36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652120" y="4797152"/>
            <a:ext cx="351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MS Mincho"/>
              </a:rPr>
              <a:t>Получили от 81 до 100 баллов(%)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8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8892480" cy="64087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Наибольшую трудность у  обучающихся вызвали задания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на незначительно измененные ситуации</a:t>
            </a:r>
          </a:p>
          <a:p>
            <a:pPr lvl="1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  знание понимание физического смысла понятий величин: энергия  в кинематике периодического движения; </a:t>
            </a:r>
          </a:p>
          <a:p>
            <a:pPr lvl="1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5,12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-знание понимание физического смысла понятий величин, умение объяснять и описывать физические явления и свойства тел  при анализе графиков по механике, термодинамике;</a:t>
            </a:r>
          </a:p>
          <a:p>
            <a:pPr lvl="1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      при установлении соответствия между физическими величинами и формулами по динамике;</a:t>
            </a:r>
          </a:p>
          <a:p>
            <a:pPr lvl="1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11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 умение объяснять и описывать физические явления и интерпретацию результатов при определение характера теплового процесса;</a:t>
            </a:r>
          </a:p>
          <a:p>
            <a:pPr lvl="1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16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-  использование приобретенные знания и умения в практической деятельности и повседневной жизни на явление электромагнитной индукции;</a:t>
            </a:r>
          </a:p>
          <a:p>
            <a:pPr lvl="1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20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  понимание физического смысла, умение объяснять и использовать величины квантовой физики:  энергию , импульс фотона;</a:t>
            </a:r>
          </a:p>
          <a:p>
            <a:pPr lvl="1"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26,27,29-32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 умение применять полученные знания при решении задач в заданиях на квантовую физику, механику, молекулярную физику, электродинамику, геометрическую оптику(задания повышенного и высокого уровня сложности).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Наиболее успешные выполненные задания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на  типовые учебные ситуации, с которыми участники ЕГЭ встречались в процессе обучения и в которых используются явно заданные физические модели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           1,9,10-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знание понимание физического смысла ускорения, КПД тепловой машины, относительной влажности воздуха;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           13,19,21-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знание понимание физического смысла понятий величин, умение объяснять и описывать физические явления: принцип суперпозиции электрических полей, нуклонная модель ядра, ядерные реакции;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        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22,23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    методы научного познания при определении показания прибора с учетом погрешности и умения практически использовать полученные знания.</a:t>
            </a:r>
          </a:p>
          <a:p>
            <a:pPr algn="just"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3288"/>
            <a:ext cx="1728192" cy="879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900" dirty="0" smtClean="0"/>
              <a:t>использовать личностно-ориентированный подход в обучении, который реализуется через внедрение технологии </a:t>
            </a:r>
            <a:r>
              <a:rPr lang="ru-RU" sz="1900" dirty="0" err="1" smtClean="0"/>
              <a:t>деятельностного</a:t>
            </a:r>
            <a:r>
              <a:rPr lang="ru-RU" sz="1900" dirty="0" smtClean="0"/>
              <a:t> метода, информационно-коммуникативных, игровых технологий, педагогических технологий, позволяющих обеспечить дифференцированный подход к обучению</a:t>
            </a:r>
            <a:r>
              <a:rPr lang="ru-RU" sz="2300" dirty="0" smtClean="0"/>
              <a:t>.</a:t>
            </a:r>
          </a:p>
          <a:p>
            <a:pPr algn="just"/>
            <a:r>
              <a:rPr lang="ru-RU" sz="3800" b="1" dirty="0" smtClean="0"/>
              <a:t> </a:t>
            </a:r>
            <a:r>
              <a:rPr lang="ru-RU" sz="2300" b="1" dirty="0" smtClean="0"/>
              <a:t>использовать </a:t>
            </a:r>
            <a:r>
              <a:rPr lang="ru-RU" sz="2300" b="1" i="1" dirty="0" smtClean="0"/>
              <a:t>методологические приемы для разных групп</a:t>
            </a:r>
            <a:r>
              <a:rPr lang="ru-RU" sz="3800" b="1" dirty="0" smtClean="0"/>
              <a:t>:     </a:t>
            </a:r>
            <a:r>
              <a:rPr lang="ru-RU" dirty="0" smtClean="0"/>
              <a:t>   -  </a:t>
            </a:r>
            <a:r>
              <a:rPr lang="ru-RU" sz="2100" dirty="0" smtClean="0"/>
              <a:t>для групп с высоким уровнем </a:t>
            </a:r>
            <a:r>
              <a:rPr lang="ru-RU" sz="2100" b="1" dirty="0" smtClean="0"/>
              <a:t>технологию «перевернутого» обучения</a:t>
            </a:r>
            <a:r>
              <a:rPr lang="ru-RU" sz="2100" dirty="0" smtClean="0"/>
              <a:t>;  </a:t>
            </a:r>
          </a:p>
          <a:p>
            <a:pPr algn="just">
              <a:buNone/>
            </a:pPr>
            <a:r>
              <a:rPr lang="ru-RU" sz="2100" dirty="0" smtClean="0"/>
              <a:t>   - для хорошо успевающих школьников по характеру деятельности и контексту  можно выделить </a:t>
            </a:r>
            <a:r>
              <a:rPr lang="ru-RU" sz="2100" b="1" dirty="0" smtClean="0"/>
              <a:t>три группы задач</a:t>
            </a:r>
            <a:r>
              <a:rPr lang="ru-RU" sz="2100" dirty="0" smtClean="0"/>
              <a:t>: 1)использование изученного алгоритма, физической модели типовых ситуаций решения, 2)их комбинирование, изменение ситуации, 3)выбор собственного алгоритма, новой ситуации.  </a:t>
            </a:r>
          </a:p>
          <a:p>
            <a:pPr algn="just">
              <a:buNone/>
            </a:pPr>
            <a:r>
              <a:rPr lang="ru-RU" sz="2300" dirty="0" smtClean="0"/>
              <a:t>-  </a:t>
            </a:r>
            <a:r>
              <a:rPr lang="ru-RU" sz="1900" dirty="0" smtClean="0"/>
              <a:t>для многочисленной группы учащихся со средним уровнем подготовки – приоритетна </a:t>
            </a:r>
            <a:r>
              <a:rPr lang="ru-RU" sz="1900" b="1" dirty="0" smtClean="0"/>
              <a:t>технология работы в малых группах сотрудничества</a:t>
            </a:r>
            <a:r>
              <a:rPr lang="ru-RU" sz="1900" dirty="0" smtClean="0"/>
              <a:t>. </a:t>
            </a:r>
          </a:p>
          <a:p>
            <a:pPr algn="just">
              <a:buNone/>
            </a:pPr>
            <a:r>
              <a:rPr lang="ru-RU" sz="1900" dirty="0" smtClean="0"/>
              <a:t>                                            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Рекомендации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по совершенствованию методики преподавания по физике в образовательных организациях Ставропольского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края в целях повышения качества образования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900" b="1" dirty="0" smtClean="0"/>
          </a:p>
          <a:p>
            <a:r>
              <a:rPr lang="ru-RU" sz="1800" b="1" dirty="0" smtClean="0"/>
              <a:t>Оценивать решения задач  </a:t>
            </a:r>
            <a:r>
              <a:rPr lang="ru-RU" sz="1800" dirty="0" smtClean="0"/>
              <a:t>с учетом критериев, используемых  в проверочных работах по физике, и выделять следующие элементы полного верного решения :                    </a:t>
            </a:r>
          </a:p>
          <a:p>
            <a:pPr>
              <a:buFontTx/>
              <a:buChar char="-"/>
            </a:pPr>
            <a:r>
              <a:rPr lang="ru-RU" sz="1800" dirty="0" smtClean="0"/>
              <a:t>работа с условием задачи: запись «Дано», представление рисунка, если это необходимо для понимания  физической ситуации, описание физической модели;</a:t>
            </a:r>
          </a:p>
          <a:p>
            <a:pPr>
              <a:buFontTx/>
              <a:buChar char="-"/>
            </a:pPr>
            <a:r>
              <a:rPr lang="ru-RU" sz="1800" dirty="0" smtClean="0"/>
              <a:t>- запись всех необходимых для решения задачи законов и формул; описание используемых физических величин, которые не вошли в «дано»;                                                                                                        - проведение математических преобразований и расчетов, получение ответа;            </a:t>
            </a:r>
          </a:p>
          <a:p>
            <a:pPr>
              <a:buFontTx/>
              <a:buChar char="-"/>
            </a:pPr>
            <a:r>
              <a:rPr lang="ru-RU" sz="1800" dirty="0" smtClean="0"/>
              <a:t>-проверка ответа одним из выбранных способов.                                                                                        </a:t>
            </a:r>
            <a:r>
              <a:rPr lang="ru-RU" sz="1800" i="1" dirty="0" smtClean="0"/>
              <a:t>Выбирать задачи с альтернативным способом решения.                                                                                                                                                                              </a:t>
            </a:r>
          </a:p>
          <a:p>
            <a:endParaRPr lang="ru-RU" sz="1800" i="1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435114"/>
            <a:ext cx="82296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Рекомендации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по совершенствованию методики преподавания по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физике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0"/>
            <a:ext cx="864096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Рекомендации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по совершенствованию методики преподавания по физике в образовательных организациях Ставропольского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края в целях повышения качества образования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68760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dirty="0" smtClean="0"/>
              <a:t>-целесообразно </a:t>
            </a:r>
            <a:r>
              <a:rPr lang="ru-RU" sz="2000" dirty="0" smtClean="0"/>
              <a:t>включать в уроки согласно учебному плану задания по работе с научными текстами; задания, развивающие навыки самоконтроля, повышения внимательности учащихся посредством организации взаимопроверки, самопроверки, работы по алгоритму, плану;</a:t>
            </a:r>
          </a:p>
          <a:p>
            <a:pPr lvl="1" algn="just"/>
            <a:endParaRPr lang="ru-RU" sz="2000" dirty="0" smtClean="0"/>
          </a:p>
          <a:p>
            <a:pPr lvl="1" algn="just"/>
            <a:r>
              <a:rPr lang="ru-RU" sz="2000" dirty="0" smtClean="0"/>
              <a:t>-следует использовать контрольные измерительные материалы ВПР,ЕГЭ по физике в образовательном процессе , поскольку -  проверяют умение применять теоретические знания на практике; - направлены на проверку не только специфических предметных умений, но и </a:t>
            </a:r>
            <a:r>
              <a:rPr lang="ru-RU" sz="2000" dirty="0" err="1" smtClean="0"/>
              <a:t>общеучебных</a:t>
            </a:r>
            <a:r>
              <a:rPr lang="ru-RU" sz="2000" dirty="0" smtClean="0"/>
              <a:t> умений;</a:t>
            </a:r>
          </a:p>
          <a:p>
            <a:pPr lvl="1" algn="just"/>
            <a:endParaRPr lang="ru-RU" sz="2000" dirty="0" smtClean="0"/>
          </a:p>
          <a:p>
            <a:pPr lvl="1" algn="just"/>
            <a:r>
              <a:rPr lang="ru-RU" sz="2000" dirty="0" smtClean="0"/>
              <a:t>- необходима постоянная рефлексивная деятельность учителя с точки зрения проверки соответствия учебного процесса образовательному стандарту - в части содержания, - в части организации самостоятельной познавательной деятельности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12757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857250"/>
            <a:ext cx="7772400" cy="1651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altLang="ru-RU" sz="3600" b="1" i="1" dirty="0" smtClean="0">
                <a:solidFill>
                  <a:srgbClr val="002060"/>
                </a:solidFill>
              </a:rPr>
              <a:t>C</a:t>
            </a:r>
            <a:r>
              <a:rPr lang="ru-RU" altLang="ru-RU" sz="3600" b="1" i="1" dirty="0" err="1" smtClean="0">
                <a:solidFill>
                  <a:srgbClr val="002060"/>
                </a:solidFill>
              </a:rPr>
              <a:t>пасибо</a:t>
            </a:r>
            <a:r>
              <a:rPr lang="ru-RU" altLang="ru-RU" sz="3600" b="1" i="1" dirty="0" smtClean="0">
                <a:solidFill>
                  <a:srgbClr val="002060"/>
                </a:solidFill>
              </a:rPr>
              <a:t> за внимание!</a:t>
            </a:r>
          </a:p>
          <a:p>
            <a:pPr algn="ctr"/>
            <a:endParaRPr lang="ru-RU" altLang="ru-RU" sz="36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altLang="ru-RU" sz="3600" b="1" i="1" dirty="0" smtClean="0">
                <a:solidFill>
                  <a:srgbClr val="002060"/>
                </a:solidFill>
              </a:rPr>
              <a:t>Удачи и творческих успехов</a:t>
            </a:r>
          </a:p>
          <a:p>
            <a:pPr algn="ctr">
              <a:buFont typeface="Monotype Sorts" pitchFamily="2" charset="2"/>
              <a:buNone/>
            </a:pPr>
            <a:r>
              <a:rPr lang="ru-RU" altLang="ru-RU" sz="3600" b="1" i="1" dirty="0" smtClean="0">
                <a:solidFill>
                  <a:srgbClr val="002060"/>
                </a:solidFill>
              </a:rPr>
              <a:t>в  новом учебном году!</a:t>
            </a:r>
          </a:p>
          <a:p>
            <a:pPr algn="ctr"/>
            <a:endParaRPr lang="ru-RU" altLang="ru-RU" sz="3600" b="1" i="1" dirty="0" smtClean="0">
              <a:solidFill>
                <a:srgbClr val="002060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429000"/>
            <a:ext cx="3286125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Всероссийские проверочные работы 2020                              (11 класс)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quarter" idx="1"/>
          </p:nvPr>
        </p:nvGraphicFramePr>
        <p:xfrm>
          <a:off x="450850" y="4213225"/>
          <a:ext cx="1889125" cy="1260475"/>
        </p:xfrm>
        <a:graphic>
          <a:graphicData uri="http://schemas.openxmlformats.org/presentationml/2006/ole">
            <p:oleObj spid="_x0000_s2050" name="Диаграмма" r:id="rId3" imgW="6095951" imgH="4067327" progId="MSGraph.Chart.8">
              <p:embed followColorScheme="full"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5536" y="1340768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cs typeface="Times New Roman" pitchFamily="18" charset="0"/>
              </a:rPr>
              <a:t> Содержание всероссийской проверочной работы </a:t>
            </a:r>
            <a:r>
              <a:rPr lang="ru-RU" sz="2000" dirty="0" smtClean="0">
                <a:cs typeface="Times New Roman" pitchFamily="18" charset="0"/>
              </a:rPr>
              <a:t>определяется  на  основе  Федерального  компонента  государственного  образовательного стандарта  (ФК  ГОС)  среднего  (полного)  общего  образования  по  физике 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( базовый  уровень).</a:t>
            </a:r>
            <a:r>
              <a:rPr lang="ru-RU" sz="2000" i="1" dirty="0" smtClean="0">
                <a:cs typeface="Times New Roman" pitchFamily="18" charset="0"/>
              </a:rPr>
              <a:t> </a:t>
            </a:r>
          </a:p>
          <a:p>
            <a:pPr algn="just"/>
            <a:endParaRPr lang="ru-RU" sz="2000" i="1" dirty="0" smtClean="0">
              <a:cs typeface="Times New Roman" pitchFamily="18" charset="0"/>
            </a:endParaRPr>
          </a:p>
          <a:p>
            <a:pPr algn="just"/>
            <a:endParaRPr lang="ru-RU" sz="2000" i="1" dirty="0" smtClean="0"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005064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проверяет усвоение всех разделов курса физики базового уровня: механики, молекулярной физики, электродинамики, квантовой физики и элементов астрофизики.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828836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cs typeface="Times New Roman" pitchFamily="18" charset="0"/>
              </a:rPr>
              <a:t>(ВПР)  предназначена  для  </a:t>
            </a:r>
            <a:r>
              <a:rPr lang="ru-RU" sz="2000" b="1" dirty="0" smtClean="0">
                <a:cs typeface="Times New Roman" pitchFamily="18" charset="0"/>
              </a:rPr>
              <a:t>итоговой оценки </a:t>
            </a:r>
            <a:r>
              <a:rPr lang="ru-RU" sz="2000" dirty="0" smtClean="0">
                <a:cs typeface="Times New Roman" pitchFamily="18" charset="0"/>
              </a:rPr>
              <a:t>учебной подготовки выпускников, изучавших школьный курс физики на базовом уровне;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Rectangle 1"/>
          <p:cNvSpPr>
            <a:spLocks noChangeArrowheads="1"/>
          </p:cNvSpPr>
          <p:nvPr/>
        </p:nvSpPr>
        <p:spPr bwMode="auto">
          <a:xfrm>
            <a:off x="323528" y="-76944"/>
            <a:ext cx="8820472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1200" dirty="0">
              <a:cs typeface="Times New Roman" pitchFamily="18" charset="0"/>
            </a:endParaRPr>
          </a:p>
          <a:p>
            <a:pPr algn="ctr"/>
            <a:endParaRPr lang="ru-RU" sz="1200" dirty="0"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ВПР/2020 /11 класс/</a:t>
            </a:r>
            <a:r>
              <a:rPr lang="ru-RU" sz="2400" b="1" dirty="0" smtClean="0"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Распределение заданий по основным содержательным разделам курса физики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0" y="1772816"/>
          <a:ext cx="648072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50758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курса физики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заданий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758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Механика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0758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Молекулярная физика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0758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Электродинамика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0758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Квантовая физика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07588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Астрономия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5745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Методологическое познание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456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1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6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75" y="1857375"/>
          <a:ext cx="7143750" cy="3056633"/>
        </p:xfrm>
        <a:graphic>
          <a:graphicData uri="http://schemas.openxmlformats.org/drawingml/2006/table">
            <a:tbl>
              <a:tblPr/>
              <a:tblGrid>
                <a:gridCol w="1585913"/>
                <a:gridCol w="1271587"/>
                <a:gridCol w="1719263"/>
                <a:gridCol w="2566987"/>
              </a:tblGrid>
              <a:tr h="1859657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сложности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заданий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максимального балла за задания данного уровня сложности от максимального первичного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балла за всю работу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Базовый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Повышенный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22860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3" name="Rectangle 1"/>
          <p:cNvSpPr>
            <a:spLocks noChangeArrowheads="1"/>
          </p:cNvSpPr>
          <p:nvPr/>
        </p:nvSpPr>
        <p:spPr bwMode="auto">
          <a:xfrm>
            <a:off x="539552" y="333564"/>
            <a:ext cx="8604448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ВПР/2020 /11 класс/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Распределение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заданий по уровню сложности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8064897" cy="3567482"/>
        </p:xfrm>
        <a:graphic>
          <a:graphicData uri="http://schemas.openxmlformats.org/drawingml/2006/table">
            <a:tbl>
              <a:tblPr/>
              <a:tblGrid>
                <a:gridCol w="1256606"/>
                <a:gridCol w="851473"/>
                <a:gridCol w="858492"/>
                <a:gridCol w="858492"/>
                <a:gridCol w="849720"/>
                <a:gridCol w="849720"/>
                <a:gridCol w="849720"/>
                <a:gridCol w="849720"/>
                <a:gridCol w="840954"/>
              </a:tblGrid>
              <a:tr h="72008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Фактическое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участников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Распределение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групп  баллов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5143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5143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5143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5143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00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чел.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7145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%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8137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75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2891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065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35,53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3634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065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44,66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065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16,97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90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ВПР/2020 /11 класс/Статистика по отметкам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681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ВПР/2020 /11 класс/Соответствие отметок за выполненную работу и отметок по журналу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55576" y="1700808"/>
          <a:ext cx="7488832" cy="4477478"/>
        </p:xfrm>
        <a:graphic>
          <a:graphicData uri="http://schemas.openxmlformats.org/drawingml/2006/table">
            <a:tbl>
              <a:tblPr/>
              <a:tblGrid>
                <a:gridCol w="2312041"/>
                <a:gridCol w="2368479"/>
                <a:gridCol w="2808312"/>
              </a:tblGrid>
              <a:tr h="10663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Количество </a:t>
                      </a: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обучающихся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(чел.)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Доля от общего числа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R="904875" algn="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R="904875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 (%)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524"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Понизили</a:t>
                      </a:r>
                    </a:p>
                    <a:p>
                      <a:pPr marL="76200"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1852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487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     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22,97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544"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                                                       Подтвердили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76200"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76200"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5843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72,48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454">
                <a:tc>
                  <a:txBody>
                    <a:bodyPr/>
                    <a:lstStyle/>
                    <a:p>
                      <a:pPr marL="7620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Повысили</a:t>
                      </a:r>
                    </a:p>
                    <a:p>
                      <a:pPr marL="76200"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ВПР/2020 /11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60432" cy="6048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endParaRPr lang="ru-RU" sz="3600" dirty="0" smtClean="0"/>
          </a:p>
          <a:p>
            <a:pPr>
              <a:buNone/>
            </a:pPr>
            <a:r>
              <a:rPr lang="ru-RU" sz="5000" b="1" dirty="0" smtClean="0"/>
              <a:t>   Наибольшее количество ошибок обучающиеся допустили в заданиях, которые проверяют</a:t>
            </a:r>
            <a:r>
              <a:rPr lang="ru-RU" sz="5000" dirty="0" smtClean="0"/>
              <a:t>: </a:t>
            </a:r>
          </a:p>
          <a:p>
            <a:pPr lvl="1"/>
            <a:r>
              <a:rPr lang="ru-RU" sz="5000" dirty="0" smtClean="0">
                <a:solidFill>
                  <a:schemeClr val="accent1">
                    <a:lumMod val="50000"/>
                  </a:schemeClr>
                </a:solidFill>
              </a:rPr>
              <a:t>Задание 12 - Умение планировать исследования по заданной гипотезе (29%);</a:t>
            </a:r>
          </a:p>
          <a:p>
            <a:pPr lvl="1"/>
            <a:r>
              <a:rPr lang="ru-RU" sz="5000" dirty="0" smtClean="0">
                <a:solidFill>
                  <a:schemeClr val="accent1">
                    <a:lumMod val="50000"/>
                  </a:schemeClr>
                </a:solidFill>
              </a:rPr>
              <a:t>Задание 18 - Умение применять информацию из текста и имеющихся знаний при решении задач (30%);</a:t>
            </a:r>
          </a:p>
          <a:p>
            <a:pPr lvl="1"/>
            <a:r>
              <a:rPr lang="ru-RU" sz="5000" dirty="0" smtClean="0">
                <a:solidFill>
                  <a:schemeClr val="accent1">
                    <a:lumMod val="50000"/>
                  </a:schemeClr>
                </a:solidFill>
              </a:rPr>
              <a:t>Задание 9 - Умение применять формулы для расчета физической величины (45%).</a:t>
            </a:r>
          </a:p>
          <a:p>
            <a:pPr>
              <a:buNone/>
            </a:pPr>
            <a:r>
              <a:rPr lang="ru-RU" sz="5000" dirty="0" smtClean="0"/>
              <a:t> </a:t>
            </a:r>
          </a:p>
          <a:p>
            <a:pPr>
              <a:buNone/>
            </a:pPr>
            <a:r>
              <a:rPr lang="ru-RU" sz="5000" b="1" dirty="0" smtClean="0"/>
              <a:t>   Наиболее успешными оказались задания, которые проверяют:</a:t>
            </a:r>
          </a:p>
          <a:p>
            <a:pPr lvl="0"/>
            <a:r>
              <a:rPr lang="ru-RU" sz="5000" dirty="0" smtClean="0">
                <a:solidFill>
                  <a:schemeClr val="accent1">
                    <a:lumMod val="50000"/>
                  </a:schemeClr>
                </a:solidFill>
              </a:rPr>
              <a:t>     Задание 13 - Умение объяснять устройство и принцип действия      технических  объектов, приводить примеры практического   использования физических знаний (81%);</a:t>
            </a:r>
          </a:p>
          <a:p>
            <a:pPr lvl="0"/>
            <a:r>
              <a:rPr lang="ru-RU" sz="5000" dirty="0" smtClean="0">
                <a:solidFill>
                  <a:schemeClr val="accent1">
                    <a:lumMod val="50000"/>
                  </a:schemeClr>
                </a:solidFill>
              </a:rPr>
              <a:t>     Задания 5, 6 - Умение распознавать физические явления, описывать их свойства, применять законы для объяснения явлений (77%);</a:t>
            </a:r>
          </a:p>
          <a:p>
            <a:pPr>
              <a:buNone/>
            </a:pPr>
            <a:r>
              <a:rPr lang="ru-RU" sz="5000" dirty="0" smtClean="0"/>
              <a:t> </a:t>
            </a:r>
          </a:p>
          <a:p>
            <a:r>
              <a:rPr lang="ru-RU" sz="4500" dirty="0" smtClean="0"/>
              <a:t>Приведенные результаты сопоставимы с результатами РФ.</a:t>
            </a:r>
          </a:p>
          <a:p>
            <a:r>
              <a:rPr lang="ru-RU" sz="4500" dirty="0" smtClean="0"/>
              <a:t> </a:t>
            </a:r>
          </a:p>
          <a:p>
            <a:pPr>
              <a:buNone/>
            </a:pPr>
            <a:endParaRPr lang="ru-RU" sz="5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15208" y="188640"/>
            <a:ext cx="7128792" cy="86409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Распределение заданий экзаменационной работы по частям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1628802"/>
          <a:ext cx="8064894" cy="4329405"/>
        </p:xfrm>
        <a:graphic>
          <a:graphicData uri="http://schemas.openxmlformats.org/drawingml/2006/table">
            <a:tbl>
              <a:tblPr/>
              <a:tblGrid>
                <a:gridCol w="433669"/>
                <a:gridCol w="718458"/>
                <a:gridCol w="1008112"/>
                <a:gridCol w="1440160"/>
                <a:gridCol w="2592288"/>
                <a:gridCol w="1872207"/>
              </a:tblGrid>
              <a:tr h="20882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2705" marR="51435" indent="33020">
                        <a:lnSpc>
                          <a:spcPct val="150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4699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79375" indent="635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первичный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552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Процент максимального первичного балла за задания данной части от максимального первичного балла за всю работу, равного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340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Тип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1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Часть 1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8615" algn="l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кратким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ответом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9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Часть 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С кратким ответом и развернутым ответом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59">
                <a:tc gridSpan="2">
                  <a:txBody>
                    <a:bodyPr/>
                    <a:lstStyle/>
                    <a:p>
                      <a:pPr marL="34798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817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63688" cy="877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73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1521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altLang="ru-RU" sz="27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Распределение заданий по основным содержательным разделам (темам) курса физики</a:t>
            </a:r>
            <a:r>
              <a:rPr lang="ru-RU" altLang="ru-RU" sz="27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ru-RU" altLang="ru-RU" sz="27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endParaRPr lang="ru-RU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0" y="1268763"/>
          <a:ext cx="8568953" cy="5009856"/>
        </p:xfrm>
        <a:graphic>
          <a:graphicData uri="http://schemas.openxmlformats.org/drawingml/2006/table">
            <a:tbl>
              <a:tblPr/>
              <a:tblGrid>
                <a:gridCol w="4821137"/>
                <a:gridCol w="1268953"/>
                <a:gridCol w="1268953"/>
                <a:gridCol w="1209910"/>
              </a:tblGrid>
              <a:tr h="585065">
                <a:tc rowSpan="2">
                  <a:txBody>
                    <a:bodyPr/>
                    <a:lstStyle/>
                    <a:p>
                      <a:pPr marL="405765" marR="201930" indent="-1695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Раздел курса физики, включенный в экзаменационную работу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7056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0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Вся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1460" marR="24638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Механика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9–11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7–9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Молекулярная физика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7–8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5–6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Электродинамика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9–11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6–8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Квантовая физика и элементы астрофизики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marR="42545" algn="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2006</TotalTime>
  <Words>1005</Words>
  <Application>Microsoft Office PowerPoint</Application>
  <PresentationFormat>Экран (4:3)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Начальная</vt:lpstr>
      <vt:lpstr>Тема Office</vt:lpstr>
      <vt:lpstr>2_Тема Office</vt:lpstr>
      <vt:lpstr>Диаграмма</vt:lpstr>
      <vt:lpstr>Мониторинг образовательных достижений обучающихся как необходимое условие повышения качества образования по физике </vt:lpstr>
      <vt:lpstr>Всероссийские проверочные работы 2020                              (11 класс)</vt:lpstr>
      <vt:lpstr>Слайд 3</vt:lpstr>
      <vt:lpstr>Слайд 4</vt:lpstr>
      <vt:lpstr>ВПР/2020 /11 класс/Статистика по отметкам</vt:lpstr>
      <vt:lpstr>        ВПР/2020 /11 класс/Соответствие отметок за выполненную работу и отметок по журналу </vt:lpstr>
      <vt:lpstr>ВПР/2020 /11 класс</vt:lpstr>
      <vt:lpstr>     Распределение заданий экзаменационной работы по частям</vt:lpstr>
      <vt:lpstr>                                                                                                                                                                                                                                                         Распределение заданий по основным содержательным разделам (темам) курса физики </vt:lpstr>
      <vt:lpstr>      Распределение заданий по уровню  сложности</vt:lpstr>
      <vt:lpstr>           Количество участников ЕГЭ</vt:lpstr>
      <vt:lpstr>Слайд 12</vt:lpstr>
      <vt:lpstr> Рекомендации по совершенствованию методики преподавания по физике в образовательных организациях Ставропольского края в целях повышения качества образования</vt:lpstr>
      <vt:lpstr> Рекомендации по совершенствованию методики преподавания по физике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предметной комиссии по географии Ставропольского края</dc:title>
  <dc:creator>RCOI Boss</dc:creator>
  <cp:lastModifiedBy>кулишовы</cp:lastModifiedBy>
  <cp:revision>187</cp:revision>
  <dcterms:created xsi:type="dcterms:W3CDTF">2017-07-20T06:32:28Z</dcterms:created>
  <dcterms:modified xsi:type="dcterms:W3CDTF">2020-08-11T19:05:24Z</dcterms:modified>
</cp:coreProperties>
</file>