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72" r:id="rId8"/>
    <p:sldId id="269" r:id="rId9"/>
    <p:sldId id="263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14" d="100"/>
          <a:sy n="114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BF237F-A358-4C6B-BE92-16C1946FDA22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0C1145-C967-4DDF-A9AF-2ECC272085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0" y="1700808"/>
            <a:ext cx="8640960" cy="1224136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«Планируй свои достижения»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3717032"/>
            <a:ext cx="6400800" cy="1224136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u="sng" dirty="0"/>
              <a:t>Педагог-психолог </a:t>
            </a:r>
            <a:r>
              <a:rPr lang="ru-RU" b="1" u="sng" dirty="0" smtClean="0"/>
              <a:t>ФГКОУ «Ставропольское президентское кадетское училище»</a:t>
            </a:r>
          </a:p>
          <a:p>
            <a:pPr algn="ctr"/>
            <a:r>
              <a:rPr lang="ru-RU" b="1" u="sng" dirty="0" smtClean="0"/>
              <a:t>Михайлова </a:t>
            </a:r>
            <a:r>
              <a:rPr lang="ru-RU" b="1" u="sng" dirty="0"/>
              <a:t>Полина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7518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6" y="0"/>
            <a:ext cx="9144000" cy="623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человека шли к своей заветной цели. Их путь пролегал между крутыми горными склонами и грозил опасностью. Однажды они остановились в раздумье, ибо ещё издали увидели, что дорога, по которой они шли, оканчивается у ближайшего выступа скалы.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-Но дальше нет пути! Каким же я был глупцом, что поверял этим грёзам, — подумал первый ищущий. Сомнение, страх и неверие смутили его и сбили с Пути. Он поверил своим глазам вместо того, что - бы поверить своему сердцу и своей мечте и довериться им. Развернувшись, он пошёл назад, так и не добравшись до заветной цели.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ищущий, поначалу тоже засомневался. Он остановился в нерешительности, но в отличие от своего попутчика, он поверил своему сердцу и своей цели, и усомнился в своём видении.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-Не может моя цель оказаться призрачной, не может сердце обманывать, наверное, я что-то не так воспринимаю, подумал он и решил продолжить путь в надежде, что случится чудо. Подойдя к повороту, он воскликнул: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-О, Чудо!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никакого чуда не было, просто приблизившись к выступу скалы, он увидел, что дорога вовсе не заканчивается, как ему казалось, а незаметно сворачивает за скалу, за которой ее просто-напросто не было видно.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Свернув за поворот, он увидел небольшой отрезок пути, «конец» которого находился у очередной скалы. Дойдя до следующего «тупика», вновь произошло «чудо» и за склоном появилась, прятавшаяся за ним часть пути, которая «завершалась» у виднеющегося впереди выступа. Так он шёл от одного «конца» пути к другому, от другого к третьему, от третьего к четвёртому, и чем дальше он шел, тем больше открывался ему путь. В его сердце была решимость и вера в свои силы, а для устремлённого нет ничего невозможного, для него всё, даже неудача и падение, способствует восхождению, становясь ступенью на Пути к победе, ибо они помогают увидеть ошибку и исправить её, а так же с новыми силами вновь подняться с колен на ноги.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ищущий так и вернулся домой, не пройдя своего Пути и не достигнув заветной цели. Он до сих пор считает свою цель нереальной, ведь он то своими глазами видел, что пути дальше не было, и продолжает жить прежней неудовлетворённой жизнью.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второй путник, сам стал проводником, который указывает Путь всем стремящимся. И учит он не бояться трудностей, неудач, ошибок и падений, ибо благодаря трудностям мы становимся сильнее, благодаря ошибкам можем отыскать истину, а благодаря неудачам и падениям — стать выносливее.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То, что для первого так и осталось невозможной, невероятной, несбыточной мечтой и сказкой, для второго стало реальностью.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Верь своему сердцу и иди за своей целью, даже если она тебе кажется недостижимой и нереальной, и если кажется, что пути дальше нет. Может, и ты, сделав несколько шагов, увидишь «чудо» и тебе откроется следующая часть пути, доселе казавшаяся несуществующей.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Помни, что согласно, латинскому выражению: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«Дорогу осилит идущий!».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448" y="334580"/>
            <a:ext cx="8083294" cy="821953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7995"/>
            <a:ext cx="3707904" cy="2471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7995"/>
            <a:ext cx="3720710" cy="2478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8"/>
          <a:stretch/>
        </p:blipFill>
        <p:spPr>
          <a:xfrm>
            <a:off x="3067905" y="3902854"/>
            <a:ext cx="3000254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235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направлять и определять свою жизнь начинается с определения того, чего же человек хочет от жизни, – с сознательной постановки целей.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поведение появляется уже в 2-4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постановка жизненных целей, учебно-профессиональных целей возможна только с подросткового возраста. Так как одним из психологических новообразований старшего подросткового возраста является длительная временная перспектива, когда подросток начинает оперировать не только днями, неделями, месяцами, но и годами и десятилетиями, то перед подростком встает задача принятия на себя ответственности за себя самого, а также за построение, структурирование и определение своего будущего.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В.С. Мухина утверждает: «Идея выбора жизненного пути, выбора своих ценностных ориентаций, своего идеала, своего друга, своей профессии должна стать основополагающей целью отрочества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насколько успешно решается подростком эта задача, зависят многие вещи. В том числе, успешность профессионального самоопределения на следующем возрастном этапе – в юношестве. 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052735"/>
            <a:ext cx="7125112" cy="4806063"/>
          </a:xfrm>
        </p:spPr>
        <p:txBody>
          <a:bodyPr/>
          <a:lstStyle/>
          <a:p>
            <a:pPr marL="0" lvl="0" indent="34290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мастер-класса: оказать помощь педагогам-психологам в обеспечении осознанности, целесообразности и эффективности их работы в рамках целеполагания при профориентации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представляемой разработки включают:</a:t>
            </a:r>
          </a:p>
          <a:p>
            <a:pPr marL="0" lvl="0" indent="34290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совершенствование практик ведения психологического мастер-класса по целеполаганию и решению проблем педагогами-психологами за счет дискуссионных форм работы через осознание и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интериоризацию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оптимальных профессиональных способов решения педагогических задач;</a:t>
            </a:r>
          </a:p>
          <a:p>
            <a:pPr marL="0" lvl="0" indent="34290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применение полученных знаний в практике ведения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работы;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342900" algn="just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стимулирование участников мастер-класса к саморазвитию и самосовершенствованию, с помощью самоанализа личностного опыты и достигнутых профессиональных результаты во время работы над темой.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«Письмо себе в будущее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(5-11 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7"/>
            <a:ext cx="7125112" cy="3528392"/>
          </a:xfrm>
        </p:spPr>
        <p:txBody>
          <a:bodyPr/>
          <a:lstStyle/>
          <a:p>
            <a:pPr lvl="0" algn="r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«- Скажите, пожалуйста, куда мне отсюда идти?</a:t>
            </a:r>
            <a: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А куда ты хочешь попасть? - ответил Кот.</a:t>
            </a:r>
            <a: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Мне всё равно... - сказала Алиса.</a:t>
            </a:r>
            <a: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Тогда всё равно, куда идти, заметил Кот».</a:t>
            </a:r>
            <a: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Л. Кэрролл «Алиса в стране чудес.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у воспитанников потребности в построении жизненной перспективы, создавать условия для развития мотивации к достижению позитивных жизненных целей.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01" y="4702777"/>
            <a:ext cx="1944793" cy="1950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7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6597351"/>
          </a:xfrm>
        </p:spPr>
        <p:txBody>
          <a:bodyPr>
            <a:normAutofit fontScale="92500" lnSpcReduction="10000"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Письмо в будущее от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000" b="1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Кому: самому себе.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Дата отправления: ______________ 20____ года.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Привет! Сегодня мы стали _____________ Утром, собираясь на занятия, я подумал: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………………………………………………………………………………………………………..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 этом письме я хочу рассказать о себе и своих планах на этот год.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Я считаю своими главными достоинствами: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………………………………………………………………………………………………………..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А еще, я всегда ставлю перед собой цель и упорно иду к ней. Моя главная цель в этом учебном году: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………………………………………………………………………………………………………..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Вот чего я хочу добиться, помимо этой цели: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……………………………...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 меня есть свой жизненный девиз: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………………………………………………………………………………………………………..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Дорогой друг из будущего (то есть Я!) Когда ты будешь читать это письмо, возможно ты улыбнешься, или начнешь хохотать, или наоборот – заплачешь. Но я надеюсь, что за этот учебный год ты стал: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………………………………………………………………………………………………………..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ПОТОМУ ЧТО Я ХОЧУ СТАТЬ ТАКИМ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P. S.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60648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«Дерево решений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(7-11 класс)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280" y="1134036"/>
            <a:ext cx="813690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15000"/>
              </a:lnSpc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один из методов построения экспертных систем на основе правил вывода. Такие системы называются системами прямого логического вывода, так как мы начинаем с фактов, в результате приходим к тому или иному выводу. В подростковом возрасте для воспитанников достаточно сложно представить проблему схематично и сравнить возможные альтернативы визуально. Использование данного метода позволяет систематизировать все имеющиеся знания воспитанников и прийти к  выбору соответствующего профиля. Ведущим при работе с данным деревом необходимо акцентировать внимание на возможности применения предложенного метода при решении других сложных задач. Во время работы с деревом предполагается  поэтапная работа, которая заключается в последовательной постановке цели, принятии решения, оценке положительных и отрицательных сторон сделанного выбора.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2.vectorstock.com/i/1000x1000/99/51/green-tree-vector-46099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68" t="1935" r="35771" b="14814"/>
          <a:stretch/>
        </p:blipFill>
        <p:spPr>
          <a:xfrm>
            <a:off x="0" y="33460"/>
            <a:ext cx="9144000" cy="68245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6016" y="2780928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ГРАЖДАНСКИЕ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810206"/>
            <a:ext cx="3901778" cy="8839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25501" y="404664"/>
            <a:ext cx="3888432" cy="2284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03" y="416757"/>
            <a:ext cx="3907875" cy="23044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31" y="3849739"/>
            <a:ext cx="1944217" cy="1728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320" y="3848079"/>
            <a:ext cx="1944793" cy="173141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460375" y="448927"/>
          <a:ext cx="3881504" cy="2243270"/>
        </p:xfrm>
        <a:graphic>
          <a:graphicData uri="http://schemas.openxmlformats.org/drawingml/2006/table">
            <a:tbl>
              <a:tblPr firstRow="1" firstCol="1" bandRow="1"/>
              <a:tblGrid>
                <a:gridCol w="1940752"/>
                <a:gridCol w="1940752"/>
              </a:tblGrid>
              <a:tr h="19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«-»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Патриотизм (офицерское братство)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Социальный комплект (зарплата, жильё, отпуск, пенсия, санатории)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-Отношение общества к военным (общественные организации, награды)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Развитие мужского начала (спорт, в форме человек выглядит более подтянутым).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Мало времени на семью и родственников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Риск для здоровья и жизни.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736026" y="443264"/>
          <a:ext cx="3877908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1938954"/>
                <a:gridCol w="1938954"/>
              </a:tblGrid>
              <a:tr h="165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«+»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«-»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Личность отвечает сама за своё благополучие (финансовое, морально-нравственное)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Выстраивание производственных взаимоотношений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Свобода передвижений по миру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Самостоятельное планирование отпуска.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Социальный комплект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11112" y="3084439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ВОЕННЫЕ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29443" y="3941870"/>
            <a:ext cx="16306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Лётчик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Танкист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Военный врач…….</a:t>
            </a:r>
          </a:p>
          <a:p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90715" y="3880420"/>
            <a:ext cx="163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Юрист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Экономист 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Врач………..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9865" y="6074792"/>
            <a:ext cx="5184575" cy="6353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ВЫБОР ПРОФЕССИИ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125" y="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«Дорогу осилит идущий»</a:t>
            </a:r>
            <a:br>
              <a:rPr lang="ru-RU" dirty="0" smtClean="0"/>
            </a:br>
            <a:r>
              <a:rPr lang="ru-RU" dirty="0" smtClean="0"/>
              <a:t>(8-11 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126" y="4509120"/>
            <a:ext cx="7125112" cy="19977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данного психологического занятия является подготовка воспитанников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самостоятельному целеполаганию и выбору соответствующего ВУЗа для продолжения обучения и достижения поставленной цели.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872114"/>
            <a:ext cx="4032448" cy="371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«Великий </a:t>
            </a: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стрельбы из лука обучал своих учеников. Он повесил на дерево мишень и спросил каждого из участников, что тот видит.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сказал:</a:t>
            </a:r>
            <a:r>
              <a:rPr lang="ru-RU" sz="13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вижу дерево и мишень на нём.</a:t>
            </a:r>
            <a:r>
              <a:rPr lang="ru-RU" sz="13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сказал: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-Я вижу дерево, восходящее солнце, птиц на небе…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остальные отвечали примерно также.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мастер подошел к своему лучшему ученику и спросил: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ты что видишь?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 ответил: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не могу видеть ничего, кроме мишени.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мастер сказал: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Только такой человек может стать попадающим в </a:t>
            </a:r>
            <a:r>
              <a:rPr lang="ru-RU" sz="13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цель»</a:t>
            </a:r>
            <a:endParaRPr lang="ru-RU" dirty="0"/>
          </a:p>
        </p:txBody>
      </p:sp>
      <p:pic>
        <p:nvPicPr>
          <p:cNvPr id="8" name="Рисунок 7" descr="C:\Users\gp23131n\Pictures\2012-2014г\ЦЕЛИ\faktoryi-dostizheniya-tse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662555" cy="272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7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227850" cy="1676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</a:p>
          <a:p>
            <a:pPr lvl="0" algn="ctr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хочу добиться успеха в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…………… профессии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255695" y="1977634"/>
            <a:ext cx="619125" cy="4547710"/>
          </a:xfrm>
          <a:prstGeom prst="up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оле 18"/>
          <p:cNvSpPr txBox="1"/>
          <p:nvPr/>
        </p:nvSpPr>
        <p:spPr>
          <a:xfrm>
            <a:off x="763122" y="5920045"/>
            <a:ext cx="412115" cy="6794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335"/>
              </a:spcBef>
              <a:spcAft>
                <a:spcPts val="0"/>
              </a:spcAft>
            </a:pPr>
            <a:r>
              <a:rPr lang="ru-RU" sz="36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ле 17"/>
          <p:cNvSpPr txBox="1"/>
          <p:nvPr/>
        </p:nvSpPr>
        <p:spPr>
          <a:xfrm>
            <a:off x="761051" y="2264824"/>
            <a:ext cx="640715" cy="6794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335"/>
              </a:spcBef>
              <a:spcAft>
                <a:spcPts val="0"/>
              </a:spcAft>
            </a:pPr>
            <a:r>
              <a:rPr lang="ru-RU" sz="36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628764" y="242074"/>
            <a:ext cx="3515236" cy="4123615"/>
          </a:xfrm>
          <a:prstGeom prst="verticalScroll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мне это даст?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................................................</a:t>
            </a:r>
            <a:endParaRPr lang="ru-RU" kern="0" dirty="0">
              <a:solidFill>
                <a:sysClr val="windowText" lastClr="00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выглядеть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?............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буду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слышать?</a:t>
            </a:r>
            <a:r>
              <a:rPr lang="ru-RU" kern="0" noProof="0" dirty="0">
                <a:solidFill>
                  <a:sysClr val="windowText" lastClr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0" noProof="0" dirty="0" smtClean="0">
                <a:solidFill>
                  <a:sysClr val="windowText" lastClr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……..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буду чувствовать?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......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…………………………..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335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94057"/>
              </p:ext>
            </p:extLst>
          </p:nvPr>
        </p:nvGraphicFramePr>
        <p:xfrm>
          <a:off x="1205784" y="2970606"/>
          <a:ext cx="4299073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626570"/>
                <a:gridCol w="564207"/>
                <a:gridCol w="1106318"/>
                <a:gridCol w="958023"/>
                <a:gridCol w="1043955"/>
              </a:tblGrid>
              <a:tr h="18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КОНКРЕТНА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РЕАЛИСТИЧНА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+++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окончания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48272" y="53992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15443"/>
              </p:ext>
            </p:extLst>
          </p:nvPr>
        </p:nvGraphicFramePr>
        <p:xfrm>
          <a:off x="1175237" y="4630950"/>
          <a:ext cx="6077585" cy="2165604"/>
        </p:xfrm>
        <a:graphic>
          <a:graphicData uri="http://schemas.openxmlformats.org/drawingml/2006/table">
            <a:tbl>
              <a:tblPr firstRow="1" firstCol="1" bandRow="1"/>
              <a:tblGrid>
                <a:gridCol w="1492885"/>
                <a:gridCol w="3460750"/>
                <a:gridCol w="112395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ШАГ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Хорошее обучение в училище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ШАГ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Выбора соответствующего профиля обучения в старших классах.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ШАГ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Успешная сдача ЕГЭ.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ШАГ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 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……………..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вузы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ШАГ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Успешное окончание ВУЗа.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7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281</TotalTime>
  <Words>1298</Words>
  <Application>Microsoft Office PowerPoint</Application>
  <PresentationFormat>Экран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«Планируй свои достижения»</vt:lpstr>
      <vt:lpstr>Актуальность.</vt:lpstr>
      <vt:lpstr>Презентация PowerPoint</vt:lpstr>
      <vt:lpstr>«Письмо себе в будущее». (5-11 класс)</vt:lpstr>
      <vt:lpstr>Презентация PowerPoint</vt:lpstr>
      <vt:lpstr>Презентация PowerPoint</vt:lpstr>
      <vt:lpstr>Презентация PowerPoint</vt:lpstr>
      <vt:lpstr>«Дорогу осилит идущий» (8-11 класс)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программа»</dc:title>
  <dc:creator>УО - САЗОНОВА ПОЛИНА ВИКТОРОВНА</dc:creator>
  <cp:lastModifiedBy>user12</cp:lastModifiedBy>
  <cp:revision>47</cp:revision>
  <dcterms:created xsi:type="dcterms:W3CDTF">2014-11-12T06:48:20Z</dcterms:created>
  <dcterms:modified xsi:type="dcterms:W3CDTF">2020-10-08T10:27:04Z</dcterms:modified>
</cp:coreProperties>
</file>