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1D8E1-34E0-4AAD-B6DD-8F303CA91EA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921B-2AF3-45AB-ABD0-ABB1391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A7EC-E23A-4C44-A634-10616A936DE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7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0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4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6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6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1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9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38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25.04.2018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0674-DA5E-4934-B8D1-54BD24F01BC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5852-5B30-4CFF-90C6-63F9638530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80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620" y="476672"/>
            <a:ext cx="753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МИНИСТЕРСТВО ОБОРОНЫ РОССИЙСКОЙ ФЕДЕРАЦИИ</a:t>
            </a:r>
            <a:b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ФГКОУ «Ставропольское президентское кадетское училище</a:t>
            </a:r>
            <a:r>
              <a:rPr lang="ru-RU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»</a:t>
            </a:r>
            <a:endParaRPr lang="en-US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  <a:p>
            <a:pPr algn="ctr"/>
            <a:endParaRPr lang="en-US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941168"/>
            <a:ext cx="491250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prstClr val="white"/>
                </a:solidFill>
                <a:ea typeface="Calibri"/>
                <a:cs typeface="Times New Roman"/>
              </a:rPr>
              <a:t>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Автор: Свиридов Виктор</a:t>
            </a:r>
            <a:endParaRPr lang="ru-RU" sz="16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98320" algn="r">
              <a:lnSpc>
                <a:spcPct val="115000"/>
              </a:lnSpc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Научный руководитель:</a:t>
            </a:r>
          </a:p>
          <a:p>
            <a:pPr marL="1798320" algn="r">
              <a:lnSpc>
                <a:spcPct val="115000"/>
              </a:lnSpc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 Чаплыгина О. Н.</a:t>
            </a:r>
            <a:endParaRPr lang="ru-RU" sz="16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804" y="1772816"/>
            <a:ext cx="73615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«Горные Катюши», </a:t>
            </a:r>
            <a:endParaRPr lang="ru-RU" sz="4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швейные машинки»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</a:p>
          <a:p>
            <a:pPr algn="ctr">
              <a:defRPr/>
            </a:pPr>
            <a:r>
              <a:rPr lang="ru-RU" sz="4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«рус фанер» в </a:t>
            </a:r>
            <a:r>
              <a:rPr lang="ru-RU" sz="4400" b="1">
                <a:latin typeface="Times New Roman" panose="02020603050405020304" pitchFamily="18" charset="0"/>
                <a:ea typeface="Calibri" panose="020F0502020204030204" pitchFamily="34" charset="0"/>
              </a:rPr>
              <a:t>битве </a:t>
            </a:r>
            <a:endParaRPr lang="ru-RU" sz="4400" b="1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4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Кавказ.</a:t>
            </a:r>
            <a:endParaRPr lang="ru-RU" sz="4400" b="1" kern="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378"/>
            <a:ext cx="9271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17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03" y="-2"/>
            <a:ext cx="5468706" cy="56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077" y="5661247"/>
            <a:ext cx="549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Общий вид горно-вьючной пусковой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становки М-8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" y="0"/>
            <a:ext cx="367302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661248"/>
            <a:ext cx="3671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оенинженер 3-го ранга Александр Фомич Алферов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23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648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горно-вьючной пусковой  установки М-8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475777"/>
            <a:ext cx="29861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Тактико-технические характеристики горно-вьючной пусковой установки М-8:</a:t>
            </a:r>
          </a:p>
          <a:p>
            <a:r>
              <a:rPr lang="ru-RU" dirty="0" smtClean="0"/>
              <a:t>Масса: 68 кг;</a:t>
            </a:r>
          </a:p>
          <a:p>
            <a:r>
              <a:rPr lang="ru-RU" dirty="0" smtClean="0"/>
              <a:t>Количество зарядов: 8;</a:t>
            </a:r>
          </a:p>
          <a:p>
            <a:r>
              <a:rPr lang="ru-RU" dirty="0" smtClean="0"/>
              <a:t>Вертикальный угол наводки: 45°;</a:t>
            </a:r>
          </a:p>
          <a:p>
            <a:r>
              <a:rPr lang="ru-RU" dirty="0" smtClean="0"/>
              <a:t>Горизонтальный угол наводки: 360°;</a:t>
            </a:r>
          </a:p>
          <a:p>
            <a:r>
              <a:rPr lang="ru-RU" dirty="0" smtClean="0"/>
              <a:t>Длительность залпа: 1-2 с;</a:t>
            </a:r>
          </a:p>
          <a:p>
            <a:r>
              <a:rPr lang="ru-RU" dirty="0" smtClean="0"/>
              <a:t>Дальность огня: 5,5 км.</a:t>
            </a:r>
          </a:p>
        </p:txBody>
      </p:sp>
    </p:spTree>
    <p:extLst>
      <p:ext uri="{BB962C8B-B14F-4D97-AF65-F5344CB8AC3E}">
        <p14:creationId xmlns:p14="http://schemas.microsoft.com/office/powerpoint/2010/main" val="9537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" y="0"/>
            <a:ext cx="9129984" cy="603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656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Схема автомобиля «Виллис» с пусковой установкой М-8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83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"/>
            <a:ext cx="3635896" cy="60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673" y="6042959"/>
            <a:ext cx="361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Конструктор </a:t>
            </a:r>
            <a:r>
              <a:rPr lang="ru-RU" sz="2000" dirty="0"/>
              <a:t>Николай Николаевич Поликарпов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3800429" cy="603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6042959"/>
            <a:ext cx="380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Чертежи У-2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0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37" y="-2138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Тактико — технические характеристики самолёта У-2 (По-2):</a:t>
            </a:r>
          </a:p>
          <a:p>
            <a:r>
              <a:rPr lang="ru-RU" sz="1600" dirty="0" smtClean="0"/>
              <a:t>Экипаж: 2 человека                                                         Двигатель: ПДх 1, М-11, М-11Д</a:t>
            </a:r>
            <a:br>
              <a:rPr lang="ru-RU" sz="1600" dirty="0" smtClean="0"/>
            </a:br>
            <a:r>
              <a:rPr lang="ru-RU" sz="1600" dirty="0" smtClean="0"/>
              <a:t>Мощность: 100 — 115 лошадиных сил                         Размах крыла: 11,4 метра</a:t>
            </a:r>
            <a:br>
              <a:rPr lang="ru-RU" sz="1600" dirty="0" smtClean="0"/>
            </a:br>
            <a:r>
              <a:rPr lang="ru-RU" sz="1600" dirty="0" smtClean="0"/>
              <a:t>Площадь крыла: 33,15 м2                                               Длина самолета: 8,17 метра</a:t>
            </a:r>
            <a:br>
              <a:rPr lang="ru-RU" sz="1600" dirty="0" smtClean="0"/>
            </a:br>
            <a:r>
              <a:rPr lang="ru-RU" sz="1600" dirty="0" smtClean="0"/>
              <a:t>Масса максимальная взлетная: 912 кг.                          Масса пустого самолёта: 655 кг.</a:t>
            </a:r>
            <a:br>
              <a:rPr lang="ru-RU" sz="1600" dirty="0" smtClean="0"/>
            </a:br>
            <a:r>
              <a:rPr lang="ru-RU" sz="1600" dirty="0" smtClean="0"/>
              <a:t>Максимальная скорость у земли: 150 км/час</a:t>
            </a:r>
            <a:br>
              <a:rPr lang="ru-RU" sz="1600" dirty="0" smtClean="0"/>
            </a:br>
            <a:r>
              <a:rPr lang="ru-RU" sz="1600" dirty="0" smtClean="0"/>
              <a:t>Максимальная скорость на высоте 3000 м: 111 — 130 км/час</a:t>
            </a:r>
            <a:br>
              <a:rPr lang="ru-RU" sz="1600" dirty="0" smtClean="0"/>
            </a:br>
            <a:r>
              <a:rPr lang="ru-RU" sz="1600" dirty="0" smtClean="0"/>
              <a:t>Разбег: 70 метров                                                             Пробег: 120 метров</a:t>
            </a:r>
            <a:br>
              <a:rPr lang="ru-RU" sz="1600" dirty="0" smtClean="0"/>
            </a:br>
            <a:r>
              <a:rPr lang="ru-RU" sz="1600" dirty="0" smtClean="0"/>
              <a:t>Максимальная дальность 400 — 500 км.                      Продолжительность полёта: 3,5 часа</a:t>
            </a:r>
            <a:br>
              <a:rPr lang="ru-RU" sz="1600" dirty="0" smtClean="0"/>
            </a:br>
            <a:r>
              <a:rPr lang="ru-RU" sz="1600" dirty="0" smtClean="0"/>
              <a:t>Практический потолок – 3800 — 3900 метров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6" y="2571118"/>
            <a:ext cx="8753162" cy="432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GP2013u0900\Desktop\292154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4"/>
            <a:ext cx="5436096" cy="4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0"/>
            <a:ext cx="3707904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Тактико-технические характеристики самолета</a:t>
            </a:r>
          </a:p>
          <a:p>
            <a:r>
              <a:rPr lang="en-US" sz="1700" b="1" dirty="0" smtClean="0"/>
              <a:t>Messerschmi</a:t>
            </a:r>
            <a:r>
              <a:rPr lang="en-US" sz="1700" b="1" dirty="0"/>
              <a:t>t</a:t>
            </a:r>
            <a:r>
              <a:rPr lang="en-US" sz="1700" b="1" dirty="0" smtClean="0"/>
              <a:t>t Bf.109:</a:t>
            </a:r>
          </a:p>
          <a:p>
            <a:r>
              <a:rPr lang="ru-RU" sz="1700" dirty="0" smtClean="0"/>
              <a:t>Экипаж</a:t>
            </a:r>
            <a:r>
              <a:rPr lang="en-US" sz="1700" dirty="0" smtClean="0"/>
              <a:t>: </a:t>
            </a:r>
            <a:r>
              <a:rPr lang="ru-RU" sz="1700" dirty="0"/>
              <a:t>1 человек</a:t>
            </a:r>
          </a:p>
          <a:p>
            <a:r>
              <a:rPr lang="ru-RU" sz="1700" dirty="0"/>
              <a:t>Длина: </a:t>
            </a:r>
            <a:r>
              <a:rPr lang="ru-RU" sz="1700" dirty="0" smtClean="0"/>
              <a:t>8,85</a:t>
            </a:r>
            <a:r>
              <a:rPr lang="en-US" sz="1700" dirty="0" smtClean="0"/>
              <a:t> </a:t>
            </a:r>
            <a:r>
              <a:rPr lang="ru-RU" sz="1700" dirty="0" smtClean="0"/>
              <a:t>м;</a:t>
            </a:r>
          </a:p>
          <a:p>
            <a:r>
              <a:rPr lang="ru-RU" sz="1700" dirty="0"/>
              <a:t>Размах </a:t>
            </a:r>
            <a:r>
              <a:rPr lang="ru-RU" sz="1700" dirty="0" smtClean="0"/>
              <a:t>крыла: 9,90 м;</a:t>
            </a:r>
          </a:p>
          <a:p>
            <a:r>
              <a:rPr lang="ru-RU" sz="1700" dirty="0" smtClean="0"/>
              <a:t>Высота: 2,50 м;</a:t>
            </a:r>
          </a:p>
          <a:p>
            <a:r>
              <a:rPr lang="ru-RU" sz="1700" dirty="0"/>
              <a:t>Площадь </a:t>
            </a:r>
            <a:r>
              <a:rPr lang="ru-RU" sz="1700" dirty="0" smtClean="0"/>
              <a:t>крыла: 16,20 м2;</a:t>
            </a:r>
          </a:p>
          <a:p>
            <a:r>
              <a:rPr lang="ru-RU" sz="1700" dirty="0"/>
              <a:t>Масса пустого </a:t>
            </a:r>
            <a:r>
              <a:rPr lang="ru-RU" sz="1700" dirty="0" smtClean="0"/>
              <a:t>самолета: 2675 кг;</a:t>
            </a:r>
          </a:p>
          <a:p>
            <a:r>
              <a:rPr lang="ru-RU" sz="1700" dirty="0"/>
              <a:t>Масса нормальная </a:t>
            </a:r>
            <a:r>
              <a:rPr lang="ru-RU" sz="1700" dirty="0" smtClean="0"/>
              <a:t>взлетная: 3150 кг;</a:t>
            </a:r>
          </a:p>
          <a:p>
            <a:r>
              <a:rPr lang="ru-RU" sz="1700" dirty="0"/>
              <a:t>Тип двигателя: </a:t>
            </a:r>
            <a:r>
              <a:rPr lang="ru-RU" sz="1700" dirty="0" err="1"/>
              <a:t>Daimler</a:t>
            </a:r>
            <a:r>
              <a:rPr lang="ru-RU" sz="1700" dirty="0"/>
              <a:t> </a:t>
            </a:r>
            <a:r>
              <a:rPr lang="ru-RU" sz="1700" dirty="0" err="1"/>
              <a:t>Benz</a:t>
            </a:r>
            <a:r>
              <a:rPr lang="ru-RU" sz="1700" dirty="0"/>
              <a:t> DB 605 AM V-образный, 12-цилиндровый, водяного охлаждения, с непосредственным впрыском топлива</a:t>
            </a:r>
          </a:p>
          <a:p>
            <a:r>
              <a:rPr lang="ru-RU" sz="1700" dirty="0" smtClean="0"/>
              <a:t>Мощность: 1475 </a:t>
            </a:r>
            <a:r>
              <a:rPr lang="ru-RU" sz="1700" dirty="0" err="1" smtClean="0"/>
              <a:t>л.с</a:t>
            </a:r>
            <a:r>
              <a:rPr lang="ru-RU" sz="1700" dirty="0" smtClean="0"/>
              <a:t>.;</a:t>
            </a:r>
          </a:p>
          <a:p>
            <a:r>
              <a:rPr lang="ru-RU" sz="1700" dirty="0"/>
              <a:t>Максимальная скорость у </a:t>
            </a:r>
            <a:r>
              <a:rPr lang="ru-RU" sz="1700" dirty="0" smtClean="0"/>
              <a:t>земли: 545</a:t>
            </a:r>
            <a:r>
              <a:rPr lang="en-US" sz="1700" dirty="0" smtClean="0"/>
              <a:t> </a:t>
            </a:r>
            <a:r>
              <a:rPr lang="ru-RU" sz="1700" dirty="0" smtClean="0"/>
              <a:t>км/ч</a:t>
            </a:r>
            <a:endParaRPr lang="en-US" sz="1700" dirty="0" smtClean="0"/>
          </a:p>
          <a:p>
            <a:r>
              <a:rPr lang="ru-RU" sz="1700" dirty="0"/>
              <a:t>Максимальная </a:t>
            </a:r>
            <a:r>
              <a:rPr lang="ru-RU" sz="1700" dirty="0" smtClean="0"/>
              <a:t>скорость</a:t>
            </a:r>
            <a:r>
              <a:rPr lang="en-US" sz="1700" dirty="0" smtClean="0"/>
              <a:t> </a:t>
            </a:r>
            <a:r>
              <a:rPr lang="ru-RU" sz="1700" dirty="0" smtClean="0"/>
              <a:t>на </a:t>
            </a:r>
            <a:r>
              <a:rPr lang="ru-RU" sz="1700" dirty="0"/>
              <a:t>высоте 8700 м: </a:t>
            </a:r>
            <a:r>
              <a:rPr lang="ru-RU" sz="1700" dirty="0" smtClean="0"/>
              <a:t>618</a:t>
            </a:r>
            <a:r>
              <a:rPr lang="en-US" sz="1700" dirty="0" smtClean="0"/>
              <a:t> </a:t>
            </a:r>
            <a:r>
              <a:rPr lang="ru-RU" sz="1700" dirty="0" smtClean="0"/>
              <a:t>км/ч</a:t>
            </a:r>
            <a:endParaRPr lang="en-US" sz="1700" b="1" dirty="0"/>
          </a:p>
          <a:p>
            <a:r>
              <a:rPr lang="ru-RU" sz="1700" dirty="0"/>
              <a:t>Практическая </a:t>
            </a:r>
            <a:r>
              <a:rPr lang="ru-RU" sz="1700" dirty="0" smtClean="0"/>
              <a:t>дальность полета </a:t>
            </a:r>
            <a:r>
              <a:rPr lang="ru-RU" sz="1700" dirty="0"/>
              <a:t>без </a:t>
            </a:r>
            <a:r>
              <a:rPr lang="ru-RU" sz="1700" dirty="0" smtClean="0"/>
              <a:t>бака: 560</a:t>
            </a:r>
            <a:r>
              <a:rPr lang="en-US" sz="1700" dirty="0" smtClean="0"/>
              <a:t> </a:t>
            </a:r>
            <a:r>
              <a:rPr lang="ru-RU" sz="1700" dirty="0" smtClean="0"/>
              <a:t>км;</a:t>
            </a:r>
            <a:endParaRPr lang="en-US" sz="1700" b="1" dirty="0" smtClean="0"/>
          </a:p>
          <a:p>
            <a:r>
              <a:rPr lang="ru-RU" sz="1700" dirty="0"/>
              <a:t>Практическая </a:t>
            </a:r>
            <a:r>
              <a:rPr lang="ru-RU" sz="1700" dirty="0" smtClean="0"/>
              <a:t>дальность полета </a:t>
            </a:r>
            <a:r>
              <a:rPr lang="ru-RU" sz="1700" dirty="0"/>
              <a:t>с 300 лит. баком: </a:t>
            </a:r>
            <a:r>
              <a:rPr lang="ru-RU" sz="1700" dirty="0" smtClean="0"/>
              <a:t>990 км;</a:t>
            </a:r>
          </a:p>
          <a:p>
            <a:r>
              <a:rPr lang="ru-RU" sz="1700" dirty="0"/>
              <a:t>Макс. </a:t>
            </a:r>
            <a:r>
              <a:rPr lang="ru-RU" sz="1700" dirty="0" smtClean="0"/>
              <a:t>скороподъемность: 690 м/мин;</a:t>
            </a:r>
          </a:p>
          <a:p>
            <a:r>
              <a:rPr lang="ru-RU" sz="1700" dirty="0"/>
              <a:t>Практический </a:t>
            </a:r>
            <a:r>
              <a:rPr lang="ru-RU" sz="1700" dirty="0" smtClean="0"/>
              <a:t>потолок : </a:t>
            </a:r>
            <a:r>
              <a:rPr lang="ru-RU" sz="1700" dirty="0"/>
              <a:t>11500 </a:t>
            </a:r>
            <a:r>
              <a:rPr lang="ru-RU" sz="1700" dirty="0" smtClean="0"/>
              <a:t>м;</a:t>
            </a:r>
            <a:endParaRPr lang="en-US" sz="1700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183295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Немецкий истребитель </a:t>
            </a:r>
            <a:r>
              <a:rPr lang="en-US" sz="2400" dirty="0" smtClean="0"/>
              <a:t>Messerschmitt Bf.109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94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6" y="0"/>
            <a:ext cx="4830863" cy="30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06" y="1"/>
            <a:ext cx="4326093" cy="308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66" y="3429000"/>
            <a:ext cx="7140879" cy="322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6993" y="3114875"/>
            <a:ext cx="175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Кабина У-2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083584"/>
            <a:ext cx="442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Пулемет Дегтярева, установленный на У-2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5730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Санитарный У-2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2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7" y="836712"/>
            <a:ext cx="914990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8767" y="494116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Самолет 48-го гвардейского ночного БАП</a:t>
            </a:r>
          </a:p>
        </p:txBody>
      </p:sp>
    </p:spTree>
    <p:extLst>
      <p:ext uri="{BB962C8B-B14F-4D97-AF65-F5344CB8AC3E}">
        <p14:creationId xmlns:p14="http://schemas.microsoft.com/office/powerpoint/2010/main" val="3571617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231</TotalTime>
  <Words>275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Times New Roman</vt:lpstr>
      <vt:lpstr>Wingdings</vt:lpstr>
      <vt:lpstr>Твердый переплет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КАДЕТ 2013 - СВИРИДОВ ВИКТОР ВЛАДИМИРОВИЧ</dc:creator>
  <cp:lastModifiedBy>ПРЕПОДАВАТЕЛЬ - ЧАПЛЫГИНА ОЛЬГА НИКОЛАЕВНА</cp:lastModifiedBy>
  <cp:revision>11</cp:revision>
  <dcterms:created xsi:type="dcterms:W3CDTF">2018-04-19T13:30:47Z</dcterms:created>
  <dcterms:modified xsi:type="dcterms:W3CDTF">2018-04-25T05:03:17Z</dcterms:modified>
</cp:coreProperties>
</file>