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73" r:id="rId5"/>
    <p:sldId id="274" r:id="rId6"/>
    <p:sldId id="281" r:id="rId7"/>
    <p:sldId id="275" r:id="rId8"/>
    <p:sldId id="276" r:id="rId9"/>
    <p:sldId id="287" r:id="rId10"/>
    <p:sldId id="259" r:id="rId11"/>
    <p:sldId id="289" r:id="rId12"/>
    <p:sldId id="286" r:id="rId13"/>
    <p:sldId id="279" r:id="rId14"/>
    <p:sldId id="290" r:id="rId15"/>
    <p:sldId id="280" r:id="rId16"/>
    <p:sldId id="262" r:id="rId17"/>
    <p:sldId id="291" r:id="rId18"/>
    <p:sldId id="292" r:id="rId19"/>
    <p:sldId id="278" r:id="rId20"/>
    <p:sldId id="293" r:id="rId21"/>
    <p:sldId id="295" r:id="rId22"/>
    <p:sldId id="294" r:id="rId23"/>
    <p:sldId id="296" r:id="rId24"/>
    <p:sldId id="297" r:id="rId25"/>
    <p:sldId id="298" r:id="rId26"/>
    <p:sldId id="300" r:id="rId27"/>
    <p:sldId id="303" r:id="rId28"/>
    <p:sldId id="304" r:id="rId29"/>
    <p:sldId id="306" r:id="rId30"/>
    <p:sldId id="308" r:id="rId31"/>
    <p:sldId id="309" r:id="rId32"/>
    <p:sldId id="310" r:id="rId33"/>
    <p:sldId id="311" r:id="rId34"/>
    <p:sldId id="312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8F3"/>
    <a:srgbClr val="4C5A74"/>
    <a:srgbClr val="A1C6DB"/>
    <a:srgbClr val="80A2D7"/>
    <a:srgbClr val="EFF5FB"/>
    <a:srgbClr val="EEEFF6"/>
    <a:srgbClr val="343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994D-F0E6-48E1-B349-8B81DDACFA06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7763-5933-4882-B4A2-E082FB04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96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994D-F0E6-48E1-B349-8B81DDACFA06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7763-5933-4882-B4A2-E082FB04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87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994D-F0E6-48E1-B349-8B81DDACFA06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7763-5933-4882-B4A2-E082FB04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46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994D-F0E6-48E1-B349-8B81DDACFA06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7763-5933-4882-B4A2-E082FB04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90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994D-F0E6-48E1-B349-8B81DDACFA06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7763-5933-4882-B4A2-E082FB04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161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994D-F0E6-48E1-B349-8B81DDACFA06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7763-5933-4882-B4A2-E082FB04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112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994D-F0E6-48E1-B349-8B81DDACFA06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7763-5933-4882-B4A2-E082FB04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693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994D-F0E6-48E1-B349-8B81DDACFA06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7763-5933-4882-B4A2-E082FB04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242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994D-F0E6-48E1-B349-8B81DDACFA06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7763-5933-4882-B4A2-E082FB04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50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994D-F0E6-48E1-B349-8B81DDACFA06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7763-5933-4882-B4A2-E082FB04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21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994D-F0E6-48E1-B349-8B81DDACFA06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7763-5933-4882-B4A2-E082FB04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892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B994D-F0E6-48E1-B349-8B81DDACFA06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37763-5933-4882-B4A2-E082FB048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08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E3E8F3"/>
            </a:gs>
            <a:gs pos="0">
              <a:srgbClr val="80A2D7"/>
            </a:gs>
            <a:gs pos="57000">
              <a:srgbClr val="A1C6DB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329546"/>
            <a:ext cx="9144000" cy="1937657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343F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МАТЕМАТИЧЕСКАЯ ГРАМОТНОСТЬ: КЛЮЧЕВЫЕ ПОНЯТИЯ И СТРУКТУРА ОЦЕНКИ В ИССЛЕДОВАНИИ </a:t>
            </a:r>
            <a:r>
              <a:rPr lang="en-US" sz="3200" dirty="0" smtClean="0">
                <a:solidFill>
                  <a:srgbClr val="343F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PISA</a:t>
            </a:r>
            <a:r>
              <a:rPr lang="ru-RU" sz="3200" dirty="0" smtClean="0">
                <a:solidFill>
                  <a:srgbClr val="343F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ОПЫТ ФОРМИРОВАНИЯ</a:t>
            </a:r>
            <a:endParaRPr lang="ru-RU" sz="3200" dirty="0">
              <a:solidFill>
                <a:srgbClr val="343F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1" descr="C:\Users\Администратор\Desktop\СКИРО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112" y="14514"/>
            <a:ext cx="1346200" cy="102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24000" y="18556"/>
            <a:ext cx="9143999" cy="923330"/>
          </a:xfrm>
          <a:prstGeom prst="rect">
            <a:avLst/>
          </a:prstGeom>
          <a:effectLst>
            <a:outerShdw blurRad="25400" dist="254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СТАВРОПОЛЬСКИЙ КРАЕВОЙ </a:t>
            </a:r>
            <a:br>
              <a:rPr lang="ru-RU" dirty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РАЗВИТИЯ </a:t>
            </a:r>
            <a:r>
              <a:rPr lang="ru-RU" dirty="0">
                <a:ln w="3175">
                  <a:noFill/>
                </a:ln>
                <a:solidFill>
                  <a:srgbClr val="343F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ru-RU" dirty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ПОВЫШЕНИЯ КВАЛИФИКАЦИИ И ПЕРЕПОДГОТОВКИ РАБОТНИКОВ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11766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4000" y="125539"/>
            <a:ext cx="9143999" cy="523220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PISA-2022</a:t>
            </a:r>
            <a:r>
              <a:rPr lang="ru-RU" sz="28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НОВЫЕ ТИПЫ ЗАДАНИЙ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27468">
            <a:off x="-7325653" y="101334"/>
            <a:ext cx="12984742" cy="21254206"/>
          </a:xfrm>
          <a:prstGeom prst="rect">
            <a:avLst/>
          </a:prstGeom>
        </p:spPr>
      </p:pic>
      <p:sp>
        <p:nvSpPr>
          <p:cNvPr id="22" name="Скругленный прямоугольник 4"/>
          <p:cNvSpPr txBox="1"/>
          <p:nvPr/>
        </p:nvSpPr>
        <p:spPr>
          <a:xfrm>
            <a:off x="-49699" y="1676232"/>
            <a:ext cx="4610100" cy="160106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КОМПЬТЕРНОЕ МОДЕЛИРОВАНИЕ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(РАБОТА С ИЗОБРАЖЕНИЯМИ)</a:t>
            </a:r>
            <a:endParaRPr lang="ru-RU" sz="1400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i="1" kern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инструменты перетаскивания объектов, измерения и построения</a:t>
            </a:r>
            <a:endParaRPr lang="ru-RU" b="1" i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234086" y="2264328"/>
            <a:ext cx="3723829" cy="3759159"/>
            <a:chOff x="4581646" y="2108240"/>
            <a:chExt cx="3723829" cy="3759159"/>
          </a:xfrm>
        </p:grpSpPr>
        <p:graphicFrame>
          <p:nvGraphicFramePr>
            <p:cNvPr id="24" name="Объект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92166654"/>
                </p:ext>
              </p:extLst>
            </p:nvPr>
          </p:nvGraphicFramePr>
          <p:xfrm>
            <a:off x="4581646" y="2108240"/>
            <a:ext cx="3723829" cy="37591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8" name="CorelDRAW" r:id="rId4" imgW="2231280" imgH="2252880" progId="">
                    <p:embed/>
                  </p:oleObj>
                </mc:Choice>
                <mc:Fallback>
                  <p:oleObj name="CorelDRAW" r:id="rId4" imgW="2231280" imgH="2252880" progId="">
                    <p:embed/>
                    <p:pic>
                      <p:nvPicPr>
                        <p:cNvPr id="0" name="Picture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1646" y="2108240"/>
                          <a:ext cx="3723829" cy="375915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Прямоугольник 24"/>
            <p:cNvSpPr/>
            <p:nvPr/>
          </p:nvSpPr>
          <p:spPr>
            <a:xfrm>
              <a:off x="5794440" y="3726953"/>
              <a:ext cx="12982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2022 год</a:t>
              </a:r>
              <a:endPara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-200542" y="4344706"/>
            <a:ext cx="5170265" cy="112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ИНФОРМАЦИИ (НЕ ЛИНЕЙНОЕ):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вкладки с информацией в различных формах (графики, таблицы и пр.)</a:t>
            </a:r>
            <a:endParaRPr lang="ru-RU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408348" y="1958860"/>
            <a:ext cx="4489899" cy="610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ТАБЛИЦЫ (АНАЛОГИ):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сортировка, вычисления, анализ данных</a:t>
            </a:r>
            <a:endParaRPr lang="ru-RU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6"/>
          <p:cNvSpPr txBox="1"/>
          <p:nvPr/>
        </p:nvSpPr>
        <p:spPr>
          <a:xfrm>
            <a:off x="7310827" y="4620111"/>
            <a:ext cx="5057982" cy="123640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УТВЕРЖДЕНИЕЯМИ: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всегда-иногда-никогда, привести 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 пример или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контрпример</a:t>
            </a:r>
            <a:endParaRPr lang="ru-RU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18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837256">
            <a:off x="-1329838" y="-4070417"/>
            <a:ext cx="12214464" cy="271005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4000" y="239839"/>
            <a:ext cx="9143999" cy="461665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«ПИЦЦА»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8926" y="1452609"/>
            <a:ext cx="94341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«В пиццерии продаются два вида круглой пиццы, имеющих одинаковую толщину и разные размеры. Диаметр меньшей пиццы равен 30 см, и она стоит 30 </a:t>
            </a:r>
            <a:r>
              <a:rPr lang="ru-RU" sz="2800" dirty="0" err="1" smtClean="0"/>
              <a:t>зедов</a:t>
            </a:r>
            <a:r>
              <a:rPr lang="ru-RU" sz="2800" dirty="0" smtClean="0"/>
              <a:t>. Диаметр большей пиццы равен 40 см, и она стоит 40 </a:t>
            </a:r>
            <a:r>
              <a:rPr lang="ru-RU" sz="2800" dirty="0" err="1" smtClean="0"/>
              <a:t>зедов</a:t>
            </a:r>
            <a:r>
              <a:rPr lang="ru-RU" sz="2800" dirty="0" smtClean="0"/>
              <a:t>. Какие пиццы выгодней покупать в этой пиццерии? Приведите ваши рассуждения.»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Область содержания: </a:t>
            </a:r>
            <a:r>
              <a:rPr lang="ru-RU" sz="2800" dirty="0" smtClean="0"/>
              <a:t>изменение и зависимости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Когнитивный процесс: </a:t>
            </a:r>
            <a:r>
              <a:rPr lang="ru-RU" sz="2800" dirty="0" smtClean="0"/>
              <a:t>формулировать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Контекст: </a:t>
            </a:r>
            <a:r>
              <a:rPr lang="ru-RU" sz="2800" dirty="0" smtClean="0"/>
              <a:t>личный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Результат: </a:t>
            </a:r>
            <a:r>
              <a:rPr lang="ru-RU" sz="2800" dirty="0" smtClean="0"/>
              <a:t>РФ – 2003: 11%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1" y="701504"/>
            <a:ext cx="1899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2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837256">
            <a:off x="-1329838" y="-4070417"/>
            <a:ext cx="12214464" cy="271005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4000" y="239839"/>
            <a:ext cx="9143999" cy="400110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«ПАРУСНЫЕ КОРАБЛИ»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54" y="979781"/>
            <a:ext cx="10163701" cy="56387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3" y="301811"/>
            <a:ext cx="18859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 flipH="1">
            <a:off x="11457212" y="-2465206"/>
            <a:ext cx="5101177" cy="13607762"/>
            <a:chOff x="-3812453" y="-3232122"/>
            <a:chExt cx="5101177" cy="13607762"/>
          </a:xfrm>
        </p:grpSpPr>
        <p:sp>
          <p:nvSpPr>
            <p:cNvPr id="3" name="Прямоугольник 2"/>
            <p:cNvSpPr/>
            <p:nvPr/>
          </p:nvSpPr>
          <p:spPr>
            <a:xfrm rot="18158689">
              <a:off x="-5797279" y="-1247296"/>
              <a:ext cx="8534829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4121243" flipH="1">
              <a:off x="-6601238" y="2485678"/>
              <a:ext cx="11214746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524000" y="239838"/>
            <a:ext cx="9164715" cy="400110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«ПАРУСНЫЕ КОРАБЛИ»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896" y="832264"/>
            <a:ext cx="8093225" cy="56022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0" y="297948"/>
            <a:ext cx="1899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5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837256">
            <a:off x="-1329838" y="-4070417"/>
            <a:ext cx="12214464" cy="271005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4000" y="239839"/>
            <a:ext cx="9143999" cy="400110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«ПАРУСНЫЕ КОРАБЛИ»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6548" y="747670"/>
            <a:ext cx="86853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Область содержания</a:t>
            </a:r>
            <a:r>
              <a:rPr lang="ru-RU" sz="2400" dirty="0" smtClean="0"/>
              <a:t>: количество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Когнитивный процесс</a:t>
            </a:r>
            <a:r>
              <a:rPr lang="ru-RU" sz="2400" dirty="0" smtClean="0"/>
              <a:t>: формулировать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Контекст</a:t>
            </a:r>
            <a:r>
              <a:rPr lang="ru-RU" sz="2400" dirty="0" smtClean="0"/>
              <a:t>: научная деятельность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Результаты</a:t>
            </a:r>
            <a:r>
              <a:rPr lang="ru-RU" sz="2400" dirty="0" smtClean="0"/>
              <a:t>: РФ – 2021: 16%</a:t>
            </a:r>
          </a:p>
          <a:p>
            <a:r>
              <a:rPr lang="ru-RU" sz="2400" dirty="0" smtClean="0"/>
              <a:t>Средний результат стран ОЭСР: 15%</a:t>
            </a:r>
          </a:p>
          <a:p>
            <a:r>
              <a:rPr lang="ru-RU" sz="2400" dirty="0" smtClean="0"/>
              <a:t>Максимальный результат: 47%</a:t>
            </a:r>
          </a:p>
          <a:p>
            <a:endParaRPr lang="ru-RU" sz="2400" dirty="0"/>
          </a:p>
          <a:p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Мнение Экспертов:</a:t>
            </a:r>
          </a:p>
          <a:p>
            <a:pPr algn="just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Задача была бы более посильной для российских учащихся, если бы была сформулирована в редакции (типичная задача)</a:t>
            </a:r>
            <a:r>
              <a:rPr lang="ru-RU" sz="2400" dirty="0" smtClean="0"/>
              <a:t>:</a:t>
            </a:r>
          </a:p>
          <a:p>
            <a:pPr algn="just"/>
            <a:r>
              <a:rPr lang="ru-RU" sz="2400" dirty="0" smtClean="0"/>
              <a:t>За год двигатель на корабле потребляет 3 500 000 л топлива, 1 литр топлива стоит о,42 р. Установка паруса на корабле стоит 2 500 000 р. Парус экономит 20% топлива. Через сколько лет экономия топлива покроет стоимость установки паруса?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1" y="9810"/>
            <a:ext cx="1899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2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 flipH="1">
            <a:off x="11457212" y="-2465206"/>
            <a:ext cx="5101177" cy="13607762"/>
            <a:chOff x="-3812453" y="-3232122"/>
            <a:chExt cx="5101177" cy="13607762"/>
          </a:xfrm>
        </p:grpSpPr>
        <p:sp>
          <p:nvSpPr>
            <p:cNvPr id="3" name="Прямоугольник 2"/>
            <p:cNvSpPr/>
            <p:nvPr/>
          </p:nvSpPr>
          <p:spPr>
            <a:xfrm rot="18158689">
              <a:off x="-5797279" y="-1247296"/>
              <a:ext cx="8534829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4121243" flipH="1">
              <a:off x="-6601238" y="2485678"/>
              <a:ext cx="11214746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524000" y="239838"/>
            <a:ext cx="9164715" cy="400110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«ВРАЩАЮЩАЯСЯ ДВЕРЬ»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500" y="1183500"/>
            <a:ext cx="7569000" cy="4491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3" y="97893"/>
            <a:ext cx="1899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8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837256">
            <a:off x="-1329838" y="-4070417"/>
            <a:ext cx="12214464" cy="271005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4000" y="239839"/>
            <a:ext cx="9143999" cy="400110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«ВРАЩАЮЩАЯСЯ ДВЕРЬ»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545" y="873249"/>
            <a:ext cx="8976617" cy="51280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5" y="19333"/>
            <a:ext cx="1899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3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837256">
            <a:off x="-1329838" y="-4070417"/>
            <a:ext cx="12214464" cy="271005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4000" y="239839"/>
            <a:ext cx="9143999" cy="400110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«ВРАЩАЮЩАЯСЯ ДВЕРЬ»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58283" y="1518082"/>
            <a:ext cx="78123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ВОПРОС 3.</a:t>
            </a:r>
          </a:p>
          <a:p>
            <a:pPr algn="just"/>
            <a:r>
              <a:rPr lang="ru-RU" sz="2800" dirty="0" smtClean="0"/>
              <a:t>Дверь делает 4 полных оборота за минуту. В каждом из трех секторов двери могут поместиться максимально 2 человека. Какое наибольшее число людей может войти в здание через эту дверь за 30 минут?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800" dirty="0" smtClean="0"/>
              <a:t>60 – 16%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800" dirty="0" smtClean="0"/>
              <a:t>180 – 14%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800" dirty="0" smtClean="0"/>
              <a:t>240 – 29%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800" dirty="0" smtClean="0"/>
              <a:t>720*- 38 %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05" y="97894"/>
            <a:ext cx="1899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9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837256">
            <a:off x="-1329838" y="-4070417"/>
            <a:ext cx="12214464" cy="271005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4000" y="239839"/>
            <a:ext cx="9143999" cy="400110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«ВРАЩАЮЩАЯСЯ ДВЕРЬ»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3794" y="639949"/>
            <a:ext cx="10599938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ВОПРОС 1.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Область содержания: Пространство и форма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Когнитивный процесс: Применять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Контекст: Научная деятельность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Результаты: РФ: 58%, стран ОЭСР: 58%, максимальный: 90%</a:t>
            </a:r>
          </a:p>
          <a:p>
            <a:pPr algn="just"/>
            <a:r>
              <a:rPr lang="ru-RU" sz="2400" dirty="0" smtClean="0"/>
              <a:t>ВОПРОС 2.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Область содержания: Пространство и форма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Когнитивный процесс: Формулировать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Контекст: Научная деятельность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Результаты: РФ: 3%, стран ОЭСР: 4%, максимальный: 14%</a:t>
            </a:r>
          </a:p>
          <a:p>
            <a:pPr algn="just"/>
            <a:r>
              <a:rPr lang="ru-RU" sz="2400" dirty="0"/>
              <a:t>ВОПРОС </a:t>
            </a:r>
            <a:r>
              <a:rPr lang="ru-RU" sz="2400" dirty="0" smtClean="0"/>
              <a:t>3.</a:t>
            </a:r>
            <a:endParaRPr lang="ru-RU" sz="24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/>
              <a:t>Область содержания: </a:t>
            </a:r>
            <a:r>
              <a:rPr lang="ru-RU" sz="2400" dirty="0" smtClean="0"/>
              <a:t>Количество</a:t>
            </a:r>
            <a:endParaRPr lang="ru-RU" sz="24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/>
              <a:t>Когнитивный процесс: Формулировать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/>
              <a:t>Контекст: Научная деятельность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/>
              <a:t>Результаты: РФ: </a:t>
            </a:r>
            <a:r>
              <a:rPr lang="ru-RU" sz="2400" dirty="0" smtClean="0"/>
              <a:t>38%, </a:t>
            </a:r>
            <a:r>
              <a:rPr lang="ru-RU" sz="2400" dirty="0"/>
              <a:t>стран ОЭСР: </a:t>
            </a:r>
            <a:r>
              <a:rPr lang="ru-RU" sz="2400" dirty="0" smtClean="0"/>
              <a:t>46%, </a:t>
            </a:r>
            <a:r>
              <a:rPr lang="ru-RU" sz="2400" dirty="0"/>
              <a:t>максимальный: </a:t>
            </a:r>
            <a:r>
              <a:rPr lang="ru-RU" sz="2400" dirty="0" smtClean="0"/>
              <a:t>65%</a:t>
            </a:r>
            <a:endParaRPr lang="ru-RU" sz="2400" dirty="0"/>
          </a:p>
          <a:p>
            <a:pPr algn="just"/>
            <a:endParaRPr lang="ru-RU" sz="2400" dirty="0" smtClean="0"/>
          </a:p>
          <a:p>
            <a:pPr algn="just"/>
            <a:endParaRPr lang="ru-RU" sz="28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99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5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 flipH="1">
            <a:off x="11457212" y="-2465206"/>
            <a:ext cx="5101177" cy="13607762"/>
            <a:chOff x="-3812453" y="-3232122"/>
            <a:chExt cx="5101177" cy="13607762"/>
          </a:xfrm>
        </p:grpSpPr>
        <p:sp>
          <p:nvSpPr>
            <p:cNvPr id="3" name="Прямоугольник 2"/>
            <p:cNvSpPr/>
            <p:nvPr/>
          </p:nvSpPr>
          <p:spPr>
            <a:xfrm rot="18158689">
              <a:off x="-5797279" y="-1247296"/>
              <a:ext cx="8534829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4121243" flipH="1">
              <a:off x="-6601238" y="2485678"/>
              <a:ext cx="11214746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524000" y="239838"/>
            <a:ext cx="9164715" cy="400110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«ПРОДАЖА МУЗЫКАЛЬНЫХ ДИСКОВ»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244" y="1258060"/>
            <a:ext cx="8737598" cy="52818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3" y="97893"/>
            <a:ext cx="1899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5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 flipH="1">
            <a:off x="11457212" y="-2465206"/>
            <a:ext cx="5101177" cy="13607762"/>
            <a:chOff x="-3812453" y="-3232122"/>
            <a:chExt cx="5101177" cy="13607762"/>
          </a:xfrm>
        </p:grpSpPr>
        <p:sp>
          <p:nvSpPr>
            <p:cNvPr id="3" name="Прямоугольник 2"/>
            <p:cNvSpPr/>
            <p:nvPr/>
          </p:nvSpPr>
          <p:spPr>
            <a:xfrm rot="18158689">
              <a:off x="-5797279" y="-1247296"/>
              <a:ext cx="8534829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4121243" flipH="1">
              <a:off x="-6601238" y="2485678"/>
              <a:ext cx="11214746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11" descr="C:\Users\Администратор\Desktop\СКИРО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112" y="237280"/>
            <a:ext cx="1346200" cy="102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24000" y="239838"/>
            <a:ext cx="9164715" cy="461665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«МАТЕМАТИЧЕСКАЯ ГРАМОТНОСТЬ»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2364" y="1292185"/>
            <a:ext cx="95079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«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Математическая грамотность </a:t>
            </a:r>
            <a:r>
              <a:rPr lang="ru-RU" sz="2800" dirty="0" smtClean="0"/>
              <a:t>– это способность индивидуума проводить математические рассуждения и формулировать, применять, интерпретировать математику для решения проблем в разнообразных контекстах реального мира.</a:t>
            </a:r>
          </a:p>
          <a:p>
            <a:pPr algn="just"/>
            <a:r>
              <a:rPr lang="ru-RU" sz="2800" b="1" dirty="0" smtClean="0"/>
              <a:t>Оно включает </a:t>
            </a:r>
            <a:r>
              <a:rPr lang="ru-RU" sz="2800" dirty="0" smtClean="0"/>
              <a:t>использование математических понятий, процедур, фактов и инструментов, чтобы описать, объяснить и предсказать явления.</a:t>
            </a:r>
          </a:p>
          <a:p>
            <a:pPr algn="just"/>
            <a:r>
              <a:rPr lang="ru-RU" sz="2800" b="1" dirty="0" smtClean="0"/>
              <a:t>Оно помогает </a:t>
            </a:r>
            <a:r>
              <a:rPr lang="ru-RU" sz="2800" dirty="0" smtClean="0"/>
              <a:t>людям понять роль математики в мире, высказывать хорошо обоснованные суждения и принимать решения, которые необходимы конструктивному, активному и размышляющему гражданину»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0376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 flipH="1">
            <a:off x="11457212" y="-2465206"/>
            <a:ext cx="5101177" cy="13607762"/>
            <a:chOff x="-3812453" y="-3232122"/>
            <a:chExt cx="5101177" cy="13607762"/>
          </a:xfrm>
        </p:grpSpPr>
        <p:sp>
          <p:nvSpPr>
            <p:cNvPr id="3" name="Прямоугольник 2"/>
            <p:cNvSpPr/>
            <p:nvPr/>
          </p:nvSpPr>
          <p:spPr>
            <a:xfrm rot="18158689">
              <a:off x="-5797279" y="-1247296"/>
              <a:ext cx="8534829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4121243" flipH="1">
              <a:off x="-6601238" y="2485678"/>
              <a:ext cx="11214746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524000" y="239838"/>
            <a:ext cx="9164715" cy="400110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«ПРОДАЖА МУЗЫКАЛЬНЫХ ДИСКОВ»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22773" y="1258060"/>
            <a:ext cx="977431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Вопрос 1. </a:t>
            </a:r>
            <a:r>
              <a:rPr lang="ru-RU" sz="2400" dirty="0" smtClean="0"/>
              <a:t>Сколько компакт-дисков музыкальная группа «металлисты» продала в апреле?</a:t>
            </a:r>
          </a:p>
          <a:p>
            <a:pPr marL="342900" indent="-342900">
              <a:buAutoNum type="arabicParenR"/>
            </a:pPr>
            <a:r>
              <a:rPr lang="ru-RU" sz="2400" dirty="0" smtClean="0"/>
              <a:t>250     2) 500*    3) 1000    4) 1270</a:t>
            </a:r>
          </a:p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Вопрос 2. </a:t>
            </a:r>
            <a:r>
              <a:rPr lang="ru-RU" sz="2400" dirty="0" smtClean="0"/>
              <a:t>В каком месяце музыкальная группа «Ночные птицы» в первый раз продала больше своих компакт-дисков, чем музыкальная группа «Кенгуру»?</a:t>
            </a:r>
          </a:p>
          <a:p>
            <a:pPr marL="342900" indent="-342900">
              <a:buAutoNum type="arabicParenR"/>
            </a:pPr>
            <a:r>
              <a:rPr lang="ru-RU" sz="2400" dirty="0" smtClean="0"/>
              <a:t>Не было такого месяца      2) Март    3) Апрель*     4) Май</a:t>
            </a:r>
          </a:p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Вопрос 3. </a:t>
            </a:r>
            <a:r>
              <a:rPr lang="ru-RU" sz="2400" dirty="0" smtClean="0"/>
              <a:t>Менеджер группы «Кенгуру» обеспокоен тем, что количество проданных компакт-дисков уменьшилось с февраля по июнь. Каков прогноз объема продаж в июле, если продолжится такая же отрицательная тенденция?</a:t>
            </a:r>
          </a:p>
          <a:p>
            <a:pPr marL="342900" indent="-342900">
              <a:buAutoNum type="arabicParenR"/>
            </a:pPr>
            <a:r>
              <a:rPr lang="ru-RU" sz="2400" dirty="0" smtClean="0"/>
              <a:t>70 компакт-дисков</a:t>
            </a:r>
          </a:p>
          <a:p>
            <a:pPr marL="342900" indent="-342900">
              <a:buAutoNum type="arabicParenR"/>
            </a:pPr>
            <a:r>
              <a:rPr lang="ru-RU" sz="2400" dirty="0" smtClean="0"/>
              <a:t>370 компакт-дисков *</a:t>
            </a:r>
          </a:p>
          <a:p>
            <a:pPr marL="342900" indent="-342900">
              <a:buAutoNum type="arabicParenR"/>
            </a:pPr>
            <a:r>
              <a:rPr lang="ru-RU" sz="2400" dirty="0" smtClean="0"/>
              <a:t>670 компакт-дисков</a:t>
            </a:r>
          </a:p>
          <a:p>
            <a:pPr marL="342900" indent="-342900">
              <a:buAutoNum type="arabicParenR"/>
            </a:pPr>
            <a:r>
              <a:rPr lang="ru-RU" sz="2400" dirty="0" smtClean="0"/>
              <a:t>1340 компакт-дисков</a:t>
            </a:r>
          </a:p>
          <a:p>
            <a:pPr marL="342900" indent="-342900">
              <a:buAutoNum type="arabicParenR"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8" y="27865"/>
            <a:ext cx="1899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4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 flipH="1">
            <a:off x="11457212" y="-2465206"/>
            <a:ext cx="5101177" cy="13607762"/>
            <a:chOff x="-3812453" y="-3232122"/>
            <a:chExt cx="5101177" cy="13607762"/>
          </a:xfrm>
        </p:grpSpPr>
        <p:sp>
          <p:nvSpPr>
            <p:cNvPr id="3" name="Прямоугольник 2"/>
            <p:cNvSpPr/>
            <p:nvPr/>
          </p:nvSpPr>
          <p:spPr>
            <a:xfrm rot="18158689">
              <a:off x="-5797279" y="-1247296"/>
              <a:ext cx="8534829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4121243" flipH="1">
              <a:off x="-6601238" y="2485678"/>
              <a:ext cx="11214746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524000" y="239838"/>
            <a:ext cx="9164715" cy="400110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«ПРОДАЖА МУЗЫКАЛЬНЫХ ДИСКОВ»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22773" y="1258060"/>
            <a:ext cx="97743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/>
          </a:p>
          <a:p>
            <a:pPr marL="342900" indent="-342900">
              <a:buAutoNum type="arabicParenR"/>
            </a:pP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953087" y="1258060"/>
            <a:ext cx="642743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</a:rPr>
              <a:t>Область содержания</a:t>
            </a:r>
            <a:r>
              <a:rPr lang="ru-RU" sz="2800" dirty="0"/>
              <a:t>: </a:t>
            </a:r>
            <a:r>
              <a:rPr lang="ru-RU" sz="2800" dirty="0" smtClean="0"/>
              <a:t>Неопределенность и данные</a:t>
            </a:r>
            <a:endParaRPr lang="ru-R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</a:rPr>
              <a:t>Когнитивный процесс</a:t>
            </a:r>
            <a:r>
              <a:rPr lang="ru-RU" sz="2800" dirty="0"/>
              <a:t>: </a:t>
            </a:r>
            <a:r>
              <a:rPr lang="ru-RU" sz="2800" dirty="0" smtClean="0"/>
              <a:t>Интерпретировать</a:t>
            </a:r>
            <a:endParaRPr lang="ru-R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</a:rPr>
              <a:t>Контекст</a:t>
            </a:r>
            <a:r>
              <a:rPr lang="ru-RU" sz="2800" dirty="0"/>
              <a:t>: </a:t>
            </a:r>
            <a:r>
              <a:rPr lang="ru-RU" sz="2800" dirty="0" smtClean="0"/>
              <a:t>Общественная жизнь</a:t>
            </a:r>
            <a:endParaRPr lang="ru-R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</a:rPr>
              <a:t>Результаты</a:t>
            </a:r>
            <a:r>
              <a:rPr lang="ru-RU" sz="2800" dirty="0"/>
              <a:t>: </a:t>
            </a:r>
            <a:endParaRPr lang="ru-RU" sz="2800" dirty="0" smtClean="0"/>
          </a:p>
          <a:p>
            <a:r>
              <a:rPr lang="ru-RU" sz="2800" dirty="0" smtClean="0"/>
              <a:t>Вопрос 1: РФ: 89%, страны ОЭСР: 87%</a:t>
            </a:r>
          </a:p>
          <a:p>
            <a:r>
              <a:rPr lang="ru-RU" sz="2800" dirty="0"/>
              <a:t>Вопрос </a:t>
            </a:r>
            <a:r>
              <a:rPr lang="ru-RU" sz="2800" dirty="0" smtClean="0"/>
              <a:t>2: </a:t>
            </a:r>
            <a:r>
              <a:rPr lang="ru-RU" sz="2800" dirty="0"/>
              <a:t>РФ: </a:t>
            </a:r>
            <a:r>
              <a:rPr lang="ru-RU" sz="2800" dirty="0" smtClean="0"/>
              <a:t>72%, </a:t>
            </a:r>
            <a:r>
              <a:rPr lang="ru-RU" sz="2800" dirty="0"/>
              <a:t>страны ОЭСР: </a:t>
            </a:r>
            <a:r>
              <a:rPr lang="ru-RU" sz="2800" dirty="0" smtClean="0"/>
              <a:t>80%</a:t>
            </a:r>
            <a:endParaRPr lang="ru-RU" sz="2800" dirty="0"/>
          </a:p>
          <a:p>
            <a:r>
              <a:rPr lang="ru-RU" sz="2800" dirty="0"/>
              <a:t>Вопрос </a:t>
            </a:r>
            <a:r>
              <a:rPr lang="ru-RU" sz="2800" dirty="0" smtClean="0"/>
              <a:t>3: </a:t>
            </a:r>
            <a:r>
              <a:rPr lang="ru-RU" sz="2800" dirty="0"/>
              <a:t>РФ: </a:t>
            </a:r>
            <a:r>
              <a:rPr lang="ru-RU" sz="2800" dirty="0" smtClean="0"/>
              <a:t>72%, </a:t>
            </a:r>
            <a:r>
              <a:rPr lang="ru-RU" sz="2800" dirty="0"/>
              <a:t>страны ОЭСР: </a:t>
            </a:r>
            <a:r>
              <a:rPr lang="ru-RU" sz="2800" dirty="0" smtClean="0"/>
              <a:t>77</a:t>
            </a:r>
            <a:r>
              <a:rPr lang="ru-RU" sz="2800" dirty="0"/>
              <a:t>%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16" y="97893"/>
            <a:ext cx="1899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7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 flipH="1">
            <a:off x="11457212" y="-2465206"/>
            <a:ext cx="5101177" cy="13607762"/>
            <a:chOff x="-3812453" y="-3232122"/>
            <a:chExt cx="5101177" cy="13607762"/>
          </a:xfrm>
        </p:grpSpPr>
        <p:sp>
          <p:nvSpPr>
            <p:cNvPr id="3" name="Прямоугольник 2"/>
            <p:cNvSpPr/>
            <p:nvPr/>
          </p:nvSpPr>
          <p:spPr>
            <a:xfrm rot="18158689">
              <a:off x="-5797279" y="-1247296"/>
              <a:ext cx="8534829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4121243" flipH="1">
              <a:off x="-6601238" y="2485678"/>
              <a:ext cx="11214746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524000" y="239838"/>
            <a:ext cx="9164715" cy="400110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РФ. УРОВНИ МГ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654" y="1258060"/>
            <a:ext cx="8199000" cy="513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211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 flipH="1">
            <a:off x="11457212" y="-2465206"/>
            <a:ext cx="5101177" cy="13607762"/>
            <a:chOff x="-3812453" y="-3232122"/>
            <a:chExt cx="5101177" cy="13607762"/>
          </a:xfrm>
        </p:grpSpPr>
        <p:sp>
          <p:nvSpPr>
            <p:cNvPr id="3" name="Прямоугольник 2"/>
            <p:cNvSpPr/>
            <p:nvPr/>
          </p:nvSpPr>
          <p:spPr>
            <a:xfrm rot="18158689">
              <a:off x="-5797279" y="-1247296"/>
              <a:ext cx="8534829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4121243" flipH="1">
              <a:off x="-6601238" y="2485678"/>
              <a:ext cx="11214746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524000" y="239838"/>
            <a:ext cx="9164715" cy="461665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МАТЕМАТИЧЕСКОЙ ГРАМОТНОСТИ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5005" y="1066786"/>
            <a:ext cx="1007615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6 уровень: </a:t>
            </a:r>
            <a:r>
              <a:rPr lang="ru-RU" sz="2000" i="1" dirty="0" smtClean="0">
                <a:solidFill>
                  <a:schemeClr val="accent5">
                    <a:lumMod val="75000"/>
                  </a:schemeClr>
                </a:solidFill>
              </a:rPr>
              <a:t>исследование и моделирование сложных проблем</a:t>
            </a:r>
            <a:r>
              <a:rPr lang="ru-RU" sz="2000" dirty="0" smtClean="0"/>
              <a:t>, нетипичные контексты, разные источники, различные формы, новые стратегии, рассуждения, интуиция, выводы и аргументация в письменной форме, рефлексия.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5 уровень: </a:t>
            </a:r>
            <a:r>
              <a:rPr lang="ru-RU" sz="2000" i="1" dirty="0" smtClean="0">
                <a:solidFill>
                  <a:schemeClr val="accent5">
                    <a:lumMod val="75000"/>
                  </a:schemeClr>
                </a:solidFill>
              </a:rPr>
              <a:t>модели, сложные проблемы, распознавание ограничений, установление допущений</a:t>
            </a:r>
            <a:r>
              <a:rPr lang="ru-RU" sz="2000" dirty="0" smtClean="0"/>
              <a:t>, различные стратегии решения, связанные формы информации, использование формального языка, выводы и размышления, начала рефлексии.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4 уровень</a:t>
            </a:r>
            <a:r>
              <a:rPr lang="ru-RU" sz="2000" dirty="0" smtClean="0"/>
              <a:t>: </a:t>
            </a:r>
            <a:r>
              <a:rPr lang="ru-RU" sz="2000" i="1" dirty="0" smtClean="0">
                <a:solidFill>
                  <a:schemeClr val="accent5">
                    <a:lumMod val="75000"/>
                  </a:schemeClr>
                </a:solidFill>
              </a:rPr>
              <a:t>четко определенные модели, сложная, но конкретная ситуация, понимание ограничений</a:t>
            </a:r>
            <a:r>
              <a:rPr lang="ru-RU" sz="2000" dirty="0" smtClean="0"/>
              <a:t>, рассуждения и ограниченная интуиция в простых ситуациях, интеграция информации из различных форм, своя интерпретация, объяснения и аргументы.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3 уровень: </a:t>
            </a:r>
            <a:r>
              <a:rPr lang="ru-RU" sz="2000" i="1" dirty="0" smtClean="0">
                <a:solidFill>
                  <a:schemeClr val="accent5">
                    <a:lumMod val="75000"/>
                  </a:schemeClr>
                </a:solidFill>
              </a:rPr>
              <a:t>простые модели</a:t>
            </a:r>
            <a:r>
              <a:rPr lang="ru-RU" sz="2000" dirty="0" smtClean="0"/>
              <a:t>, четко описанные процедуры, простые методы, различные источники, прямые рассуждения, элементарная интерпретация, предметные навыки.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2 уровень: </a:t>
            </a:r>
            <a:r>
              <a:rPr lang="ru-RU" sz="2000" dirty="0" smtClean="0"/>
              <a:t>единственный источник, единственная форма представления, стандартные алгоритмы, формулы, действия, методы, прямой вывод, интерпретация полученного результата.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1 уровень: </a:t>
            </a:r>
            <a:r>
              <a:rPr lang="ru-RU" sz="2000" dirty="0" smtClean="0"/>
              <a:t>знакомые контексты, вся необходимая информация и вопросы в явном виде, прямые указания, стандартные процедуры, очевидные действия.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4787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 flipH="1">
            <a:off x="11457212" y="-2465206"/>
            <a:ext cx="5101177" cy="13607762"/>
            <a:chOff x="-3812453" y="-3232122"/>
            <a:chExt cx="5101177" cy="13607762"/>
          </a:xfrm>
        </p:grpSpPr>
        <p:sp>
          <p:nvSpPr>
            <p:cNvPr id="3" name="Прямоугольник 2"/>
            <p:cNvSpPr/>
            <p:nvPr/>
          </p:nvSpPr>
          <p:spPr>
            <a:xfrm rot="18158689">
              <a:off x="-5797279" y="-1247296"/>
              <a:ext cx="8534829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4121243" flipH="1">
              <a:off x="-6601238" y="2485678"/>
              <a:ext cx="11214746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524000" y="239838"/>
            <a:ext cx="9164715" cy="830997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НА ШКАЛЕ УРОВНЕЙ МАТЕМАТИЧЕСКОЙ ГРАМОТНОСТИ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695" y="975032"/>
            <a:ext cx="6142861" cy="57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6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837256">
            <a:off x="-1329838" y="-4070417"/>
            <a:ext cx="12214464" cy="271005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4000" y="239839"/>
            <a:ext cx="9143999" cy="400110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МЕЖДУНАРОДНЫХ ИССЛЕДОВАНИЙ</a:t>
            </a:r>
            <a:endParaRPr lang="ru-RU" sz="2000" i="1" dirty="0" smtClean="0">
              <a:ln w="3175">
                <a:noFill/>
              </a:ln>
              <a:solidFill>
                <a:srgbClr val="343F4D"/>
              </a:solidFill>
              <a:effectLst>
                <a:outerShdw blurRad="38100" dist="25400" dir="5400000" algn="ctr" rotWithShape="0">
                  <a:schemeClr val="bg1">
                    <a:alpha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94"/>
            <a:ext cx="12192000" cy="682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2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837256">
            <a:off x="-1329838" y="-4070417"/>
            <a:ext cx="12214464" cy="27100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05"/>
            <a:ext cx="12192000" cy="681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7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837256">
            <a:off x="-1329838" y="-4070417"/>
            <a:ext cx="12214464" cy="27100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83"/>
            <a:ext cx="12192000" cy="681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3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837256">
            <a:off x="-1329838" y="-4070417"/>
            <a:ext cx="12214464" cy="27100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94"/>
            <a:ext cx="12192000" cy="682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5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837256">
            <a:off x="-1329838" y="-4070417"/>
            <a:ext cx="12214464" cy="271005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4001" y="0"/>
            <a:ext cx="9143999" cy="400110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ОПЫТ МОУ СОШ № 18 им. Подольских курсантов, Московская область</a:t>
            </a:r>
            <a:endParaRPr lang="ru-RU" sz="2000" i="1" dirty="0" smtClean="0">
              <a:ln w="3175">
                <a:noFill/>
              </a:ln>
              <a:solidFill>
                <a:srgbClr val="343F4D"/>
              </a:solidFill>
              <a:effectLst>
                <a:outerShdw blurRad="38100" dist="25400" dir="5400000" algn="ctr" rotWithShape="0">
                  <a:schemeClr val="bg1">
                    <a:alpha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00110"/>
            <a:ext cx="9144000" cy="6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4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 flipH="1">
            <a:off x="11457212" y="-2465206"/>
            <a:ext cx="5101177" cy="13607762"/>
            <a:chOff x="-3812453" y="-3232122"/>
            <a:chExt cx="5101177" cy="13607762"/>
          </a:xfrm>
        </p:grpSpPr>
        <p:sp>
          <p:nvSpPr>
            <p:cNvPr id="3" name="Прямоугольник 2"/>
            <p:cNvSpPr/>
            <p:nvPr/>
          </p:nvSpPr>
          <p:spPr>
            <a:xfrm rot="18158689">
              <a:off x="-5797279" y="-1247296"/>
              <a:ext cx="8534829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4121243" flipH="1">
              <a:off x="-6601238" y="2485678"/>
              <a:ext cx="11214746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524000" y="239838"/>
            <a:ext cx="9164715" cy="461665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ОЦЕНКИ ФУНКЦИОНАЛЬНОЙ ГРАМОТНОСТИ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806" y="1802209"/>
            <a:ext cx="7524750" cy="45624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83" y="840949"/>
            <a:ext cx="1899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0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837256">
            <a:off x="-1329838" y="-4070417"/>
            <a:ext cx="12214464" cy="271005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4001" y="0"/>
            <a:ext cx="9143999" cy="400110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ОПЫТ МОУ СОШ № 18 им. Подольских курсантов, Московская область</a:t>
            </a:r>
            <a:endParaRPr lang="ru-RU" sz="2000" i="1" dirty="0" smtClean="0">
              <a:ln w="3175">
                <a:noFill/>
              </a:ln>
              <a:solidFill>
                <a:srgbClr val="343F4D"/>
              </a:solidFill>
              <a:effectLst>
                <a:outerShdw blurRad="38100" dist="25400" dir="5400000" algn="ctr" rotWithShape="0">
                  <a:schemeClr val="bg1">
                    <a:alpha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522000"/>
            <a:ext cx="9171000" cy="63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3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837256">
            <a:off x="-1329838" y="-4070417"/>
            <a:ext cx="12214464" cy="271005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4001" y="0"/>
            <a:ext cx="9143999" cy="400110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ОПЫТ МОУ СОШ № 18 им. Подольских курсантов, Московская область</a:t>
            </a:r>
            <a:endParaRPr lang="ru-RU" sz="2000" i="1" dirty="0" smtClean="0">
              <a:ln w="3175">
                <a:noFill/>
              </a:ln>
              <a:solidFill>
                <a:srgbClr val="343F4D"/>
              </a:solidFill>
              <a:effectLst>
                <a:outerShdw blurRad="38100" dist="25400" dir="5400000" algn="ctr" rotWithShape="0">
                  <a:schemeClr val="bg1">
                    <a:alpha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032" y="678495"/>
            <a:ext cx="9171000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9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837256">
            <a:off x="-1329838" y="-4070417"/>
            <a:ext cx="12214464" cy="271005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4001" y="0"/>
            <a:ext cx="9143999" cy="400110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ОПЫТ МОУ СОШ № 18 им. Подольских курсантов, Московская область</a:t>
            </a:r>
            <a:endParaRPr lang="ru-RU" sz="2000" i="1" dirty="0" smtClean="0">
              <a:ln w="3175">
                <a:noFill/>
              </a:ln>
              <a:solidFill>
                <a:srgbClr val="343F4D"/>
              </a:solidFill>
              <a:effectLst>
                <a:outerShdw blurRad="38100" dist="25400" dir="5400000" algn="ctr" rotWithShape="0">
                  <a:schemeClr val="bg1">
                    <a:alpha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400110"/>
            <a:ext cx="9171000" cy="62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1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837256">
            <a:off x="-1329838" y="-4070417"/>
            <a:ext cx="12214464" cy="271005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4001" y="0"/>
            <a:ext cx="9143999" cy="400110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ОПЫТ МОУ СОШ № 18 им. Подольских курсантов, Московская область</a:t>
            </a:r>
            <a:endParaRPr lang="ru-RU" sz="2000" i="1" dirty="0" smtClean="0">
              <a:ln w="3175">
                <a:noFill/>
              </a:ln>
              <a:solidFill>
                <a:srgbClr val="343F4D"/>
              </a:solidFill>
              <a:effectLst>
                <a:outerShdw blurRad="38100" dist="25400" dir="5400000" algn="ctr" rotWithShape="0">
                  <a:schemeClr val="bg1">
                    <a:alpha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000" y="724500"/>
            <a:ext cx="9162000" cy="540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7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E3E8F3"/>
            </a:gs>
            <a:gs pos="0">
              <a:srgbClr val="80A2D7"/>
            </a:gs>
            <a:gs pos="57000">
              <a:srgbClr val="A1C6DB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329546"/>
            <a:ext cx="9144000" cy="1937657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343F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МАТЕМАТИЧЕСКАЯ ГРАМОТНОСТЬ: КЛЮЧЕВЫЕ ПОНЯТИЯ И СТРУКТУРА ОЦЕНКИ В ИССЛЕДОВАНИИ </a:t>
            </a:r>
            <a:r>
              <a:rPr lang="en-US" sz="3200" dirty="0" smtClean="0">
                <a:solidFill>
                  <a:srgbClr val="343F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PISA</a:t>
            </a:r>
            <a:r>
              <a:rPr lang="ru-RU" sz="3200" smtClean="0">
                <a:solidFill>
                  <a:srgbClr val="343F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ОПЫТ ФОРМИРОВАНИЯ</a:t>
            </a:r>
            <a:endParaRPr lang="ru-RU" sz="3200" dirty="0">
              <a:solidFill>
                <a:srgbClr val="343F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1" descr="C:\Users\Администратор\Desktop\СКИРО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112" y="14514"/>
            <a:ext cx="1346200" cy="102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24000" y="18556"/>
            <a:ext cx="9143999" cy="923330"/>
          </a:xfrm>
          <a:prstGeom prst="rect">
            <a:avLst/>
          </a:prstGeom>
          <a:effectLst>
            <a:outerShdw blurRad="25400" dist="254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СТАВРОПОЛЬСКИЙ КРАЕВОЙ </a:t>
            </a:r>
            <a:br>
              <a:rPr lang="ru-RU" dirty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РАЗВИТИЯ </a:t>
            </a:r>
            <a:r>
              <a:rPr lang="ru-RU" dirty="0">
                <a:ln w="3175">
                  <a:noFill/>
                </a:ln>
                <a:solidFill>
                  <a:srgbClr val="343F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ru-RU" dirty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ПОВЫШЕНИЯ КВАЛИФИКАЦИИ И ПЕРЕПОДГОТОВКИ РАБОТНИКОВ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55350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 flipH="1">
            <a:off x="11457212" y="-2465206"/>
            <a:ext cx="5101177" cy="13607762"/>
            <a:chOff x="-3812453" y="-3232122"/>
            <a:chExt cx="5101177" cy="13607762"/>
          </a:xfrm>
        </p:grpSpPr>
        <p:sp>
          <p:nvSpPr>
            <p:cNvPr id="3" name="Прямоугольник 2"/>
            <p:cNvSpPr/>
            <p:nvPr/>
          </p:nvSpPr>
          <p:spPr>
            <a:xfrm rot="18158689">
              <a:off x="-5797279" y="-1247296"/>
              <a:ext cx="8534829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4121243" flipH="1">
              <a:off x="-6601238" y="2485678"/>
              <a:ext cx="11214746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524000" y="239838"/>
            <a:ext cx="9164715" cy="954107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ОЦЕНКИ МАТЕМАТИЧЕСКОЙ ГРАМОТНОСТИ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7452" y="1473694"/>
            <a:ext cx="1202924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Контекст</a:t>
            </a:r>
            <a:r>
              <a:rPr lang="ru-RU" sz="2400" dirty="0" smtClean="0"/>
              <a:t>, в котором представлена проблема:</a:t>
            </a:r>
          </a:p>
          <a:p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Личная жизнь; Образование/профессиональная деятельность; Общественная жизнь; Научная деятельность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Математическое содержание</a:t>
            </a:r>
            <a:r>
              <a:rPr lang="ru-RU" sz="2400" dirty="0" smtClean="0"/>
              <a:t>, которое используется в тестовых заданиях (предметное ядро функциональной грамотности):</a:t>
            </a:r>
          </a:p>
          <a:p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Изменение и зависимости; Пространство и формы; Неопределенность и данные; Количество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Когнитивные процессы </a:t>
            </a:r>
            <a:r>
              <a:rPr lang="ru-RU" sz="2400" dirty="0" smtClean="0"/>
              <a:t>(составляющие интеллектуальной деятельности), которые описывают деятельность ученика:</a:t>
            </a:r>
          </a:p>
          <a:p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Формулировать</a:t>
            </a:r>
            <a:r>
              <a:rPr lang="ru-RU" sz="2400" dirty="0" smtClean="0"/>
              <a:t> ситуацию математически; 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Применять</a:t>
            </a:r>
            <a:r>
              <a:rPr lang="ru-RU" sz="2400" dirty="0" smtClean="0"/>
              <a:t> математические понятия, факты, процедуры;</a:t>
            </a:r>
          </a:p>
          <a:p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Интерпретировать</a:t>
            </a:r>
            <a:r>
              <a:rPr lang="ru-RU" sz="2400" dirty="0" smtClean="0"/>
              <a:t>, использовать и оценивать математические результаты; 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Рассуждать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928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 flipH="1">
            <a:off x="11457212" y="-2465206"/>
            <a:ext cx="5101177" cy="13607762"/>
            <a:chOff x="-3812453" y="-3232122"/>
            <a:chExt cx="5101177" cy="13607762"/>
          </a:xfrm>
        </p:grpSpPr>
        <p:sp>
          <p:nvSpPr>
            <p:cNvPr id="3" name="Прямоугольник 2"/>
            <p:cNvSpPr/>
            <p:nvPr/>
          </p:nvSpPr>
          <p:spPr>
            <a:xfrm rot="18158689">
              <a:off x="-5797279" y="-1247296"/>
              <a:ext cx="8534829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4121243" flipH="1">
              <a:off x="-6601238" y="2485678"/>
              <a:ext cx="11214746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524000" y="239838"/>
            <a:ext cx="9164715" cy="461665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КОГНИТИВНЫЕ ПРОЦЕССЫ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947" y="1571348"/>
            <a:ext cx="1028947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</a:rPr>
              <a:t>Формулировать ситуации математически </a:t>
            </a:r>
            <a:r>
              <a:rPr lang="ru-RU" sz="2200" dirty="0" smtClean="0"/>
              <a:t>– способность распознавать и выявлять возможности использовать математику, а затем трансформировать проблему, представленную в контексте реального мира, в математическую структуру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</a:rPr>
              <a:t>Применять математику </a:t>
            </a:r>
            <a:r>
              <a:rPr lang="ru-RU" sz="2200" dirty="0" smtClean="0"/>
              <a:t>– способность применять математические понятия, факты, процедуры, рассуждения и инструменты для решения математически сформулированной проблемы и получения математических выводов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</a:rPr>
              <a:t>Интерпретировать/оценивать результаты </a:t>
            </a:r>
            <a:r>
              <a:rPr lang="ru-RU" sz="2200" dirty="0" smtClean="0"/>
              <a:t>– способность размышлять над математическим решением, результатами или выводами, интерпретировать и оценивать их в контексте реальной проблемы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</a:rPr>
              <a:t>Рассуждать</a:t>
            </a:r>
            <a:r>
              <a:rPr lang="ru-RU" sz="2200" dirty="0" smtClean="0"/>
              <a:t> – способность делать логические заключения, а также рассуждать над тем, как сформулировать ситуацию математически, как применить предметные навыки, как интерпретировать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41282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837256">
            <a:off x="-1329838" y="-4070417"/>
            <a:ext cx="12214464" cy="271005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4000" y="239839"/>
            <a:ext cx="9143999" cy="461665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PISA-2022</a:t>
            </a:r>
            <a:r>
              <a:rPr lang="ru-RU" sz="24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АКЦЕНТЫ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2177" y="958362"/>
            <a:ext cx="98649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Центральный компонент математической </a:t>
            </a:r>
            <a:r>
              <a:rPr lang="ru-RU" sz="2800" dirty="0" smtClean="0"/>
              <a:t>грамотности – связь между математическими рассуждениями и решением поставленной проблемы</a:t>
            </a:r>
          </a:p>
          <a:p>
            <a:pPr algn="just"/>
            <a:endParaRPr lang="ru-RU" sz="2800" dirty="0" smtClean="0"/>
          </a:p>
          <a:p>
            <a:pPr algn="just"/>
            <a:r>
              <a:rPr lang="ru-RU" sz="2800" dirty="0" smtClean="0"/>
              <a:t>Для решения проблемы учащийся сначала должен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увидеть математическую природу проблемы, представленной в контексте реального мира, и сформулировать ее на языке математики.</a:t>
            </a:r>
          </a:p>
          <a:p>
            <a:pPr algn="just"/>
            <a:endParaRPr lang="ru-RU" sz="2800" dirty="0" smtClean="0"/>
          </a:p>
          <a:p>
            <a:pPr algn="just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Акцент</a:t>
            </a:r>
            <a:r>
              <a:rPr lang="ru-RU" sz="2800" dirty="0" smtClean="0"/>
              <a:t> при оценке – математические рассуждения.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836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 flipH="1">
            <a:off x="11457212" y="-2465206"/>
            <a:ext cx="5101177" cy="13607762"/>
            <a:chOff x="-3812453" y="-3232122"/>
            <a:chExt cx="5101177" cy="13607762"/>
          </a:xfrm>
        </p:grpSpPr>
        <p:sp>
          <p:nvSpPr>
            <p:cNvPr id="3" name="Прямоугольник 2"/>
            <p:cNvSpPr/>
            <p:nvPr/>
          </p:nvSpPr>
          <p:spPr>
            <a:xfrm rot="18158689">
              <a:off x="-5797279" y="-1247296"/>
              <a:ext cx="8534829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4121243" flipH="1">
              <a:off x="-6601238" y="2485678"/>
              <a:ext cx="11214746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524000" y="239838"/>
            <a:ext cx="9164715" cy="461665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РФ. ВИДЫ ДЕЯТЕЛЬНОСТИ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550" y="2046322"/>
            <a:ext cx="7128000" cy="40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3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 flipH="1">
            <a:off x="11457212" y="-2465206"/>
            <a:ext cx="5101177" cy="13607762"/>
            <a:chOff x="-3812453" y="-3232122"/>
            <a:chExt cx="5101177" cy="13607762"/>
          </a:xfrm>
        </p:grpSpPr>
        <p:sp>
          <p:nvSpPr>
            <p:cNvPr id="3" name="Прямоугольник 2"/>
            <p:cNvSpPr/>
            <p:nvPr/>
          </p:nvSpPr>
          <p:spPr>
            <a:xfrm rot="18158689">
              <a:off x="-5797279" y="-1247296"/>
              <a:ext cx="8534829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4121243" flipH="1">
              <a:off x="-6601238" y="2485678"/>
              <a:ext cx="11214746" cy="4565178"/>
            </a:xfrm>
            <a:prstGeom prst="rect">
              <a:avLst/>
            </a:prstGeom>
            <a:gradFill flip="none" rotWithShape="1">
              <a:gsLst>
                <a:gs pos="100000">
                  <a:srgbClr val="E3E8F3">
                    <a:alpha val="20000"/>
                  </a:srgbClr>
                </a:gs>
                <a:gs pos="0">
                  <a:srgbClr val="80A2D7">
                    <a:alpha val="20000"/>
                  </a:srgbClr>
                </a:gs>
                <a:gs pos="46000">
                  <a:srgbClr val="A1C6D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524000" y="239838"/>
            <a:ext cx="9164715" cy="461665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РФ. СОДЕРЖАНИЕ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352550"/>
            <a:ext cx="71628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8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837256">
            <a:off x="-1329838" y="-4070417"/>
            <a:ext cx="12214464" cy="271005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4000" y="239839"/>
            <a:ext cx="9143999" cy="461665"/>
          </a:xfrm>
          <a:prstGeom prst="rect">
            <a:avLst/>
          </a:prstGeom>
          <a:effectLst>
            <a:outerShdw blurRad="12700" dist="12700" dir="5400000" sx="99000" sy="99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PISA-2022</a:t>
            </a:r>
            <a:r>
              <a:rPr lang="ru-RU" sz="2400" dirty="0" smtClean="0">
                <a:ln w="3175">
                  <a:noFill/>
                </a:ln>
                <a:solidFill>
                  <a:srgbClr val="343F4D"/>
                </a:solidFill>
                <a:effectLst>
                  <a:outerShdw blurRad="38100" dist="25400" dir="5400000" algn="ctr" rotWithShape="0">
                    <a:schemeClr val="bg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НОВЫЕ ТЕМЫ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59523" y="1257300"/>
            <a:ext cx="94341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Новые темы </a:t>
            </a:r>
            <a:r>
              <a:rPr lang="ru-RU" sz="2400" dirty="0" smtClean="0"/>
              <a:t>по областям содержания:</a:t>
            </a:r>
          </a:p>
          <a:p>
            <a:pPr indent="-457200" algn="just"/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Явления роста</a:t>
            </a:r>
            <a:r>
              <a:rPr lang="ru-RU" sz="2400" dirty="0" smtClean="0"/>
              <a:t>: линейные, нелинейные, квадратичные и экспоненциальные зависимости (Изменение и зависимости)</a:t>
            </a:r>
          </a:p>
          <a:p>
            <a:pPr indent="-457200" algn="just"/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Геометрическая аппроксимация </a:t>
            </a:r>
            <a:r>
              <a:rPr lang="ru-RU" sz="2400" dirty="0" smtClean="0"/>
              <a:t>свойств нестандартных или незнакомых форм и объектов путем разбиения этих фигур и объектов на знакомые формы и объекты (Пространство и формы)</a:t>
            </a:r>
          </a:p>
          <a:p>
            <a:pPr indent="-457200" algn="just"/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Компьютерное моделирование</a:t>
            </a:r>
            <a:r>
              <a:rPr lang="ru-RU" sz="2400" dirty="0" smtClean="0"/>
              <a:t>: анализ изменений, влияния переменных на результат; калькулятор (Количество)</a:t>
            </a:r>
          </a:p>
          <a:p>
            <a:pPr indent="-457200" algn="just"/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Принятие решений в ситуациях неопределенности</a:t>
            </a:r>
            <a:r>
              <a:rPr lang="ru-RU" sz="2400" dirty="0" smtClean="0"/>
              <a:t>: использование вероятности и основных принципов комбинаторики для интерпретации ситуаций и прогнозирования (неопределенность и данные)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836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1916</TotalTime>
  <Words>1301</Words>
  <Application>Microsoft Office PowerPoint</Application>
  <PresentationFormat>Широкоэкранный</PresentationFormat>
  <Paragraphs>127</Paragraphs>
  <Slides>34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Wingdings</vt:lpstr>
      <vt:lpstr>Тема Office</vt:lpstr>
      <vt:lpstr>CorelDRAW</vt:lpstr>
      <vt:lpstr>ЧТО ТАКОЕ МАТЕМАТИЧЕСКАЯ ГРАМОТНОСТЬ: КЛЮЧЕВЫЕ ПОНЯТИЯ И СТРУКТУРА ОЦЕНКИ В ИССЛЕДОВАНИИ PISA, ОПЫТ ФОРМИРОВАНИЯ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ТАКОЕ МАТЕМАТИЧЕСКАЯ ГРАМОТНОСТЬ: КЛЮЧЕВЫЕ ПОНЯТИЯ И СТРУКТУРА ОЦЕНКИ В ИССЛЕДОВАНИИ PISA, ОПЫТ ФОРМИРОВАНИЯ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Taniana</cp:lastModifiedBy>
  <cp:revision>98</cp:revision>
  <dcterms:created xsi:type="dcterms:W3CDTF">2021-08-15T15:17:03Z</dcterms:created>
  <dcterms:modified xsi:type="dcterms:W3CDTF">2021-11-10T10:15:42Z</dcterms:modified>
</cp:coreProperties>
</file>