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00" r:id="rId2"/>
    <p:sldId id="380" r:id="rId3"/>
    <p:sldId id="406" r:id="rId4"/>
    <p:sldId id="405" r:id="rId5"/>
    <p:sldId id="408" r:id="rId6"/>
    <p:sldId id="409" r:id="rId7"/>
    <p:sldId id="410" r:id="rId8"/>
    <p:sldId id="389" r:id="rId9"/>
    <p:sldId id="391" r:id="rId10"/>
    <p:sldId id="350" r:id="rId11"/>
    <p:sldId id="352" r:id="rId12"/>
    <p:sldId id="392" r:id="rId13"/>
    <p:sldId id="3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33CC"/>
    <a:srgbClr val="A1A1A1"/>
    <a:srgbClr val="808080"/>
    <a:srgbClr val="B2B2B2"/>
    <a:srgbClr val="8A8A8A"/>
    <a:srgbClr val="003366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1159" autoAdjust="0"/>
  </p:normalViewPr>
  <p:slideViewPr>
    <p:cSldViewPr>
      <p:cViewPr>
        <p:scale>
          <a:sx n="100" d="100"/>
          <a:sy n="100" d="100"/>
        </p:scale>
        <p:origin x="-198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Лист1!$A$2:$C$2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88495616"/>
        <c:axId val="88497536"/>
        <c:axId val="0"/>
      </c:bar3DChart>
      <c:catAx>
        <c:axId val="88495616"/>
        <c:scaling>
          <c:orientation val="minMax"/>
        </c:scaling>
        <c:delete val="1"/>
        <c:axPos val="b"/>
        <c:majorTickMark val="none"/>
        <c:tickLblPos val="none"/>
        <c:crossAx val="88497536"/>
        <c:crosses val="autoZero"/>
        <c:auto val="1"/>
        <c:lblAlgn val="ctr"/>
        <c:lblOffset val="100"/>
      </c:catAx>
      <c:valAx>
        <c:axId val="88497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Кол-во</a:t>
                </a:r>
                <a:r>
                  <a:rPr lang="ru-RU" baseline="0"/>
                  <a:t> призёров в крае.</a:t>
                </a:r>
                <a:endParaRPr lang="ru-RU"/>
              </a:p>
            </c:rich>
          </c:tx>
        </c:title>
        <c:numFmt formatCode="General" sourceLinked="1"/>
        <c:majorTickMark val="none"/>
        <c:tickLblPos val="nextTo"/>
        <c:crossAx val="8849561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E9D80-814E-4C6B-9851-69B6DB4DD480}" type="doc">
      <dgm:prSet loTypeId="urn:microsoft.com/office/officeart/2005/8/layout/venn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9C3954-7294-4B74-BA30-70B106B28B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E5785-D287-4568-B208-4B2F1AE51536}" type="parTrans" cxnId="{04CCA8C6-4F09-4A9A-AE6E-6F3892BC08CB}">
      <dgm:prSet/>
      <dgm:spPr/>
      <dgm:t>
        <a:bodyPr/>
        <a:lstStyle/>
        <a:p>
          <a:endParaRPr lang="ru-RU"/>
        </a:p>
      </dgm:t>
    </dgm:pt>
    <dgm:pt modelId="{B15282E1-D782-4061-A98B-6DB84E13CAA9}" type="sibTrans" cxnId="{04CCA8C6-4F09-4A9A-AE6E-6F3892BC08CB}">
      <dgm:prSet/>
      <dgm:spPr/>
      <dgm:t>
        <a:bodyPr/>
        <a:lstStyle/>
        <a:p>
          <a:endParaRPr lang="ru-RU"/>
        </a:p>
      </dgm:t>
    </dgm:pt>
    <dgm:pt modelId="{6A157C88-48C4-4C27-A2DA-4E91FACF967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Учителя - предметники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792A4F-C307-4E0A-89C1-7992980B9CA8}" type="parTrans" cxnId="{1E1514DE-5D3A-4A9D-A8EA-FF651A11C930}">
      <dgm:prSet/>
      <dgm:spPr/>
      <dgm:t>
        <a:bodyPr/>
        <a:lstStyle/>
        <a:p>
          <a:endParaRPr lang="ru-RU"/>
        </a:p>
      </dgm:t>
    </dgm:pt>
    <dgm:pt modelId="{3D15765D-37CB-402B-AE3B-EDB74A619F6A}" type="sibTrans" cxnId="{1E1514DE-5D3A-4A9D-A8EA-FF651A11C930}">
      <dgm:prSet/>
      <dgm:spPr/>
      <dgm:t>
        <a:bodyPr/>
        <a:lstStyle/>
        <a:p>
          <a:endParaRPr lang="ru-RU"/>
        </a:p>
      </dgm:t>
    </dgm:pt>
    <dgm:pt modelId="{96F3A9CA-4588-4B2A-AAE6-383A9514CDA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Классные руководители </a:t>
          </a:r>
        </a:p>
      </dgm:t>
    </dgm:pt>
    <dgm:pt modelId="{43C02D3C-E431-4648-A873-A20ED2951DD1}" type="parTrans" cxnId="{74528BBD-4522-4555-A33C-382960616A7F}">
      <dgm:prSet/>
      <dgm:spPr/>
      <dgm:t>
        <a:bodyPr/>
        <a:lstStyle/>
        <a:p>
          <a:endParaRPr lang="ru-RU"/>
        </a:p>
      </dgm:t>
    </dgm:pt>
    <dgm:pt modelId="{E1ECD996-12E7-41D5-BE17-6A5F04026698}" type="sibTrans" cxnId="{74528BBD-4522-4555-A33C-382960616A7F}">
      <dgm:prSet/>
      <dgm:spPr/>
      <dgm:t>
        <a:bodyPr/>
        <a:lstStyle/>
        <a:p>
          <a:endParaRPr lang="ru-RU"/>
        </a:p>
      </dgm:t>
    </dgm:pt>
    <dgm:pt modelId="{3AE4E7B6-98D6-4E04-875B-F67BAB5783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 ДО</a:t>
          </a:r>
        </a:p>
      </dgm:t>
    </dgm:pt>
    <dgm:pt modelId="{D0BBF0E8-9E7B-43F6-9313-86CBFC0FE44C}" type="parTrans" cxnId="{D264588E-7153-49C3-844A-54295CDF8D53}">
      <dgm:prSet/>
      <dgm:spPr/>
      <dgm:t>
        <a:bodyPr/>
        <a:lstStyle/>
        <a:p>
          <a:endParaRPr lang="ru-RU"/>
        </a:p>
      </dgm:t>
    </dgm:pt>
    <dgm:pt modelId="{B0C9DF1D-6CAE-4F8D-BCD7-FE953C05ED91}" type="sibTrans" cxnId="{D264588E-7153-49C3-844A-54295CDF8D53}">
      <dgm:prSet/>
      <dgm:spPr/>
      <dgm:t>
        <a:bodyPr/>
        <a:lstStyle/>
        <a:p>
          <a:endParaRPr lang="ru-RU"/>
        </a:p>
      </dgm:t>
    </dgm:pt>
    <dgm:pt modelId="{F2E51C1D-CE12-4436-825D-857B71FFC33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биологии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80E4E2-48CB-45F8-9433-1EEDA6F5CD83}" type="parTrans" cxnId="{A65079E1-1EFE-4E62-871E-13CC6F3E6A1E}">
      <dgm:prSet/>
      <dgm:spPr/>
      <dgm:t>
        <a:bodyPr/>
        <a:lstStyle/>
        <a:p>
          <a:endParaRPr lang="ru-RU"/>
        </a:p>
      </dgm:t>
    </dgm:pt>
    <dgm:pt modelId="{3DCDB785-B17C-4627-B8C2-AF7417E1DB6D}" type="sibTrans" cxnId="{A65079E1-1EFE-4E62-871E-13CC6F3E6A1E}">
      <dgm:prSet/>
      <dgm:spPr/>
      <dgm:t>
        <a:bodyPr/>
        <a:lstStyle/>
        <a:p>
          <a:endParaRPr lang="ru-RU"/>
        </a:p>
      </dgm:t>
    </dgm:pt>
    <dgm:pt modelId="{1A0E4D36-C857-4909-A220-07CC340A9951}" type="pres">
      <dgm:prSet presAssocID="{A02E9D80-814E-4C6B-9851-69B6DB4DD48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2DA1F-E9B6-43B8-B828-EBC846727562}" type="pres">
      <dgm:prSet presAssocID="{A02E9D80-814E-4C6B-9851-69B6DB4DD480}" presName="comp1" presStyleCnt="0"/>
      <dgm:spPr/>
    </dgm:pt>
    <dgm:pt modelId="{4EA7548C-37CC-41DD-8639-09F6E1357E2F}" type="pres">
      <dgm:prSet presAssocID="{A02E9D80-814E-4C6B-9851-69B6DB4DD480}" presName="circle1" presStyleLbl="node1" presStyleIdx="0" presStyleCnt="5" custScaleY="102817" custLinFactNeighborX="1408" custLinFactNeighborY="1203"/>
      <dgm:spPr/>
      <dgm:t>
        <a:bodyPr/>
        <a:lstStyle/>
        <a:p>
          <a:endParaRPr lang="ru-RU"/>
        </a:p>
      </dgm:t>
    </dgm:pt>
    <dgm:pt modelId="{AF14194E-09B7-4AD4-9F34-C2369184670F}" type="pres">
      <dgm:prSet presAssocID="{A02E9D80-814E-4C6B-9851-69B6DB4DD48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D6C78-CB44-4E4D-91F2-1FE85558C980}" type="pres">
      <dgm:prSet presAssocID="{A02E9D80-814E-4C6B-9851-69B6DB4DD480}" presName="comp2" presStyleCnt="0"/>
      <dgm:spPr/>
    </dgm:pt>
    <dgm:pt modelId="{8E689135-7F94-40C4-BBFA-3409DF1FF0C5}" type="pres">
      <dgm:prSet presAssocID="{A02E9D80-814E-4C6B-9851-69B6DB4DD480}" presName="circle2" presStyleLbl="node1" presStyleIdx="1" presStyleCnt="5"/>
      <dgm:spPr/>
      <dgm:t>
        <a:bodyPr/>
        <a:lstStyle/>
        <a:p>
          <a:endParaRPr lang="ru-RU"/>
        </a:p>
      </dgm:t>
    </dgm:pt>
    <dgm:pt modelId="{7229AF69-2E6F-4226-A532-7C06E9C77CE1}" type="pres">
      <dgm:prSet presAssocID="{A02E9D80-814E-4C6B-9851-69B6DB4DD48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C8B8-D9D6-44ED-B4F6-F69E48B41EE5}" type="pres">
      <dgm:prSet presAssocID="{A02E9D80-814E-4C6B-9851-69B6DB4DD480}" presName="comp3" presStyleCnt="0"/>
      <dgm:spPr/>
    </dgm:pt>
    <dgm:pt modelId="{99CD66F2-F076-4DBD-B4AB-A8CAE88A5595}" type="pres">
      <dgm:prSet presAssocID="{A02E9D80-814E-4C6B-9851-69B6DB4DD480}" presName="circle3" presStyleLbl="node1" presStyleIdx="2" presStyleCnt="5"/>
      <dgm:spPr/>
      <dgm:t>
        <a:bodyPr/>
        <a:lstStyle/>
        <a:p>
          <a:endParaRPr lang="ru-RU"/>
        </a:p>
      </dgm:t>
    </dgm:pt>
    <dgm:pt modelId="{262BE85B-EBE4-4C84-A136-E3C8516C6579}" type="pres">
      <dgm:prSet presAssocID="{A02E9D80-814E-4C6B-9851-69B6DB4DD48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83A98-CE0D-42A3-B166-A7B005F51A0B}" type="pres">
      <dgm:prSet presAssocID="{A02E9D80-814E-4C6B-9851-69B6DB4DD480}" presName="comp4" presStyleCnt="0"/>
      <dgm:spPr/>
    </dgm:pt>
    <dgm:pt modelId="{5ADCE4AF-4A36-4CD3-8884-58B85A86E514}" type="pres">
      <dgm:prSet presAssocID="{A02E9D80-814E-4C6B-9851-69B6DB4DD480}" presName="circle4" presStyleLbl="node1" presStyleIdx="3" presStyleCnt="5" custLinFactNeighborX="1494" custLinFactNeighborY="6238"/>
      <dgm:spPr/>
      <dgm:t>
        <a:bodyPr/>
        <a:lstStyle/>
        <a:p>
          <a:endParaRPr lang="ru-RU"/>
        </a:p>
      </dgm:t>
    </dgm:pt>
    <dgm:pt modelId="{17B5BFF3-D035-48D9-9707-1BE33AA257EC}" type="pres">
      <dgm:prSet presAssocID="{A02E9D80-814E-4C6B-9851-69B6DB4DD48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830F-0D51-46EF-85C3-74423675966B}" type="pres">
      <dgm:prSet presAssocID="{A02E9D80-814E-4C6B-9851-69B6DB4DD480}" presName="comp5" presStyleCnt="0"/>
      <dgm:spPr/>
    </dgm:pt>
    <dgm:pt modelId="{E0C4463A-3E72-401E-80A0-11894681CEF5}" type="pres">
      <dgm:prSet presAssocID="{A02E9D80-814E-4C6B-9851-69B6DB4DD480}" presName="circle5" presStyleLbl="node1" presStyleIdx="4" presStyleCnt="5" custLinFactNeighborX="-1056" custLinFactNeighborY="-2627"/>
      <dgm:spPr/>
      <dgm:t>
        <a:bodyPr/>
        <a:lstStyle/>
        <a:p>
          <a:endParaRPr lang="ru-RU"/>
        </a:p>
      </dgm:t>
    </dgm:pt>
    <dgm:pt modelId="{439E2500-26E5-4097-AB92-B498FBD901DB}" type="pres">
      <dgm:prSet presAssocID="{A02E9D80-814E-4C6B-9851-69B6DB4DD48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CB327-8E77-41AE-84C0-DC4DF5C7C305}" type="presOf" srcId="{3AE4E7B6-98D6-4E04-875B-F67BAB5783F0}" destId="{5ADCE4AF-4A36-4CD3-8884-58B85A86E514}" srcOrd="0" destOrd="0" presId="urn:microsoft.com/office/officeart/2005/8/layout/venn2"/>
    <dgm:cxn modelId="{697B0296-058A-4A7E-9D80-AB30F4E276E7}" type="presOf" srcId="{96F3A9CA-4588-4B2A-AAE6-383A9514CDA3}" destId="{262BE85B-EBE4-4C84-A136-E3C8516C6579}" srcOrd="1" destOrd="0" presId="urn:microsoft.com/office/officeart/2005/8/layout/venn2"/>
    <dgm:cxn modelId="{E012CE1B-BBEB-4A90-A61E-FBDB9991E46D}" type="presOf" srcId="{A02E9D80-814E-4C6B-9851-69B6DB4DD480}" destId="{1A0E4D36-C857-4909-A220-07CC340A9951}" srcOrd="0" destOrd="0" presId="urn:microsoft.com/office/officeart/2005/8/layout/venn2"/>
    <dgm:cxn modelId="{1E1514DE-5D3A-4A9D-A8EA-FF651A11C930}" srcId="{A02E9D80-814E-4C6B-9851-69B6DB4DD480}" destId="{6A157C88-48C4-4C27-A2DA-4E91FACF967D}" srcOrd="1" destOrd="0" parTransId="{2D792A4F-C307-4E0A-89C1-7992980B9CA8}" sibTransId="{3D15765D-37CB-402B-AE3B-EDB74A619F6A}"/>
    <dgm:cxn modelId="{67C0D21A-2117-452C-9CEC-A46C620B1B3B}" type="presOf" srcId="{3AE4E7B6-98D6-4E04-875B-F67BAB5783F0}" destId="{17B5BFF3-D035-48D9-9707-1BE33AA257EC}" srcOrd="1" destOrd="0" presId="urn:microsoft.com/office/officeart/2005/8/layout/venn2"/>
    <dgm:cxn modelId="{52A7BE98-AB36-44A2-8F39-0CE2B5D16FD5}" type="presOf" srcId="{F2E51C1D-CE12-4436-825D-857B71FFC33C}" destId="{E0C4463A-3E72-401E-80A0-11894681CEF5}" srcOrd="0" destOrd="0" presId="urn:microsoft.com/office/officeart/2005/8/layout/venn2"/>
    <dgm:cxn modelId="{8DC8FA43-44B3-43BA-8288-1BA007BB7957}" type="presOf" srcId="{F2E51C1D-CE12-4436-825D-857B71FFC33C}" destId="{439E2500-26E5-4097-AB92-B498FBD901DB}" srcOrd="1" destOrd="0" presId="urn:microsoft.com/office/officeart/2005/8/layout/venn2"/>
    <dgm:cxn modelId="{0D73261C-3120-406C-BAE5-7229A11ECE1E}" type="presOf" srcId="{6A157C88-48C4-4C27-A2DA-4E91FACF967D}" destId="{7229AF69-2E6F-4226-A532-7C06E9C77CE1}" srcOrd="1" destOrd="0" presId="urn:microsoft.com/office/officeart/2005/8/layout/venn2"/>
    <dgm:cxn modelId="{1842F5E2-BCB5-4F1A-99A9-F1CF2A602D56}" type="presOf" srcId="{449C3954-7294-4B74-BA30-70B106B28B71}" destId="{4EA7548C-37CC-41DD-8639-09F6E1357E2F}" srcOrd="0" destOrd="0" presId="urn:microsoft.com/office/officeart/2005/8/layout/venn2"/>
    <dgm:cxn modelId="{0D83FB22-32B9-4851-A725-C86115325D7C}" type="presOf" srcId="{449C3954-7294-4B74-BA30-70B106B28B71}" destId="{AF14194E-09B7-4AD4-9F34-C2369184670F}" srcOrd="1" destOrd="0" presId="urn:microsoft.com/office/officeart/2005/8/layout/venn2"/>
    <dgm:cxn modelId="{9900B3B4-D69F-485B-B40A-0B5321F2DC44}" type="presOf" srcId="{96F3A9CA-4588-4B2A-AAE6-383A9514CDA3}" destId="{99CD66F2-F076-4DBD-B4AB-A8CAE88A5595}" srcOrd="0" destOrd="0" presId="urn:microsoft.com/office/officeart/2005/8/layout/venn2"/>
    <dgm:cxn modelId="{D264588E-7153-49C3-844A-54295CDF8D53}" srcId="{A02E9D80-814E-4C6B-9851-69B6DB4DD480}" destId="{3AE4E7B6-98D6-4E04-875B-F67BAB5783F0}" srcOrd="3" destOrd="0" parTransId="{D0BBF0E8-9E7B-43F6-9313-86CBFC0FE44C}" sibTransId="{B0C9DF1D-6CAE-4F8D-BCD7-FE953C05ED91}"/>
    <dgm:cxn modelId="{74528BBD-4522-4555-A33C-382960616A7F}" srcId="{A02E9D80-814E-4C6B-9851-69B6DB4DD480}" destId="{96F3A9CA-4588-4B2A-AAE6-383A9514CDA3}" srcOrd="2" destOrd="0" parTransId="{43C02D3C-E431-4648-A873-A20ED2951DD1}" sibTransId="{E1ECD996-12E7-41D5-BE17-6A5F04026698}"/>
    <dgm:cxn modelId="{425C399A-1028-46D1-A31F-0498C55E8D02}" type="presOf" srcId="{6A157C88-48C4-4C27-A2DA-4E91FACF967D}" destId="{8E689135-7F94-40C4-BBFA-3409DF1FF0C5}" srcOrd="0" destOrd="0" presId="urn:microsoft.com/office/officeart/2005/8/layout/venn2"/>
    <dgm:cxn modelId="{A65079E1-1EFE-4E62-871E-13CC6F3E6A1E}" srcId="{A02E9D80-814E-4C6B-9851-69B6DB4DD480}" destId="{F2E51C1D-CE12-4436-825D-857B71FFC33C}" srcOrd="4" destOrd="0" parTransId="{AC80E4E2-48CB-45F8-9433-1EEDA6F5CD83}" sibTransId="{3DCDB785-B17C-4627-B8C2-AF7417E1DB6D}"/>
    <dgm:cxn modelId="{04CCA8C6-4F09-4A9A-AE6E-6F3892BC08CB}" srcId="{A02E9D80-814E-4C6B-9851-69B6DB4DD480}" destId="{449C3954-7294-4B74-BA30-70B106B28B71}" srcOrd="0" destOrd="0" parTransId="{FF5E5785-D287-4568-B208-4B2F1AE51536}" sibTransId="{B15282E1-D782-4061-A98B-6DB84E13CAA9}"/>
    <dgm:cxn modelId="{94313673-9DFD-485B-AF2C-BE276F05FB12}" type="presParOf" srcId="{1A0E4D36-C857-4909-A220-07CC340A9951}" destId="{66D2DA1F-E9B6-43B8-B828-EBC846727562}" srcOrd="0" destOrd="0" presId="urn:microsoft.com/office/officeart/2005/8/layout/venn2"/>
    <dgm:cxn modelId="{96C90867-2CE5-43B9-8A25-041BB143141A}" type="presParOf" srcId="{66D2DA1F-E9B6-43B8-B828-EBC846727562}" destId="{4EA7548C-37CC-41DD-8639-09F6E1357E2F}" srcOrd="0" destOrd="0" presId="urn:microsoft.com/office/officeart/2005/8/layout/venn2"/>
    <dgm:cxn modelId="{94BF9F35-AE99-451D-96F1-BCDA0CA3BDAF}" type="presParOf" srcId="{66D2DA1F-E9B6-43B8-B828-EBC846727562}" destId="{AF14194E-09B7-4AD4-9F34-C2369184670F}" srcOrd="1" destOrd="0" presId="urn:microsoft.com/office/officeart/2005/8/layout/venn2"/>
    <dgm:cxn modelId="{7EE37F54-8250-4D4D-9731-4AA3EB8AC527}" type="presParOf" srcId="{1A0E4D36-C857-4909-A220-07CC340A9951}" destId="{652D6C78-CB44-4E4D-91F2-1FE85558C980}" srcOrd="1" destOrd="0" presId="urn:microsoft.com/office/officeart/2005/8/layout/venn2"/>
    <dgm:cxn modelId="{0E3727D5-1C12-4F14-8AC7-D74D167F6DD3}" type="presParOf" srcId="{652D6C78-CB44-4E4D-91F2-1FE85558C980}" destId="{8E689135-7F94-40C4-BBFA-3409DF1FF0C5}" srcOrd="0" destOrd="0" presId="urn:microsoft.com/office/officeart/2005/8/layout/venn2"/>
    <dgm:cxn modelId="{6B857BDB-5CDD-409F-8EC4-5A9499725A62}" type="presParOf" srcId="{652D6C78-CB44-4E4D-91F2-1FE85558C980}" destId="{7229AF69-2E6F-4226-A532-7C06E9C77CE1}" srcOrd="1" destOrd="0" presId="urn:microsoft.com/office/officeart/2005/8/layout/venn2"/>
    <dgm:cxn modelId="{D311C562-0BBD-4DE0-A817-4F465E0EAF54}" type="presParOf" srcId="{1A0E4D36-C857-4909-A220-07CC340A9951}" destId="{EA94C8B8-D9D6-44ED-B4F6-F69E48B41EE5}" srcOrd="2" destOrd="0" presId="urn:microsoft.com/office/officeart/2005/8/layout/venn2"/>
    <dgm:cxn modelId="{4082B85F-9398-4BF6-8C10-F4ADB5A00DE8}" type="presParOf" srcId="{EA94C8B8-D9D6-44ED-B4F6-F69E48B41EE5}" destId="{99CD66F2-F076-4DBD-B4AB-A8CAE88A5595}" srcOrd="0" destOrd="0" presId="urn:microsoft.com/office/officeart/2005/8/layout/venn2"/>
    <dgm:cxn modelId="{F24181F7-4C8F-42AE-B4D4-324D2939E123}" type="presParOf" srcId="{EA94C8B8-D9D6-44ED-B4F6-F69E48B41EE5}" destId="{262BE85B-EBE4-4C84-A136-E3C8516C6579}" srcOrd="1" destOrd="0" presId="urn:microsoft.com/office/officeart/2005/8/layout/venn2"/>
    <dgm:cxn modelId="{083BA2AC-D78C-436F-893F-59AD73FD4798}" type="presParOf" srcId="{1A0E4D36-C857-4909-A220-07CC340A9951}" destId="{61183A98-CE0D-42A3-B166-A7B005F51A0B}" srcOrd="3" destOrd="0" presId="urn:microsoft.com/office/officeart/2005/8/layout/venn2"/>
    <dgm:cxn modelId="{66ABE028-028F-449D-8754-EB4099A4988F}" type="presParOf" srcId="{61183A98-CE0D-42A3-B166-A7B005F51A0B}" destId="{5ADCE4AF-4A36-4CD3-8884-58B85A86E514}" srcOrd="0" destOrd="0" presId="urn:microsoft.com/office/officeart/2005/8/layout/venn2"/>
    <dgm:cxn modelId="{DE994C9E-2B9A-47A9-BAA1-62F86FC1C5D9}" type="presParOf" srcId="{61183A98-CE0D-42A3-B166-A7B005F51A0B}" destId="{17B5BFF3-D035-48D9-9707-1BE33AA257EC}" srcOrd="1" destOrd="0" presId="urn:microsoft.com/office/officeart/2005/8/layout/venn2"/>
    <dgm:cxn modelId="{290AEDF2-7432-4A01-B726-8A8FF6F7F74E}" type="presParOf" srcId="{1A0E4D36-C857-4909-A220-07CC340A9951}" destId="{728C830F-0D51-46EF-85C3-74423675966B}" srcOrd="4" destOrd="0" presId="urn:microsoft.com/office/officeart/2005/8/layout/venn2"/>
    <dgm:cxn modelId="{49EFEA2D-94D7-4E29-813D-CA26BA1F59D4}" type="presParOf" srcId="{728C830F-0D51-46EF-85C3-74423675966B}" destId="{E0C4463A-3E72-401E-80A0-11894681CEF5}" srcOrd="0" destOrd="0" presId="urn:microsoft.com/office/officeart/2005/8/layout/venn2"/>
    <dgm:cxn modelId="{87719835-45C5-4182-8AEA-DD2E1494C006}" type="presParOf" srcId="{728C830F-0D51-46EF-85C3-74423675966B}" destId="{439E2500-26E5-4097-AB92-B498FBD901DB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9E861F-9A4A-4604-9B00-A24A838F28FB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A3DA36-D742-46A8-BE7C-678714F74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A979C-0AA9-44AA-952E-CAEF77AE4CB0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A3F54F-3239-4E78-BB2A-1B83E6DBE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3F54F-3239-4E78-BB2A-1B83E6DBE39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AB337C-E681-4D64-A525-871A30B0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FCCB-9747-47EA-B462-730ABCEA4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FE34-1D94-44F2-BE42-9B0858907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FF0C-9682-486E-B433-BC28C287B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6B26-D16D-4F05-8672-95596EFEE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678E-09C9-49DC-9A71-A4ECE6A5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1CE278-23E8-4DF9-9056-2C128A6A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D54C-922D-47AE-AE09-ACBA991A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AEC6-F3A2-49CA-BD89-4F092BABA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9CAC-F8BF-46C6-B9EB-EF2E1138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C251-B113-47D4-B440-629FFAFC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9A6163-9734-41BD-8651-ADAE2287D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7" r:id="rId2"/>
    <p:sldLayoutId id="2147483928" r:id="rId3"/>
    <p:sldLayoutId id="2147483929" r:id="rId4"/>
    <p:sldLayoutId id="2147483936" r:id="rId5"/>
    <p:sldLayoutId id="2147483937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1785937" y="2357438"/>
            <a:ext cx="545425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395536" y="4149080"/>
            <a:ext cx="8568952" cy="720080"/>
          </a:xfrm>
        </p:spPr>
        <p:txBody>
          <a:bodyPr lIns="92075" tIns="46038" rIns="92075" bIns="46038"/>
          <a:lstStyle/>
          <a:p>
            <a:pPr algn="l">
              <a:spcBef>
                <a:spcPct val="0"/>
              </a:spcBef>
              <a:defRPr/>
            </a:pP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4" name="Прямоугольник 10"/>
          <p:cNvSpPr>
            <a:spLocks noChangeArrowheads="1"/>
          </p:cNvSpPr>
          <p:nvPr/>
        </p:nvSpPr>
        <p:spPr bwMode="auto">
          <a:xfrm>
            <a:off x="251520" y="1484784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Система работы с одаренными детьми </a:t>
            </a:r>
          </a:p>
          <a:p>
            <a:r>
              <a:rPr lang="ru-RU" alt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при  подготовке к олимпиадам   и интеллектуальным конкурсам  по биологии и экологии</a:t>
            </a:r>
            <a:br>
              <a:rPr lang="ru-RU" alt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altLang="en-US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6" descr="https://stavkray2035.ru/upload/iblock/714/7142963229921860f14d96b8915a18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1383732" cy="1512168"/>
          </a:xfrm>
          <a:prstGeom prst="rect">
            <a:avLst/>
          </a:prstGeom>
          <a:noFill/>
        </p:spPr>
      </p:pic>
      <p:pic>
        <p:nvPicPr>
          <p:cNvPr id="14" name="Picture 54" descr="IMG_2278"/>
          <p:cNvPicPr>
            <a:picLocks noChangeAspect="1" noChangeArrowheads="1"/>
          </p:cNvPicPr>
          <p:nvPr/>
        </p:nvPicPr>
        <p:blipFill>
          <a:blip r:embed="rId3" cstate="print"/>
          <a:srcRect r="354" b="27695"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4211960" y="3861048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/>
                </a:solidFill>
              </a:rPr>
              <a:t>Краснокутская</a:t>
            </a:r>
            <a:r>
              <a:rPr lang="ru-RU" sz="1600" b="1" dirty="0" smtClean="0">
                <a:solidFill>
                  <a:schemeClr val="tx2"/>
                </a:solidFill>
              </a:rPr>
              <a:t> Анна Валерьевна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учитель химии-биологии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с. Красногвардейское, Ставропольский край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645024"/>
            <a:ext cx="9144000" cy="72008"/>
          </a:xfrm>
          <a:prstGeom prst="rect">
            <a:avLst/>
          </a:prstGeom>
          <a:solidFill>
            <a:srgbClr val="CF4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flipV="1">
            <a:off x="1763688" y="188640"/>
            <a:ext cx="6696744" cy="144016"/>
          </a:xfrm>
          <a:prstGeom prst="roundRect">
            <a:avLst/>
          </a:prstGeom>
          <a:solidFill>
            <a:srgbClr val="FFFF99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8964487" y="620688"/>
            <a:ext cx="45719" cy="144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«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5" name="Picture 2" descr="C:\Users\Администратор\Desktop\Успешная_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16632"/>
            <a:ext cx="14756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539573"/>
            <a:ext cx="5653862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81000" algn="ctr"/>
            <a:r>
              <a:rPr lang="ru-RU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Всероссийская олимпиада школьников</a:t>
            </a:r>
          </a:p>
          <a:p>
            <a:pPr indent="381000" algn="ctr" eaLnBrk="0" hangingPunct="0"/>
            <a:r>
              <a:rPr lang="ru-RU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Экология и  биология</a:t>
            </a:r>
            <a:endParaRPr lang="ru-RU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2058298"/>
          <a:ext cx="4824535" cy="381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22" name="Picture 2" descr="http://edu.usmadm.ru/grafika/news_images/Novosti68_214_olimpiada.jpg"/>
          <p:cNvPicPr>
            <a:picLocks noChangeAspect="1" noChangeArrowheads="1"/>
          </p:cNvPicPr>
          <p:nvPr/>
        </p:nvPicPr>
        <p:blipFill>
          <a:blip r:embed="rId3" cstate="print"/>
          <a:srcRect l="20695" t="8621" r="21098" b="6897"/>
          <a:stretch>
            <a:fillRect/>
          </a:stretch>
        </p:blipFill>
        <p:spPr bwMode="auto">
          <a:xfrm>
            <a:off x="6012160" y="692696"/>
            <a:ext cx="2728956" cy="2971530"/>
          </a:xfrm>
          <a:prstGeom prst="rect">
            <a:avLst/>
          </a:prstGeom>
          <a:noFill/>
        </p:spPr>
      </p:pic>
      <p:pic>
        <p:nvPicPr>
          <p:cNvPr id="5" name="Picture 16" descr="C:\Documents and Settings\Алексей Оробец\Рабочий стол\Картинки\infte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929066"/>
            <a:ext cx="3436938" cy="22145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676569"/>
            <a:ext cx="864399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00"/>
                </a:solidFill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84784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Краевая многопредметная дистанционная олимпиада школьников «Интеллект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Малая академия наук «Интеллект будущего»;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Всероссийская открытая олимпиада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Краевой юниорский водный конкурс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Краевая Научно-практическая Конференция «Эколого-краеведческие проблемы Ставрополья»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Краевой конкурс ученических бригад.</a:t>
            </a:r>
          </a:p>
        </p:txBody>
      </p:sp>
      <p:pic>
        <p:nvPicPr>
          <p:cNvPr id="5" name="Picture 16" descr="C:\Users\Администратор\Desktop\сайт\школьная жизнь\достижения учащихс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47268">
            <a:off x="429091" y="5095254"/>
            <a:ext cx="1058116" cy="1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:\Users\Администратор\Desktop\сайт\школьная жизнь\достижения учащихся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1157084" cy="15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Грамота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2372">
            <a:off x="1468801" y="4992874"/>
            <a:ext cx="1189416" cy="17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941168"/>
            <a:ext cx="102426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:\Users\Администратор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74508">
            <a:off x="3081760" y="5026898"/>
            <a:ext cx="1214313" cy="16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дминистратор\Desktop\сайт\школьная жизнь\достижения учащихся\1 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7048">
            <a:off x="4052914" y="5041166"/>
            <a:ext cx="1256587" cy="172819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013176"/>
            <a:ext cx="113662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Грамота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05116">
            <a:off x="5219976" y="5066815"/>
            <a:ext cx="1172132" cy="16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Администратор\Desktop\сайт\школьная жизнь\достижения учащихся\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31373">
            <a:off x="7882888" y="2385976"/>
            <a:ext cx="1095441" cy="1516659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08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79715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 txBox="1">
            <a:spLocks/>
          </p:cNvSpPr>
          <p:nvPr/>
        </p:nvSpPr>
        <p:spPr>
          <a:xfrm>
            <a:off x="172642" y="247651"/>
            <a:ext cx="8659415" cy="88741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187" y="1277008"/>
            <a:ext cx="2837793" cy="13243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Диаграмма  «Результаты мониторинга уровня  экологической грамотности 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учащихся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286" y="1287516"/>
            <a:ext cx="2695904" cy="22124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Используемые методы педагогического мониторинга: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-наблюдения за учащимися;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-совместная деятельность с ними;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-анкетирование;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-беседа и опрос.</a:t>
            </a:r>
          </a:p>
        </p:txBody>
      </p:sp>
      <p:graphicFrame>
        <p:nvGraphicFramePr>
          <p:cNvPr id="2050" name="Диаграмма 18"/>
          <p:cNvGraphicFramePr>
            <a:graphicFrameLocks/>
          </p:cNvGraphicFramePr>
          <p:nvPr/>
        </p:nvGraphicFramePr>
        <p:xfrm>
          <a:off x="323528" y="3789040"/>
          <a:ext cx="4680520" cy="2768922"/>
        </p:xfrm>
        <a:graphic>
          <a:graphicData uri="http://schemas.openxmlformats.org/presentationml/2006/ole">
            <p:oleObj spid="_x0000_s57346" r:id="rId3" imgW="4621169" imgH="3926164" progId="Excel.Sheet.8">
              <p:embed/>
            </p:oleObj>
          </a:graphicData>
        </a:graphic>
      </p:graphicFrame>
      <p:graphicFrame>
        <p:nvGraphicFramePr>
          <p:cNvPr id="2051" name="Диаграмма 19"/>
          <p:cNvGraphicFramePr>
            <a:graphicFrameLocks/>
          </p:cNvGraphicFramePr>
          <p:nvPr/>
        </p:nvGraphicFramePr>
        <p:xfrm>
          <a:off x="4644009" y="3717032"/>
          <a:ext cx="4338068" cy="2856807"/>
        </p:xfrm>
        <a:graphic>
          <a:graphicData uri="http://schemas.openxmlformats.org/presentationml/2006/ole">
            <p:oleObj spid="_x0000_s57347" r:id="rId4" imgW="4377307" imgH="4157832" progId="Excel.Sheet.8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128845" y="1271752"/>
            <a:ext cx="2837793" cy="11403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Результаты мониторинга уровня  экологической сознательности  учащихся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МКОУ «Гимназия №1»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0922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Результативность деятельности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395536" y="1209676"/>
            <a:ext cx="49685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i="1" dirty="0">
                <a:latin typeface="Arial" charset="0"/>
              </a:rPr>
              <a:t>Основные  параметры</a:t>
            </a:r>
            <a:r>
              <a:rPr lang="ru-RU" altLang="ru-RU" sz="1600" i="1" dirty="0">
                <a:latin typeface="Arial" charset="0"/>
              </a:rPr>
              <a:t>  </a:t>
            </a:r>
          </a:p>
          <a:p>
            <a:pPr eaLnBrk="1" hangingPunct="1"/>
            <a:endParaRPr lang="ru-RU" altLang="ru-RU" sz="1600" i="1" dirty="0">
              <a:latin typeface="Arial" charset="0"/>
            </a:endParaRPr>
          </a:p>
          <a:p>
            <a:pPr algn="just" eaLnBrk="1" hangingPunct="1"/>
            <a:r>
              <a:rPr lang="ru-RU" altLang="ru-RU" sz="1600" dirty="0">
                <a:latin typeface="Arial" charset="0"/>
              </a:rPr>
              <a:t>- </a:t>
            </a:r>
            <a:r>
              <a:rPr lang="ru-RU" altLang="ru-RU" sz="1800" dirty="0">
                <a:latin typeface="Arial" charset="0"/>
              </a:rPr>
              <a:t>устойчивый познавательный интерес учащихся к предмету;</a:t>
            </a:r>
          </a:p>
          <a:p>
            <a:pPr algn="just" eaLnBrk="1" hangingPunct="1"/>
            <a:r>
              <a:rPr lang="ru-RU" altLang="ru-RU" sz="1800" dirty="0">
                <a:latin typeface="Arial" charset="0"/>
              </a:rPr>
              <a:t>- положительная динамика уровня </a:t>
            </a:r>
            <a:r>
              <a:rPr lang="ru-RU" altLang="ru-RU" sz="1800" dirty="0" err="1">
                <a:latin typeface="Arial" charset="0"/>
              </a:rPr>
              <a:t>обученности</a:t>
            </a:r>
            <a:r>
              <a:rPr lang="ru-RU" altLang="ru-RU" sz="1800" dirty="0">
                <a:latin typeface="Arial" charset="0"/>
              </a:rPr>
              <a:t>  </a:t>
            </a:r>
          </a:p>
          <a:p>
            <a:pPr algn="just" eaLnBrk="1" hangingPunct="1"/>
            <a:r>
              <a:rPr lang="ru-RU" altLang="ru-RU" sz="1800" dirty="0">
                <a:latin typeface="Arial" charset="0"/>
              </a:rPr>
              <a:t>- качественная динамика мотивации учебной деятельности;</a:t>
            </a:r>
          </a:p>
          <a:p>
            <a:pPr algn="just" eaLnBrk="1" hangingPunct="1"/>
            <a:r>
              <a:rPr lang="ru-RU" altLang="ru-RU" sz="1800" dirty="0">
                <a:latin typeface="Arial" charset="0"/>
              </a:rPr>
              <a:t>- прочные навыки проектной деятельности.</a:t>
            </a:r>
          </a:p>
          <a:p>
            <a:pPr eaLnBrk="1" hangingPunct="1"/>
            <a:r>
              <a:rPr lang="ru-RU" altLang="ru-RU" sz="1800" dirty="0">
                <a:latin typeface="Arial" charset="0"/>
              </a:rPr>
              <a:t> </a:t>
            </a:r>
          </a:p>
        </p:txBody>
      </p:sp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5292080" y="3429000"/>
            <a:ext cx="3600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i="1" dirty="0">
                <a:latin typeface="Arial" charset="0"/>
              </a:rPr>
              <a:t>Социальный эффект от </a:t>
            </a:r>
            <a:r>
              <a:rPr lang="ru-RU" altLang="ru-RU" sz="1600" b="1" i="1" dirty="0" smtClean="0">
                <a:latin typeface="Arial" charset="0"/>
              </a:rPr>
              <a:t>     реализации </a:t>
            </a:r>
            <a:r>
              <a:rPr lang="ru-RU" altLang="ru-RU" sz="1600" b="1" i="1" dirty="0">
                <a:latin typeface="Arial" charset="0"/>
              </a:rPr>
              <a:t>опыта работы:</a:t>
            </a:r>
          </a:p>
          <a:p>
            <a:pPr eaLnBrk="1" hangingPunct="1"/>
            <a:endParaRPr lang="ru-RU" altLang="ru-RU" sz="1400" dirty="0">
              <a:latin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800" dirty="0">
                <a:latin typeface="Arial" charset="0"/>
              </a:rPr>
              <a:t>развитие информационной, социальной и коммуникативной компетентностей учащихся;</a:t>
            </a:r>
          </a:p>
          <a:p>
            <a:pPr algn="just" eaLnBrk="1" hangingPunct="1">
              <a:buFontTx/>
              <a:buChar char="-"/>
            </a:pPr>
            <a:r>
              <a:rPr lang="ru-RU" altLang="ru-RU" sz="1800" dirty="0">
                <a:latin typeface="Arial" charset="0"/>
              </a:rPr>
              <a:t>- осознание ценности </a:t>
            </a:r>
            <a:r>
              <a:rPr lang="ru-RU" altLang="ru-RU" sz="1800" dirty="0" smtClean="0">
                <a:latin typeface="Arial" charset="0"/>
              </a:rPr>
              <a:t>творческого открытия </a:t>
            </a:r>
            <a:r>
              <a:rPr lang="ru-RU" altLang="ru-RU" sz="1800" dirty="0">
                <a:latin typeface="Arial" charset="0"/>
              </a:rPr>
              <a:t>учащимися;</a:t>
            </a:r>
          </a:p>
          <a:p>
            <a:pPr algn="just" eaLnBrk="1" hangingPunct="1"/>
            <a:r>
              <a:rPr lang="ru-RU" altLang="ru-RU" sz="1800" dirty="0">
                <a:latin typeface="Arial" charset="0"/>
              </a:rPr>
              <a:t>- высокая активность и результативность участия в проектной деятельности.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884" y="260748"/>
            <a:ext cx="8568267" cy="6263878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2" descr="C:\Users\Администратор\Desktop\Успешная_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3"/>
            <a:ext cx="2843808" cy="2017431"/>
          </a:xfrm>
          <a:prstGeom prst="rect">
            <a:avLst/>
          </a:prstGeom>
          <a:noFill/>
        </p:spPr>
      </p:pic>
      <p:pic>
        <p:nvPicPr>
          <p:cNvPr id="11" name="Picture 4" descr="F:\КВН-\20171013-IMG_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43924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2901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системы работы с одаренными детьми , определяющей функции и направления применения интерактивных форм обучения и учебной проектной деятельности при подготовке к олимпиадам и интеллектуальным конкурсам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Обоснование предложений по механизмам встраивания образовательных программ в соответствующие образовательные пространства и вариативной реализации модели в них, описание ролей педагога и других участников образовательных отношений во взаимодействии друг с другом.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модель экологического воспитания современного школьника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экологизацию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курса биологии как элемента системы опережающего образования на основе экологического краеведения Ставропольского края. Повышение экологической грамотности учащихся через использование разнообразных форм урочной и внеурочной деятельности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BA5D-BAED-47B9-AF34-45087FCB550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311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Существующие элементы подготовки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1" y="1864757"/>
            <a:ext cx="419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Очные и заочные образовательные объединения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2687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Открытые лекции и практикумы (преимущественно по зоологии)</a:t>
            </a:r>
            <a:endParaRPr lang="ru-RU" dirty="0"/>
          </a:p>
        </p:txBody>
      </p:sp>
      <p:pic>
        <p:nvPicPr>
          <p:cNvPr id="116738" name="Picture 2" descr="https://1cdoc.ncfu.ru/_/i/logo-ncf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1945431" cy="1296144"/>
          </a:xfrm>
          <a:prstGeom prst="rect">
            <a:avLst/>
          </a:prstGeom>
          <a:noFill/>
        </p:spPr>
      </p:pic>
      <p:pic>
        <p:nvPicPr>
          <p:cNvPr id="116740" name="Picture 4" descr="https://olimpiada.ru/upload/images/kpd_b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2636912"/>
            <a:ext cx="2952328" cy="1088485"/>
          </a:xfrm>
          <a:prstGeom prst="rect">
            <a:avLst/>
          </a:prstGeom>
          <a:noFill/>
        </p:spPr>
      </p:pic>
      <p:pic>
        <p:nvPicPr>
          <p:cNvPr id="116742" name="Picture 6" descr="http://stavdeti.ru/upload/72/12022/siri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536950" cy="15841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44208" y="36450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 Интеллект будущего</a:t>
            </a:r>
            <a:endParaRPr lang="ru-RU" dirty="0"/>
          </a:p>
        </p:txBody>
      </p:sp>
      <p:pic>
        <p:nvPicPr>
          <p:cNvPr id="116744" name="Picture 8" descr="https://26311s027.edusite.ru/images/201911211206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149080"/>
            <a:ext cx="3456384" cy="1805574"/>
          </a:xfrm>
          <a:prstGeom prst="rect">
            <a:avLst/>
          </a:prstGeom>
          <a:noFill/>
        </p:spPr>
      </p:pic>
      <p:pic>
        <p:nvPicPr>
          <p:cNvPr id="116746" name="Picture 10" descr="http://i.mycdn.me/i?r=AzEPZsRbOZEKgBhR0XGMT1Rkf44LF6hQeh759hSbIZf3pKaKTM5SRkZCeTgDn6uOy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44824"/>
            <a:ext cx="1747749" cy="1673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3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BA5D-BAED-47B9-AF34-45087FCB55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6" y="1285876"/>
            <a:ext cx="2328862" cy="53834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Анализ опыта подготовки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4644" y="1285875"/>
            <a:ext cx="6100763" cy="531147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 программы подготовки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8" y="2590797"/>
            <a:ext cx="2189560" cy="752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регионов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9" y="4191000"/>
            <a:ext cx="2189560" cy="966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Элементы подготовки 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Ставропольском крае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1916833"/>
            <a:ext cx="1872208" cy="8978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Требования к компетенциям участников олимпиады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1825" y="3717032"/>
            <a:ext cx="1407319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Содержание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29200" y="3717032"/>
            <a:ext cx="170304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Композиция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6296" y="3645024"/>
            <a:ext cx="144016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Методы и формы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4713" y="5517232"/>
            <a:ext cx="474345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Ресурсы и институциональные модели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1844824"/>
            <a:ext cx="1931963" cy="1080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Дефициты учащихся Красногвардейского района  на олимпиаде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5182" y="1988841"/>
            <a:ext cx="1710929" cy="8257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Современные образовательные технологии</a:t>
            </a:r>
            <a:endParaRPr lang="ru-RU" sz="14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716016" y="3789040"/>
            <a:ext cx="241176" cy="2052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876256" y="3789040"/>
            <a:ext cx="226343" cy="18624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635896" y="2924944"/>
            <a:ext cx="294678" cy="61251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62164" y="3068960"/>
            <a:ext cx="757908" cy="3581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7956376" y="2924944"/>
            <a:ext cx="237998" cy="61436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732240" y="2996952"/>
            <a:ext cx="807419" cy="5760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84168" y="2996952"/>
            <a:ext cx="0" cy="6077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>
            <a:off x="3779912" y="4725144"/>
            <a:ext cx="294678" cy="6125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652120" y="4725144"/>
            <a:ext cx="294678" cy="6125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452320" y="4725144"/>
            <a:ext cx="294678" cy="61251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586038" y="3495672"/>
            <a:ext cx="278607" cy="31248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2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предлагаемой программы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5342" y="6021313"/>
            <a:ext cx="2133600" cy="365125"/>
          </a:xfrm>
        </p:spPr>
        <p:txBody>
          <a:bodyPr/>
          <a:lstStyle/>
          <a:p>
            <a:pPr>
              <a:defRPr/>
            </a:pPr>
            <a:fld id="{250FBA5D-BAED-47B9-AF34-45087FCB55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03722" y="1337192"/>
            <a:ext cx="1514475" cy="612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Введение в систематику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340768"/>
            <a:ext cx="1707357" cy="5979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Морфология растений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2748" y="1333501"/>
            <a:ext cx="1757363" cy="5979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функциональн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зоологии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333501"/>
            <a:ext cx="1872208" cy="5979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Введение в клеточную биологию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3" y="1562100"/>
            <a:ext cx="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173" y="2592348"/>
            <a:ext cx="11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 8/9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17" y="3560207"/>
            <a:ext cx="77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3" y="2341960"/>
            <a:ext cx="2664296" cy="871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Практика по морфологии и систематике растений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2293381"/>
            <a:ext cx="2520280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Морфол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систематика членистоногих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92280" y="2308146"/>
            <a:ext cx="1872208" cy="760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Микроскопирование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2868931"/>
            <a:ext cx="252028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Общ. гистология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82505" y="3591878"/>
            <a:ext cx="1401463" cy="9172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Анатомия растений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17" y="1181099"/>
            <a:ext cx="8815388" cy="102870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9317" y="2209800"/>
            <a:ext cx="8815388" cy="1150859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3462812"/>
            <a:ext cx="2376263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Анатомия беспозвоночных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005064"/>
            <a:ext cx="2376264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Анатомия человека и позвоночных с </a:t>
            </a:r>
            <a:r>
              <a:rPr lang="ru-RU" sz="1400" b="1" dirty="0" err="1" smtClean="0"/>
              <a:t>осн</a:t>
            </a:r>
            <a:r>
              <a:rPr lang="ru-RU" sz="1400" b="1" dirty="0" smtClean="0"/>
              <a:t> физ.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4509120"/>
            <a:ext cx="2376263" cy="443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Физиология человека и животных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3645024"/>
            <a:ext cx="18722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Клеточная и молекулярная биология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8" y="5495809"/>
            <a:ext cx="154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 9/10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3560207"/>
            <a:ext cx="1602581" cy="9489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Систематика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1458" y="3360659"/>
            <a:ext cx="8815388" cy="1714024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272333"/>
            <a:ext cx="2088232" cy="945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по анатомии растений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(с элементами экологии)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5937" y="5156004"/>
            <a:ext cx="2376264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Практика по зоол. позвоночных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5661248"/>
            <a:ext cx="2880320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Скелеты и зубные системы позвоночных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95936" y="6143756"/>
            <a:ext cx="3247824" cy="483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по физиологии человека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жвотных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80312" y="5495810"/>
            <a:ext cx="1584176" cy="5979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Начальный практикум по биохимии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107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предлагаемой программы (окончание)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31" y="1752600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3722" y="1337192"/>
            <a:ext cx="1514475" cy="7048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Дизайн биологического исследования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2504" y="1333499"/>
            <a:ext cx="1707357" cy="708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Физиология растений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333502"/>
            <a:ext cx="2016224" cy="361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Частная гистология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33010" y="1276350"/>
            <a:ext cx="1959470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Биохимия: пути метаболизма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17" y="1143000"/>
            <a:ext cx="8815388" cy="1600201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060848"/>
            <a:ext cx="208823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Физиология человека и животных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33010" y="2358510"/>
            <a:ext cx="1959470" cy="30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по мол. биол.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33010" y="1752601"/>
            <a:ext cx="1959470" cy="28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Генетика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33009" y="2042042"/>
            <a:ext cx="1959471" cy="301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Иммунология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82504" y="2960429"/>
            <a:ext cx="1707357" cy="708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по биологии растений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3009" y="2895600"/>
            <a:ext cx="1959471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по биохимии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3010" y="3379531"/>
            <a:ext cx="1959470" cy="28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Микробиология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31" y="2989071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 10/11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31" y="2712780"/>
            <a:ext cx="8815388" cy="1154371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33010" y="3990975"/>
            <a:ext cx="1959470" cy="504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Молекулярная биология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3010" y="4648199"/>
            <a:ext cx="1959470" cy="714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Практикум по молекулярной биологии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31" y="4126467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4045983"/>
            <a:ext cx="1946103" cy="526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Биология развития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5178" y="5144423"/>
            <a:ext cx="3289697" cy="436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Эволюционная биология растений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5179" y="4648199"/>
            <a:ext cx="5164932" cy="436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Эволюционная биология животных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9317" y="3919609"/>
            <a:ext cx="8815388" cy="187258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и методы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7" y="1200150"/>
            <a:ext cx="1671638" cy="666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Установочная лекция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64556" y="1200150"/>
            <a:ext cx="2171700" cy="666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работы с информацией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7713" y="1200150"/>
            <a:ext cx="2028825" cy="666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групповой работы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38" y="1190625"/>
            <a:ext cx="2028825" cy="666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Самоподготовка (внеаудиторная)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9" y="2095500"/>
            <a:ext cx="1152128" cy="561974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45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Природа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3268" y="2095500"/>
            <a:ext cx="1134715" cy="561975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2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Знаковая система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7468" y="2938462"/>
            <a:ext cx="1635919" cy="5550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Смысловая разметка текста </a:t>
            </a:r>
            <a:endParaRPr lang="ru-RU" sz="1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07469" y="4653137"/>
            <a:ext cx="1635919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Лэпбук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86037" y="3722908"/>
            <a:ext cx="1646635" cy="6388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Графическая организация текста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4607" y="6021288"/>
            <a:ext cx="1678781" cy="627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Олимпиадные задания к тексту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96753" y="5445224"/>
            <a:ext cx="1646635" cy="4602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Текст -</a:t>
            </a:r>
            <a:r>
              <a:rPr lang="en-US" sz="1400" b="1" dirty="0" smtClean="0"/>
              <a:t>&gt;</a:t>
            </a:r>
            <a:r>
              <a:rPr lang="ru-RU" sz="1400" b="1" dirty="0" smtClean="0"/>
              <a:t> таблица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93119" y="1200151"/>
            <a:ext cx="2364581" cy="555307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64844" y="1200151"/>
            <a:ext cx="2121694" cy="555307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76256" y="2212419"/>
            <a:ext cx="2088232" cy="5550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ресурсов на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-диске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36296" y="2938463"/>
            <a:ext cx="158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Информационные (таблицы)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72350" y="3723592"/>
            <a:ext cx="151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9512" y="5733256"/>
            <a:ext cx="1671638" cy="6667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Олимпиада по модулю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07731" y="2212419"/>
            <a:ext cx="1635919" cy="555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Снежный ком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36305" y="2984092"/>
            <a:ext cx="1635919" cy="555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Тройное интервью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36304" y="3908258"/>
            <a:ext cx="1635919" cy="555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Взаимное обучение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54166" y="4749016"/>
            <a:ext cx="1635919" cy="555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Вертушка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36305" y="5498067"/>
            <a:ext cx="1635919" cy="555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Конференция ошибок</a:t>
            </a:r>
          </a:p>
        </p:txBody>
      </p:sp>
    </p:spTree>
    <p:extLst>
      <p:ext uri="{BB962C8B-B14F-4D97-AF65-F5344CB8AC3E}">
        <p14:creationId xmlns:p14="http://schemas.microsoft.com/office/powerpoint/2010/main" xmlns="" val="3773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91728" y="332656"/>
            <a:ext cx="6075759" cy="70715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00"/>
                </a:solidFill>
              </a:rPr>
              <a:t>Система мероприятий в целях реализации проекта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033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235" y="4438651"/>
            <a:ext cx="1754981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4659" y="1231680"/>
            <a:ext cx="2802320" cy="11173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 разной направленности  и сроками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86150" y="1252704"/>
            <a:ext cx="2343150" cy="10805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кружка «Юный эколог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200" y="1247446"/>
            <a:ext cx="2624958" cy="11173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 родителей в педагогический процесс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5"/>
          <p:cNvSpPr>
            <a:spLocks noChangeArrowheads="1"/>
          </p:cNvSpPr>
          <p:nvPr/>
        </p:nvSpPr>
        <p:spPr bwMode="auto">
          <a:xfrm>
            <a:off x="165499" y="2649730"/>
            <a:ext cx="8726982" cy="39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5392" bIns="0" anchor="ctr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003300"/>
                </a:solidFill>
                <a:cs typeface="Times New Roman" pitchFamily="18" charset="0"/>
              </a:rPr>
              <a:t>Алгоритм формирования экологической культуры при разработке исследовательских проектов учащихся</a:t>
            </a:r>
            <a:endParaRPr lang="ru-RU" sz="1600" dirty="0">
              <a:solidFill>
                <a:srgbClr val="003300"/>
              </a:solidFill>
              <a:cs typeface="Times New Roman" pitchFamily="18" charset="0"/>
            </a:endParaRP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и решение региональных экологических проблем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Ставропольского края,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через постановку перед  учащимися проблемных задач и жизненных  ситуаций;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научно-популярной литературой и Интернет источниками по данной проблеме.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Моделирование или введение ученика в ситуацию реального опыта.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знаний по финансовой грамотности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Практическая деятельность учащихся: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Наблюдение за окружающей средой;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мониторинг-исследование или экспертиза;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экологических проектов и презентаций, с учётом актуальных проблем охраны природной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 Ставропольского края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Практическое применение. Результативность;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Пропаганда идеи;</a:t>
            </a:r>
          </a:p>
          <a:p>
            <a:pPr eaLnBrk="0" hangingPunct="0">
              <a:buFont typeface="Calibri Light" pitchFamily="34" charset="0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научно-практических конференциях, различных этапах Всероссийских олимпиад и конкурсов.</a:t>
            </a:r>
          </a:p>
        </p:txBody>
      </p:sp>
      <p:pic>
        <p:nvPicPr>
          <p:cNvPr id="16" name="Picture 2" descr="C:\Users\Администратор\Desktop\Успешная_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866117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35563" y="1646803"/>
          <a:ext cx="6816757" cy="50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628217" y="5535216"/>
            <a:ext cx="3240616" cy="1008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 –проект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  село»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52120" y="4437112"/>
            <a:ext cx="3168608" cy="10072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Сохраним природу Ставрополья»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8217" y="3429000"/>
            <a:ext cx="3240616" cy="10084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Фотовыставки: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32967" y="1376363"/>
            <a:ext cx="3238500" cy="10084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Участие в «Фестивале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экологических традиций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28218" y="2402682"/>
            <a:ext cx="3238500" cy="10084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марафон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32968" y="351235"/>
            <a:ext cx="3240617" cy="10084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«Юный Эколог»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827618" y="404812"/>
            <a:ext cx="4607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Реализация  социальной проектной деятельности  во внеурочное время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052736"/>
            <a:ext cx="14986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933056"/>
            <a:ext cx="14986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3414</TotalTime>
  <Words>731</Words>
  <Application>Microsoft Office PowerPoint</Application>
  <PresentationFormat>Экран (4:3)</PresentationFormat>
  <Paragraphs>160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Городская</vt:lpstr>
      <vt:lpstr>Лист Microsoft Office Excel 97-2003</vt:lpstr>
      <vt:lpstr>Слайд 1</vt:lpstr>
      <vt:lpstr>Задачи</vt:lpstr>
      <vt:lpstr>Существующие элементы подготовки</vt:lpstr>
      <vt:lpstr>Структура работы</vt:lpstr>
      <vt:lpstr>Структура предлагаемой программы</vt:lpstr>
      <vt:lpstr>Структура предлагаемой программы (окончание)</vt:lpstr>
      <vt:lpstr>Формы и методы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Оробец</dc:creator>
  <cp:lastModifiedBy>кулишовы</cp:lastModifiedBy>
  <cp:revision>245</cp:revision>
  <dcterms:created xsi:type="dcterms:W3CDTF">2009-01-29T23:12:00Z</dcterms:created>
  <dcterms:modified xsi:type="dcterms:W3CDTF">2020-08-12T07:18:59Z</dcterms:modified>
</cp:coreProperties>
</file>