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4" r:id="rId2"/>
    <p:sldId id="261" r:id="rId3"/>
    <p:sldId id="273" r:id="rId4"/>
    <p:sldId id="259" r:id="rId5"/>
    <p:sldId id="260" r:id="rId6"/>
    <p:sldId id="258" r:id="rId7"/>
    <p:sldId id="256" r:id="rId8"/>
    <p:sldId id="257" r:id="rId9"/>
    <p:sldId id="26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51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E9B8-0B58-4003-BD71-95F3E0084562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7C718-73DB-4AD1-B499-74CA878EA5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7C718-73DB-4AD1-B499-74CA878EA5AE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83C89DC-A474-45F2-80C4-CACAFE4F952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F77ACB-BA2F-4DC7-B5CF-58BC5CA00B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algn="ctr">
              <a:buNone/>
            </a:pPr>
            <a:r>
              <a:rPr lang="ru-RU" dirty="0" smtClean="0"/>
              <a:t>МАСТЕР-КЛАСС</a:t>
            </a:r>
            <a:endParaRPr lang="ru-RU" dirty="0" smtClean="0"/>
          </a:p>
          <a:p>
            <a:pPr marL="228600" lvl="8" algn="ctr">
              <a:buNone/>
            </a:pPr>
            <a:endParaRPr lang="ru-RU" sz="3600" dirty="0" smtClean="0"/>
          </a:p>
          <a:p>
            <a:pPr marL="228600" lvl="8" algn="ctr">
              <a:buNone/>
            </a:pPr>
            <a:r>
              <a:rPr lang="ru-RU" sz="3600" b="1" dirty="0" smtClean="0"/>
              <a:t>Активизация мыслительной </a:t>
            </a:r>
          </a:p>
          <a:p>
            <a:pPr marL="228600" lvl="8" algn="ctr">
              <a:buNone/>
            </a:pPr>
            <a:r>
              <a:rPr lang="ru-RU" sz="3600" b="1" dirty="0" smtClean="0"/>
              <a:t>деятельности учащихся в процессе развития речи на уроках русского языка и литературы как средство формирования универсальных учебных действий</a:t>
            </a:r>
          </a:p>
          <a:p>
            <a:pPr marL="228600" lvl="8" algn="r">
              <a:buNone/>
            </a:pPr>
            <a:endParaRPr lang="ru-RU" sz="2000" b="1" dirty="0" smtClean="0"/>
          </a:p>
          <a:p>
            <a:pPr marL="228600" lvl="8" algn="r">
              <a:buNone/>
            </a:pPr>
            <a:r>
              <a:rPr lang="ru-RU" sz="2000" b="1" dirty="0" smtClean="0"/>
              <a:t>Мыгаль Л.И., учитель </a:t>
            </a:r>
          </a:p>
          <a:p>
            <a:pPr marL="228600" lvl="8" algn="r">
              <a:buNone/>
            </a:pPr>
            <a:r>
              <a:rPr lang="ru-RU" sz="2000" b="1" dirty="0" smtClean="0"/>
              <a:t>русского языка и литературы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СОШ № 2 с</a:t>
            </a:r>
            <a:r>
              <a:rPr lang="ru-RU" dirty="0" smtClean="0">
                <a:solidFill>
                  <a:schemeClr val="tx1"/>
                </a:solidFill>
              </a:rPr>
              <a:t>. Арзгир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/>
          <p:nvPr/>
        </p:nvGraphicFramePr>
        <p:xfrm>
          <a:off x="360045" y="873125"/>
          <a:ext cx="8214360" cy="4991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4000" b="0" u="sng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Органы чувств:</a:t>
                      </a:r>
                      <a:endParaRPr lang="ru-RU" altLang="en-US" sz="4000" b="0" u="sng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4000" b="0" u="sng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Инстинкты:</a:t>
                      </a:r>
                      <a:endParaRPr lang="ru-RU" altLang="en-US" sz="4000" b="0" u="sng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зрение 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слух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осязание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обоняние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0000FF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 вкус.</a:t>
                      </a:r>
                      <a:endParaRPr lang="ru-RU" altLang="en-US" sz="4000" b="0">
                        <a:solidFill>
                          <a:srgbClr val="0000FF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Любовь/продолжение рода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Ярость/гнев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sz="4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Страх/чувство самосохранения</a:t>
                      </a:r>
                    </a:p>
                    <a:p>
                      <a:pPr marL="571500" indent="-571500">
                        <a:buFont typeface="Wingdings" panose="05000000000000000000" charset="0"/>
                        <a:buChar char=""/>
                      </a:pPr>
                      <a:r>
                        <a:rPr lang="ru-RU" sz="4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Г</a:t>
                      </a:r>
                      <a:r>
                        <a:rPr sz="4000" b="0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олод</a:t>
                      </a:r>
                      <a:endParaRPr lang="ru-RU" altLang="en-US" sz="4000" b="0">
                        <a:solidFill>
                          <a:srgbClr val="FF0000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Реклама стиральной машины:</a:t>
            </a:r>
            <a:r>
              <a:rPr lang="ru-RU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ru-RU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Замещающий 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4" name="Замещающий текст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 rot="10800000" flipV="1">
            <a:off x="2032000" y="-32871410"/>
            <a:ext cx="41154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88950"/>
            <a:r>
              <a:rPr b="1">
                <a:latin typeface="Times New Roman" panose="02020603050405020304" charset="0"/>
                <a:cs typeface="Times New Roman" panose="02020603050405020304" charset="0"/>
              </a:rPr>
              <a:t>Реклама стиральной машины:</a:t>
            </a:r>
            <a:endParaRPr lang="ru-RU" altLang="en-US"/>
          </a:p>
        </p:txBody>
      </p:sp>
      <p:sp>
        <p:nvSpPr>
          <p:cNvPr id="15" name="Замещающее содержимое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2" name="Таблица -1"/>
          <p:cNvGraphicFramePr/>
          <p:nvPr/>
        </p:nvGraphicFramePr>
        <p:xfrm>
          <a:off x="4363720" y="824103"/>
          <a:ext cx="37084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9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Зрение 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Она такая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красивая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, что я готова поставить её в гостиной!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Слух 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Работает без единого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шороха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Осязание 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Мои хлопчатобумажные рубашки после стирки в ней становятся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шелковистыми!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Обоняние 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Свежий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аромат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чистых простыней.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Вкус 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Теперь у вас будет больше времени на то, чтобы приготовить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обед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!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Любовь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Мягкие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пелёнки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на нежной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младенческой коже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4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Ярость/гнев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Раньше пятна от соуса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доводили меня до бешенства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!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Страх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Он 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пропустил</a:t>
                      </a: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самую главную встречу в своей жизни, потому что у него был грязный воротничок!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4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Голод </a:t>
                      </a:r>
                      <a:endParaRPr lang="ru-RU" altLang="en-US" sz="1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Теперь стирку можно совместить с</a:t>
                      </a:r>
                      <a:r>
                        <a:rPr sz="1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обедом!</a:t>
                      </a:r>
                      <a:endParaRPr lang="ru-RU" altLang="en-US" sz="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Замещающее 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247015" y="1092835"/>
          <a:ext cx="8851265" cy="5038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0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Зрение 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Она такая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красивая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, что я готова поставить её в гостиной!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Слух 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Работает без единого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шороха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60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Осязание 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Мои хлопчатобумажные рубашки после стирки в ней становятся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шелковистыми!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Обоняние 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Свежий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аромат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чистых простыней.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12" name="Замещающее содержимое 11"/>
          <p:cNvGraphicFramePr>
            <a:graphicFrameLocks noGrp="1"/>
          </p:cNvGraphicFramePr>
          <p:nvPr>
            <p:ph sz="quarter" idx="2"/>
          </p:nvPr>
        </p:nvGraphicFramePr>
        <p:xfrm>
          <a:off x="457200" y="1443990"/>
          <a:ext cx="8339455" cy="5309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4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59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Вкус 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Теперь у вас будет больше времени на то, чтобы приготовить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обед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!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Любовь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Мягкие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пелёнки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на нежной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младенческой коже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.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Ярость/гнев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Раньше пятна от соуса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доводили меня до бешенства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!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1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Замещающий 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0" name="Замещающее 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2" name="Замещающее содержимое -1"/>
          <p:cNvGraphicFramePr>
            <a:graphicFrameLocks noGrp="1"/>
          </p:cNvGraphicFramePr>
          <p:nvPr>
            <p:ph sz="quarter" idx="2"/>
          </p:nvPr>
        </p:nvGraphicFramePr>
        <p:xfrm>
          <a:off x="457200" y="1444294"/>
          <a:ext cx="807974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46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Страх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Он 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пропустил</a:t>
                      </a: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самую главную встречу в своей жизни, потому что у него был грязный воротничок!</a:t>
                      </a:r>
                      <a:endParaRPr lang="ru-RU" altLang="en-US" sz="36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16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Голод 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36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Теперь стирку можно совместить с</a:t>
                      </a:r>
                      <a:r>
                        <a:rPr sz="36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 обедом!</a:t>
                      </a:r>
                      <a:endParaRPr lang="ru-RU" altLang="en-US" sz="36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 descr="малыш на мосту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525" y="1415415"/>
            <a:ext cx="4438015" cy="4382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Изображение 1" descr="Изображение 03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55146" t="8846" r="17828" b="61787"/>
          <a:stretch>
            <a:fillRect/>
          </a:stretch>
        </p:blipFill>
        <p:spPr>
          <a:xfrm rot="5400000">
            <a:off x="4530090" y="1530985"/>
            <a:ext cx="4382135" cy="4152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4" name="Замещающий 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5" name="Замещающий текст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7" name="Замещающее содержимое 6" descr="кошка с бусами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414145"/>
            <a:ext cx="4040505" cy="47567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Замещающее содержимое 11" descr="кошка в шапочке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415415"/>
            <a:ext cx="4217670" cy="47555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altLang="en-US"/>
              <a:t>Реклама должна быть разнообразием, выдумкой.</a:t>
            </a:r>
            <a:br>
              <a:rPr lang="ru-RU" altLang="en-US"/>
            </a:br>
            <a:r>
              <a:rPr lang="ru-RU" altLang="en-US"/>
              <a:t>В.Маяковский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quarter" idx="2"/>
          </p:nvPr>
        </p:nvSpPr>
        <p:spPr>
          <a:xfrm>
            <a:off x="457200" y="2005965"/>
            <a:ext cx="4040505" cy="3380105"/>
          </a:xfrm>
        </p:spPr>
        <p:txBody>
          <a:bodyPr/>
          <a:lstStyle/>
          <a:p>
            <a:pPr marL="109855" indent="0" algn="l">
              <a:buNone/>
            </a:pPr>
            <a:r>
              <a:rPr lang="ru-RU" altLang="en-US"/>
              <a:t>Тому не страшен          мороз зловещий,</a:t>
            </a:r>
          </a:p>
          <a:p>
            <a:pPr marL="109855" indent="0" algn="l">
              <a:buNone/>
            </a:pPr>
            <a:r>
              <a:rPr lang="ru-RU" altLang="en-US"/>
              <a:t>кто в ГУМЕ</a:t>
            </a:r>
          </a:p>
          <a:p>
            <a:pPr marL="109855" indent="0" algn="l">
              <a:buNone/>
            </a:pPr>
            <a:r>
              <a:rPr lang="ru-RU" altLang="en-US"/>
              <a:t>           купит </a:t>
            </a:r>
          </a:p>
          <a:p>
            <a:pPr marL="109855" indent="0" algn="r">
              <a:buNone/>
            </a:pPr>
            <a:r>
              <a:rPr lang="ru-RU" altLang="en-US"/>
              <a:t>теплые вещи.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>
          <a:xfrm>
            <a:off x="4645025" y="1987550"/>
            <a:ext cx="4041775" cy="3398520"/>
          </a:xfrm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2400">
                <a:solidFill>
                  <a:schemeClr val="tx1"/>
                </a:solidFill>
              </a:rPr>
              <a:t>Определите, какие изобразительно-выразительные средсива использованы в рекламе шоколадного батончика «Баунти»</a:t>
            </a:r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0" name="Замещающий 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1" name="Замещающее 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altLang="en-US" sz="32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Молочный шоколад, нежная мякоть кокоса. «Баунти»- райское наслаждение.</a:t>
            </a:r>
          </a:p>
        </p:txBody>
      </p:sp>
      <p:pic>
        <p:nvPicPr>
          <p:cNvPr id="7" name="Замещающее содержимое 6" descr="Баунти-криптовалют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443990"/>
            <a:ext cx="4040505" cy="47275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Замещающий 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мещающий 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altLang="en-US" sz="2800"/>
              <a:t>Мыло.</a:t>
            </a:r>
          </a:p>
          <a:p>
            <a:r>
              <a:rPr lang="ru-RU" altLang="en-US" sz="2800"/>
              <a:t>Ароматное, антибактериальное.</a:t>
            </a:r>
          </a:p>
          <a:p>
            <a:r>
              <a:rPr lang="ru-RU" altLang="en-US" sz="2800"/>
              <a:t>Очищает смягчает, защищает.</a:t>
            </a:r>
          </a:p>
          <a:p>
            <a:r>
              <a:rPr lang="ru-RU" altLang="en-US" sz="2800"/>
              <a:t>Чтоб не встретиться с бедой, руки мой перед едой.</a:t>
            </a:r>
          </a:p>
          <a:p>
            <a:r>
              <a:rPr lang="ru-RU" altLang="en-US" sz="2800"/>
              <a:t>Чистота.</a:t>
            </a:r>
          </a:p>
        </p:txBody>
      </p:sp>
      <p:graphicFrame>
        <p:nvGraphicFramePr>
          <p:cNvPr id="2" name="Замещающее содержимое -1"/>
          <p:cNvGraphicFramePr>
            <a:graphicFrameLocks noGrp="1"/>
          </p:cNvGraphicFramePr>
          <p:nvPr>
            <p:ph sz="quarter" idx="4"/>
          </p:nvPr>
        </p:nvGraphicFramePr>
        <p:xfrm>
          <a:off x="7564755" y="2725420"/>
          <a:ext cx="41148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/>
          <p:nvPr/>
        </p:nvGraphicFramePr>
        <p:xfrm>
          <a:off x="16148685" y="346710"/>
          <a:ext cx="663575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Глаголы</a:t>
                      </a: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ru-RU" altLang="en-US" sz="12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5" name="Замещающий 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6" name="Замещающий текст 1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17" name="Замещающее содержимое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3" name="Замещающее содержимое 12" descr="собака соц.реклама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43280" y="452755"/>
            <a:ext cx="7440295" cy="5853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астер - класс\6_html_m24a57e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930" y="12700"/>
            <a:ext cx="5713095" cy="68472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Таким Вы сами представляете себя. Этот герой характеризует ваши мысли о себе.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Второй герой показывает , каким вас видят окружающие люди.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Третий сказочный герой воплощает вашу действительную внутреннюю сущность.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Тест  «Сказочные герои»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Замещающее содержимое 3" descr="vodopa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94335"/>
            <a:ext cx="8411845" cy="6243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Вежливый библиотеку человек – тот, кто видеть  находится в постоянном чистом развитии. Его характеризует намылился честность и искренность белому пуху в отношениях. В случае споров он способен удержать негативные эмоции и никогда не будет срывать свое плохое настроение на посторонних.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Вежливый </a:t>
            </a:r>
            <a:r>
              <a:rPr lang="ru-RU" dirty="0" smtClean="0">
                <a:solidFill>
                  <a:srgbClr val="FF0000"/>
                </a:solidFill>
              </a:rPr>
              <a:t>библиотеку</a:t>
            </a:r>
            <a:r>
              <a:rPr lang="ru-RU" dirty="0" smtClean="0"/>
              <a:t> человек – тот, кто </a:t>
            </a:r>
            <a:r>
              <a:rPr lang="ru-RU" dirty="0" smtClean="0">
                <a:solidFill>
                  <a:srgbClr val="FF0000"/>
                </a:solidFill>
              </a:rPr>
              <a:t>видеть</a:t>
            </a:r>
            <a:r>
              <a:rPr lang="ru-RU" dirty="0" smtClean="0"/>
              <a:t>  находится в постоянном </a:t>
            </a:r>
            <a:r>
              <a:rPr lang="ru-RU" dirty="0" smtClean="0">
                <a:solidFill>
                  <a:srgbClr val="FF0000"/>
                </a:solidFill>
              </a:rPr>
              <a:t>чистом</a:t>
            </a:r>
            <a:r>
              <a:rPr lang="ru-RU" dirty="0" smtClean="0"/>
              <a:t> развитии. Его характеризует </a:t>
            </a:r>
            <a:r>
              <a:rPr lang="ru-RU" dirty="0" smtClean="0">
                <a:solidFill>
                  <a:srgbClr val="FF0000"/>
                </a:solidFill>
              </a:rPr>
              <a:t>намылился</a:t>
            </a:r>
            <a:r>
              <a:rPr lang="ru-RU" dirty="0" smtClean="0"/>
              <a:t> честность и искренность </a:t>
            </a:r>
            <a:r>
              <a:rPr lang="ru-RU" dirty="0" smtClean="0">
                <a:solidFill>
                  <a:srgbClr val="FF0000"/>
                </a:solidFill>
              </a:rPr>
              <a:t>белому пуху </a:t>
            </a:r>
            <a:r>
              <a:rPr lang="ru-RU" dirty="0" smtClean="0"/>
              <a:t>в отношениях. В случае споров он способен удержать негативные эмоции и никогда не будет срывать свое плохое настроение на посторонних.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200" b="1" dirty="0" smtClean="0"/>
              <a:t>7_ _ _ _ _ _ _ _ _ _ _ 6 _ _ _ _ _ _ _ _ _ _ _ 8</a:t>
            </a:r>
          </a:p>
          <a:p>
            <a:pPr algn="ctr">
              <a:buNone/>
            </a:pPr>
            <a:r>
              <a:rPr lang="ru-RU" sz="1200" b="1" dirty="0" smtClean="0"/>
              <a:t>3 _ _ _ _ _ _ _ _ _ _  4 _ _ _ _ _ _ _ _ _ _ 7</a:t>
            </a:r>
          </a:p>
          <a:p>
            <a:pPr algn="ctr">
              <a:buNone/>
            </a:pPr>
            <a:r>
              <a:rPr lang="ru-RU" sz="1200" b="1" dirty="0" smtClean="0"/>
              <a:t>5 _ _ _ _ _ _ _ _ _   9 _ _ _ _ _ _ _ _ _ 3</a:t>
            </a:r>
          </a:p>
          <a:p>
            <a:pPr algn="ctr">
              <a:buNone/>
            </a:pPr>
            <a:r>
              <a:rPr lang="ru-RU" sz="1200" b="1" dirty="0" smtClean="0"/>
              <a:t>7 _ _ _ _ _ _ _ _  2 _ _ _ _ _ _ _ _ 5</a:t>
            </a:r>
          </a:p>
          <a:p>
            <a:pPr algn="ctr">
              <a:buNone/>
            </a:pPr>
            <a:r>
              <a:rPr lang="ru-RU" sz="1200" b="1" dirty="0" smtClean="0"/>
              <a:t>3 _ _ _ _ _ _ _  5 _ _ _ _ _ _ _ 6</a:t>
            </a:r>
          </a:p>
          <a:p>
            <a:pPr algn="ctr">
              <a:buNone/>
            </a:pPr>
            <a:r>
              <a:rPr lang="ru-RU" sz="1200" b="1" dirty="0" smtClean="0"/>
              <a:t>4 _ _ _ _ _ _ 0 _ _ _ _ _ _ 3</a:t>
            </a:r>
          </a:p>
          <a:p>
            <a:pPr algn="ctr">
              <a:buNone/>
            </a:pPr>
            <a:r>
              <a:rPr lang="ru-RU" sz="1200" b="1" dirty="0" smtClean="0"/>
              <a:t>1 _ _ _ _ _ 2_ _ _ _ _ 7</a:t>
            </a:r>
          </a:p>
          <a:p>
            <a:pPr algn="ctr">
              <a:buNone/>
            </a:pPr>
            <a:r>
              <a:rPr lang="ru-RU" sz="1200" b="1" dirty="0" smtClean="0"/>
              <a:t>6 _ _ _ _ 5 _ _ _ _ 3</a:t>
            </a:r>
          </a:p>
          <a:p>
            <a:pPr algn="ctr">
              <a:buNone/>
            </a:pPr>
            <a:r>
              <a:rPr lang="ru-RU" sz="1200" b="1" dirty="0" smtClean="0"/>
              <a:t>8 _ _ _ 3 _ _ _ 9</a:t>
            </a:r>
          </a:p>
          <a:p>
            <a:pPr algn="ctr">
              <a:buNone/>
            </a:pPr>
            <a:r>
              <a:rPr lang="ru-RU" sz="1200" b="1" dirty="0" smtClean="0"/>
              <a:t>4 _ _ 8 _ _ 5</a:t>
            </a:r>
          </a:p>
          <a:p>
            <a:pPr algn="ctr">
              <a:buNone/>
            </a:pPr>
            <a:r>
              <a:rPr lang="ru-RU" sz="1200" b="1" dirty="0" smtClean="0"/>
              <a:t>9 _ 1 _ 2</a:t>
            </a:r>
          </a:p>
          <a:p>
            <a:pPr algn="ctr">
              <a:buNone/>
            </a:pPr>
            <a:r>
              <a:rPr lang="ru-RU" sz="1200" b="1" dirty="0" smtClean="0"/>
              <a:t>2 _ 4 _ 5</a:t>
            </a:r>
          </a:p>
          <a:p>
            <a:pPr algn="ctr">
              <a:buNone/>
            </a:pPr>
            <a:r>
              <a:rPr lang="ru-RU" sz="1200" b="1" dirty="0" smtClean="0"/>
              <a:t>5 _ 2 _ 9</a:t>
            </a:r>
          </a:p>
          <a:p>
            <a:pPr algn="ctr">
              <a:buNone/>
            </a:pPr>
            <a:r>
              <a:rPr lang="ru-RU" sz="1200" b="1" dirty="0" smtClean="0"/>
              <a:t>4 _ 6 _ 7</a:t>
            </a:r>
          </a:p>
          <a:p>
            <a:pPr algn="ctr">
              <a:buNone/>
            </a:pPr>
            <a:r>
              <a:rPr lang="ru-RU" sz="1200" b="1" dirty="0" smtClean="0"/>
              <a:t>0</a:t>
            </a:r>
          </a:p>
          <a:p>
            <a:pPr algn="ctr">
              <a:buNone/>
            </a:pPr>
            <a:r>
              <a:rPr lang="ru-RU" sz="1200" b="1" dirty="0" smtClean="0"/>
              <a:t>3 _ 6 _ 8</a:t>
            </a:r>
          </a:p>
          <a:p>
            <a:pPr algn="ctr">
              <a:buNone/>
            </a:pPr>
            <a:r>
              <a:rPr lang="ru-RU" sz="1200" b="1" dirty="0" smtClean="0"/>
              <a:t>9 _ 5 _ 2</a:t>
            </a:r>
          </a:p>
          <a:p>
            <a:pPr algn="ctr">
              <a:buNone/>
            </a:pPr>
            <a:r>
              <a:rPr lang="ru-RU" sz="1200" b="1" dirty="0" smtClean="0"/>
              <a:t>4 _ 2 _ 9</a:t>
            </a:r>
          </a:p>
          <a:p>
            <a:pPr algn="ctr">
              <a:buNone/>
            </a:pPr>
            <a:r>
              <a:rPr lang="ru-RU" sz="1200" b="1" dirty="0" smtClean="0"/>
              <a:t>2 _ 3 _ 4</a:t>
            </a:r>
          </a:p>
          <a:p>
            <a:pPr algn="ctr">
              <a:buNone/>
            </a:pPr>
            <a:r>
              <a:rPr lang="ru-RU" sz="1200" b="1" dirty="0" smtClean="0"/>
              <a:t>9 _ _ 5 _ _ 8</a:t>
            </a:r>
          </a:p>
          <a:p>
            <a:pPr algn="ctr">
              <a:buNone/>
            </a:pPr>
            <a:r>
              <a:rPr lang="ru-RU" sz="1200" b="1" dirty="0" smtClean="0"/>
              <a:t>3 _ _ _ 6 _ _ _ 4</a:t>
            </a:r>
          </a:p>
          <a:p>
            <a:pPr algn="ctr">
              <a:buNone/>
            </a:pPr>
            <a:r>
              <a:rPr lang="ru-RU" sz="1200" b="1" dirty="0" smtClean="0"/>
              <a:t>2  _ _ _ _ 7_  _ _ _ 4</a:t>
            </a:r>
          </a:p>
          <a:p>
            <a:pPr algn="ctr">
              <a:buNone/>
            </a:pPr>
            <a:r>
              <a:rPr lang="ru-RU" sz="1200" b="1" dirty="0" smtClean="0"/>
              <a:t>6 _ _ _ _ _ 3 _ _ _ _ _ 2</a:t>
            </a:r>
          </a:p>
          <a:p>
            <a:pPr algn="ctr">
              <a:buNone/>
            </a:pPr>
            <a:r>
              <a:rPr lang="ru-RU" sz="1200" b="1" dirty="0" smtClean="0"/>
              <a:t>1 _ _ _ _ _ _ 9 _ _ _ _ _ _0</a:t>
            </a:r>
          </a:p>
          <a:p>
            <a:pPr algn="ctr">
              <a:buNone/>
            </a:pPr>
            <a:r>
              <a:rPr lang="ru-RU" sz="1200" b="1" dirty="0" smtClean="0"/>
              <a:t>3 _ _ _ _ _ _ _ 5 _ _ _ _ _ _ _4</a:t>
            </a:r>
          </a:p>
          <a:p>
            <a:pPr algn="ctr">
              <a:buNone/>
            </a:pPr>
            <a:r>
              <a:rPr lang="ru-RU" sz="1200" b="1" dirty="0" smtClean="0"/>
              <a:t>9 _ _ _ _ _ _ _ _ 6 _ _ _ _ _ _ _ _ 7</a:t>
            </a:r>
          </a:p>
          <a:p>
            <a:pPr algn="ctr">
              <a:buNone/>
            </a:pPr>
            <a:r>
              <a:rPr lang="ru-RU" sz="1200" b="1" dirty="0" smtClean="0"/>
              <a:t>6 _ _ _ _ _ _ _ _ _ 7_ _ _ _ _ _ _ _ _ 1</a:t>
            </a:r>
          </a:p>
          <a:p>
            <a:pPr algn="ctr">
              <a:buNone/>
            </a:pPr>
            <a:r>
              <a:rPr lang="ru-RU" sz="1200" b="1" dirty="0" smtClean="0"/>
              <a:t>5 _ _ _ _ _ _ _ _ _ _ 8 _ _ _ _ _ _ _ _ _ _2</a:t>
            </a:r>
          </a:p>
          <a:p>
            <a:pPr algn="ctr">
              <a:buNone/>
            </a:pPr>
            <a:r>
              <a:rPr lang="ru-RU" sz="1200" b="1" dirty="0" smtClean="0"/>
              <a:t>9 _ _ _ _ _ _ _ _ _ _ _ 4_ _ _ _ _ _ _ _ _ _ _ 6</a:t>
            </a:r>
          </a:p>
          <a:p>
            <a:pPr algn="ctr">
              <a:buNone/>
            </a:pPr>
            <a:r>
              <a:rPr lang="ru-RU" sz="1200" b="1" dirty="0" smtClean="0"/>
              <a:t> </a:t>
            </a:r>
          </a:p>
          <a:p>
            <a:pPr>
              <a:buNone/>
            </a:pPr>
            <a:endParaRPr lang="ru-RU" sz="1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58214" y="3357562"/>
            <a:ext cx="99986" cy="2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6578" y="5072074"/>
            <a:ext cx="985822" cy="5667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85728"/>
            <a:ext cx="242378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dmin\Рабочий стол\мастер - класс\krokod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929198"/>
            <a:ext cx="2805940" cy="157163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мастер - класс\зеб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366962" cy="236696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мастер - класс\кра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2357430"/>
            <a:ext cx="3641246" cy="223529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мастер - класс\рыб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0"/>
            <a:ext cx="2915473" cy="209549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Рабочий стол\мастер - класс\сло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643446"/>
            <a:ext cx="2680599" cy="1787066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мастер - класс\2 тест\15-zmeinnyj_jazyk-4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28802"/>
            <a:ext cx="2570222" cy="1857388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\Рабочий стол\мастер - класс\2 тест\butterfly_PNG104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4429132"/>
            <a:ext cx="2786082" cy="2001476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\Рабочий стол\мастер - класс\2 тест\133246371_5__33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2500306"/>
            <a:ext cx="18129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Admin\Рабочий стол\мастер - класс\2 тест\роз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14290"/>
            <a:ext cx="1524000" cy="1182687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мастер - класс\2 тест\к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2851237" cy="2166940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мастер - класс\2 тест\ко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357562"/>
            <a:ext cx="3513242" cy="2786082"/>
          </a:xfrm>
          <a:prstGeom prst="rect">
            <a:avLst/>
          </a:prstGeom>
          <a:noFill/>
        </p:spPr>
      </p:pic>
      <p:pic>
        <p:nvPicPr>
          <p:cNvPr id="2057" name="Picture 9" descr="C:\Documents and Settings\Admin\Рабочий стол\мастер - класс\2 тест\вопрос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428868"/>
            <a:ext cx="1428760" cy="1428760"/>
          </a:xfrm>
          <a:prstGeom prst="rect">
            <a:avLst/>
          </a:prstGeom>
          <a:noFill/>
        </p:spPr>
      </p:pic>
      <p:pic>
        <p:nvPicPr>
          <p:cNvPr id="2059" name="Picture 11" descr="C:\Documents and Settings\Admin\Рабочий стол\мастер - класс\2 тест\0_c0bf1_bf26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500306"/>
            <a:ext cx="2483294" cy="1738306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214818"/>
            <a:ext cx="2212959" cy="231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 descr="C:\Documents and Settings\Admin\Рабочий стол\мастер - класс\2 тест\bananas-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571480"/>
            <a:ext cx="2571768" cy="1743571"/>
          </a:xfrm>
          <a:prstGeom prst="rect">
            <a:avLst/>
          </a:prstGeom>
          <a:noFill/>
        </p:spPr>
      </p:pic>
      <p:pic>
        <p:nvPicPr>
          <p:cNvPr id="2062" name="Picture 14" descr="C:\Documents and Settings\Admin\Рабочий стол\мастер - класс\2 тест\2010_0506Oryctolagus_cuniculus1029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214290"/>
            <a:ext cx="2033578" cy="2143140"/>
          </a:xfrm>
          <a:prstGeom prst="rect">
            <a:avLst/>
          </a:prstGeom>
          <a:noFill/>
        </p:spPr>
      </p:pic>
      <p:pic>
        <p:nvPicPr>
          <p:cNvPr id="2063" name="Picture 15" descr="C:\Documents and Settings\Admin\Рабочий стол\мастер - класс\2 тест\Clock (1).jpg"/>
          <p:cNvPicPr>
            <a:picLocks noChangeAspect="1" noChangeArrowheads="1"/>
          </p:cNvPicPr>
          <p:nvPr/>
        </p:nvPicPr>
        <p:blipFill>
          <a:blip r:embed="rId10" cstate="print"/>
          <a:srcRect l="21621" r="18919" b="2778"/>
          <a:stretch>
            <a:fillRect/>
          </a:stretch>
        </p:blipFill>
        <p:spPr bwMode="auto">
          <a:xfrm>
            <a:off x="285720" y="285729"/>
            <a:ext cx="2214578" cy="328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643866" cy="61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Добрые люди не знают, как много времени и труда необходимо, чтобы научиться читать. </a:t>
            </a:r>
            <a:r>
              <a:rPr lang="ru-RU" sz="4400" b="1" dirty="0" smtClean="0"/>
              <a:t>Я</a:t>
            </a:r>
            <a:r>
              <a:rPr lang="ru-RU" sz="4400" dirty="0" smtClean="0"/>
              <a:t> </a:t>
            </a:r>
            <a:r>
              <a:rPr lang="ru-RU" sz="4400" b="1" dirty="0" smtClean="0"/>
              <a:t>сам</a:t>
            </a:r>
            <a:r>
              <a:rPr lang="ru-RU" sz="4400" dirty="0" smtClean="0"/>
              <a:t> </a:t>
            </a:r>
            <a:r>
              <a:rPr lang="ru-RU" sz="4400" b="1" dirty="0" smtClean="0"/>
              <a:t>на</a:t>
            </a:r>
            <a:r>
              <a:rPr lang="ru-RU" sz="4400" dirty="0" smtClean="0"/>
              <a:t> </a:t>
            </a:r>
            <a:r>
              <a:rPr lang="ru-RU" sz="4400" b="1" dirty="0" smtClean="0"/>
              <a:t>это</a:t>
            </a:r>
            <a:r>
              <a:rPr lang="ru-RU" sz="4400" dirty="0" smtClean="0"/>
              <a:t> </a:t>
            </a:r>
            <a:r>
              <a:rPr lang="ru-RU" sz="4400" b="1" dirty="0" smtClean="0"/>
              <a:t>употребил</a:t>
            </a:r>
            <a:r>
              <a:rPr lang="ru-RU" sz="4400" dirty="0" smtClean="0"/>
              <a:t> </a:t>
            </a:r>
            <a:r>
              <a:rPr lang="ru-RU" sz="4400" smtClean="0"/>
              <a:t>    </a:t>
            </a:r>
            <a:r>
              <a:rPr lang="ru-RU" sz="4400" b="1" smtClean="0"/>
              <a:t>80</a:t>
            </a:r>
            <a:r>
              <a:rPr lang="ru-RU" sz="4400" dirty="0" smtClean="0"/>
              <a:t> </a:t>
            </a:r>
            <a:r>
              <a:rPr lang="ru-RU" sz="4400" b="1" dirty="0" smtClean="0"/>
              <a:t>лет</a:t>
            </a:r>
            <a:r>
              <a:rPr lang="ru-RU" sz="4400" dirty="0" smtClean="0"/>
              <a:t> и всё ещё не могу сказать, что вполне достиг цели. </a:t>
            </a:r>
          </a:p>
          <a:p>
            <a:pPr algn="r"/>
            <a:r>
              <a:rPr lang="ru-RU" sz="4400" dirty="0" smtClean="0"/>
              <a:t>ГЁТЕ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802</Words>
  <Application>Microsoft Office PowerPoint</Application>
  <PresentationFormat>Экран (4:3)</PresentationFormat>
  <Paragraphs>110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МБОУ СОШ № 2 с. Арзгир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 стиральной машины: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Реклама должна быть разнообразием, выдумкой. В.Маяковский</vt:lpstr>
      <vt:lpstr>Определите, какие изобразительно-выразительные средсива использованы в рекламе шоколадного батончика «Баунти»</vt:lpstr>
      <vt:lpstr>Презентация PowerPoint</vt:lpstr>
      <vt:lpstr>Презентация PowerPoint</vt:lpstr>
      <vt:lpstr>Тест  «Сказочные герои»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Яна Скрипник</cp:lastModifiedBy>
  <cp:revision>21</cp:revision>
  <dcterms:created xsi:type="dcterms:W3CDTF">2018-02-06T22:17:00Z</dcterms:created>
  <dcterms:modified xsi:type="dcterms:W3CDTF">2018-10-24T08:44:13Z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