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0" r:id="rId3"/>
    <p:sldId id="281" r:id="rId4"/>
    <p:sldId id="283" r:id="rId5"/>
    <p:sldId id="284" r:id="rId6"/>
    <p:sldId id="285" r:id="rId7"/>
    <p:sldId id="286" r:id="rId8"/>
    <p:sldId id="287" r:id="rId9"/>
    <p:sldId id="288" r:id="rId10"/>
    <p:sldId id="290" r:id="rId11"/>
    <p:sldId id="291" r:id="rId12"/>
    <p:sldId id="29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A45C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0">
    <p:strips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0">
    <p:strips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0">
    <p:strips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0">
    <p:strips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0">
    <p:strips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0">
    <p:strips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0">
    <p:strips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0">
    <p:strips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0">
    <p:strips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0">
    <p:strips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0">
    <p:strips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advClick="0" advTm="0">
    <p:strips dir="ld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47664" y="1052736"/>
            <a:ext cx="75963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ln w="3175">
                  <a:solidFill>
                    <a:schemeClr val="tx1"/>
                  </a:solidFill>
                </a:ln>
                <a:solidFill>
                  <a:srgbClr val="C00000"/>
                </a:solidFill>
                <a:latin typeface="+mj-lt"/>
              </a:rPr>
              <a:t>Социальный проект  </a:t>
            </a:r>
          </a:p>
          <a:p>
            <a:pPr algn="ctr"/>
            <a:r>
              <a:rPr lang="ru-RU" sz="4000" b="1" i="1" dirty="0" smtClean="0">
                <a:ln w="3175">
                  <a:solidFill>
                    <a:schemeClr val="tx1"/>
                  </a:solidFill>
                </a:ln>
                <a:solidFill>
                  <a:srgbClr val="C00000"/>
                </a:solidFill>
                <a:latin typeface="+mj-lt"/>
              </a:rPr>
              <a:t>«Герои Великой Отечественной войны в </a:t>
            </a:r>
            <a:r>
              <a:rPr lang="ru-RU" sz="4000" b="1" i="1" dirty="0" smtClean="0">
                <a:ln w="3175">
                  <a:solidFill>
                    <a:schemeClr val="tx1"/>
                  </a:solidFill>
                </a:ln>
                <a:solidFill>
                  <a:srgbClr val="C00000"/>
                </a:solidFill>
                <a:latin typeface="+mj-lt"/>
              </a:rPr>
              <a:t>семье</a:t>
            </a:r>
            <a:r>
              <a:rPr lang="ru-RU" sz="4000" b="1" i="1" dirty="0" smtClean="0">
                <a:ln w="3175">
                  <a:solidFill>
                    <a:schemeClr val="tx1"/>
                  </a:solidFill>
                </a:ln>
                <a:solidFill>
                  <a:srgbClr val="C00000"/>
                </a:solidFill>
                <a:latin typeface="+mj-lt"/>
              </a:rPr>
              <a:t>»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004048" y="4293096"/>
            <a:ext cx="38164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Автор: </a:t>
            </a:r>
            <a:r>
              <a:rPr lang="ru-RU" b="1" i="1" dirty="0" err="1">
                <a:solidFill>
                  <a:srgbClr val="C00000"/>
                </a:solidFill>
              </a:rPr>
              <a:t>Караченцева</a:t>
            </a:r>
            <a:r>
              <a:rPr lang="ru-RU" b="1" i="1" dirty="0">
                <a:solidFill>
                  <a:srgbClr val="C00000"/>
                </a:solidFill>
              </a:rPr>
              <a:t> Инна Павловна, </a:t>
            </a:r>
            <a:r>
              <a:rPr lang="ru-RU" b="1" i="1" dirty="0" smtClean="0">
                <a:solidFill>
                  <a:srgbClr val="C00000"/>
                </a:solidFill>
              </a:rPr>
              <a:t>учитель начальных классов МОУ </a:t>
            </a:r>
            <a:r>
              <a:rPr lang="ru-RU" b="1" i="1" dirty="0">
                <a:solidFill>
                  <a:srgbClr val="C00000"/>
                </a:solidFill>
              </a:rPr>
              <a:t>СШ №1 </a:t>
            </a:r>
            <a:endParaRPr lang="ru-RU" b="1" i="1" dirty="0" smtClean="0">
              <a:solidFill>
                <a:srgbClr val="C00000"/>
              </a:solidFill>
            </a:endParaRPr>
          </a:p>
          <a:p>
            <a:r>
              <a:rPr lang="ru-RU" b="1" i="1" dirty="0" smtClean="0">
                <a:solidFill>
                  <a:srgbClr val="C00000"/>
                </a:solidFill>
              </a:rPr>
              <a:t>им</a:t>
            </a:r>
            <a:r>
              <a:rPr lang="ru-RU" b="1" i="1" dirty="0">
                <a:solidFill>
                  <a:srgbClr val="C00000"/>
                </a:solidFill>
              </a:rPr>
              <a:t>. П.И. </a:t>
            </a:r>
            <a:r>
              <a:rPr lang="ru-RU" b="1" i="1" dirty="0" smtClean="0">
                <a:solidFill>
                  <a:srgbClr val="C00000"/>
                </a:solidFill>
              </a:rPr>
              <a:t>Николаенко, с</a:t>
            </a:r>
            <a:r>
              <a:rPr lang="ru-RU" b="1" i="1" dirty="0">
                <a:solidFill>
                  <a:srgbClr val="C00000"/>
                </a:solidFill>
              </a:rPr>
              <a:t>. Степное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>
                <a:solidFill>
                  <a:srgbClr val="C00000"/>
                </a:solidFill>
              </a:rPr>
              <a:t>Этапы реализации проекта</a:t>
            </a:r>
            <a:br>
              <a:rPr lang="ru-RU" b="1" i="1" dirty="0">
                <a:solidFill>
                  <a:srgbClr val="C00000"/>
                </a:solidFill>
              </a:rPr>
            </a:br>
            <a:r>
              <a:rPr lang="ru-RU" b="1" i="1" dirty="0" smtClean="0">
                <a:solidFill>
                  <a:srgbClr val="C00000"/>
                </a:solidFill>
              </a:rPr>
              <a:t>Оценка результатов</a:t>
            </a:r>
            <a:endParaRPr lang="ru-RU" b="1" i="1" dirty="0">
              <a:solidFill>
                <a:srgbClr val="C00000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6566239"/>
              </p:ext>
            </p:extLst>
          </p:nvPr>
        </p:nvGraphicFramePr>
        <p:xfrm>
          <a:off x="1979712" y="1628800"/>
          <a:ext cx="6768753" cy="439248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256251"/>
                <a:gridCol w="2256251"/>
                <a:gridCol w="2256251"/>
              </a:tblGrid>
              <a:tr h="1078156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Деятельность учителя</a:t>
                      </a:r>
                      <a:endParaRPr lang="ru-RU" sz="2400" dirty="0"/>
                    </a:p>
                  </a:txBody>
                  <a:tcPr>
                    <a:solidFill>
                      <a:srgbClr val="CC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Деятельность </a:t>
                      </a:r>
                      <a:r>
                        <a:rPr lang="ru-RU" sz="2400" baseline="0" dirty="0" smtClean="0"/>
                        <a:t> обучающихся</a:t>
                      </a:r>
                      <a:endParaRPr lang="ru-RU" sz="2400" dirty="0"/>
                    </a:p>
                  </a:txBody>
                  <a:tcPr>
                    <a:solidFill>
                      <a:srgbClr val="CC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Формируемые УУД</a:t>
                      </a:r>
                      <a:endParaRPr lang="ru-RU" sz="2400" dirty="0"/>
                    </a:p>
                  </a:txBody>
                  <a:tcPr>
                    <a:solidFill>
                      <a:srgbClr val="CC6600"/>
                    </a:solidFill>
                  </a:tcPr>
                </a:tc>
              </a:tr>
              <a:tr h="3314332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Контролирует деятельность учащихся по составлению страниц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классного альманаха  Герои ВОВ в моей семье».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предлагает формы представления результатов работы в классе.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Оформляют странички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классного альманаха  Герои ВОВ в моей семье».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Готовят мероприятие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ознакомлению с полученной информацией остальных учащихся класса.  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Регулятивные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 контроль, коррекция, выделение и осознание того, что уже усвоено и что еще подлежит усвоению, осознание качества и уровня усвоения; </a:t>
                      </a: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Личностные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 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смыслообразование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 fontAlgn="t"/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8580" marR="6858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3378325"/>
      </p:ext>
    </p:extLst>
  </p:cSld>
  <p:clrMapOvr>
    <a:masterClrMapping/>
  </p:clrMapOvr>
  <p:transition advClick="0" advTm="0">
    <p:strips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>
                <a:solidFill>
                  <a:srgbClr val="C00000"/>
                </a:solidFill>
              </a:rPr>
              <a:t>Этапы реализации проекта</a:t>
            </a:r>
            <a:br>
              <a:rPr lang="ru-RU" b="1" i="1" dirty="0">
                <a:solidFill>
                  <a:srgbClr val="C00000"/>
                </a:solidFill>
              </a:rPr>
            </a:br>
            <a:r>
              <a:rPr lang="ru-RU" b="1" i="1" dirty="0" smtClean="0">
                <a:solidFill>
                  <a:srgbClr val="C00000"/>
                </a:solidFill>
              </a:rPr>
              <a:t>Презентация</a:t>
            </a:r>
            <a:endParaRPr lang="ru-RU" b="1" i="1" dirty="0">
              <a:solidFill>
                <a:srgbClr val="C00000"/>
              </a:solidFill>
            </a:endParaRPr>
          </a:p>
        </p:txBody>
      </p:sp>
      <p:graphicFrame>
        <p:nvGraphicFramePr>
          <p:cNvPr id="5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5492760"/>
              </p:ext>
            </p:extLst>
          </p:nvPr>
        </p:nvGraphicFramePr>
        <p:xfrm>
          <a:off x="1979712" y="1600200"/>
          <a:ext cx="6912768" cy="449309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304256"/>
                <a:gridCol w="2304256"/>
                <a:gridCol w="2304256"/>
              </a:tblGrid>
              <a:tr h="879084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Деятельность учителя</a:t>
                      </a:r>
                      <a:endParaRPr lang="ru-RU" sz="2400" dirty="0"/>
                    </a:p>
                  </a:txBody>
                  <a:tcPr>
                    <a:solidFill>
                      <a:srgbClr val="CC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Деятельность </a:t>
                      </a:r>
                      <a:r>
                        <a:rPr lang="ru-RU" sz="2400" baseline="0" dirty="0" smtClean="0"/>
                        <a:t> обучающихся</a:t>
                      </a:r>
                      <a:endParaRPr lang="ru-RU" sz="2400" dirty="0"/>
                    </a:p>
                  </a:txBody>
                  <a:tcPr>
                    <a:solidFill>
                      <a:srgbClr val="CC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Формируемые УУД</a:t>
                      </a:r>
                      <a:endParaRPr lang="ru-RU" sz="2400" dirty="0"/>
                    </a:p>
                  </a:txBody>
                  <a:tcPr>
                    <a:solidFill>
                      <a:srgbClr val="CC6600"/>
                    </a:solidFill>
                  </a:tcPr>
                </a:tc>
              </a:tr>
              <a:tr h="3614012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Выступает в роли зрителя. Вступает в ход представления результатов по необходимости.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Проводят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запланированные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мероприятия, класс участвует в выполнении заданий организаторов мероприятий.  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Регулятивные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 контроль, коррекция, выделение и осознание того, что уже усвоено и что еще подлежит усвоению, осознание качества и уровня усвоения; 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Личностные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смыслообразование</a:t>
                      </a: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0085500"/>
      </p:ext>
    </p:extLst>
  </p:cSld>
  <p:clrMapOvr>
    <a:masterClrMapping/>
  </p:clrMapOvr>
  <p:transition advClick="0" advTm="0">
    <p:strips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</a:rPr>
              <a:t>Литература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11760" y="1600200"/>
            <a:ext cx="6275040" cy="4525963"/>
          </a:xfrm>
        </p:spPr>
        <p:txBody>
          <a:bodyPr/>
          <a:lstStyle/>
          <a:p>
            <a:r>
              <a:rPr lang="ru-RU" sz="2000" dirty="0" err="1"/>
              <a:t>Жариков</a:t>
            </a:r>
            <a:r>
              <a:rPr lang="ru-RU" sz="2000" dirty="0"/>
              <a:t> А.Д. Растите детей патриотами. - М.: Просвещение, 1980.</a:t>
            </a:r>
          </a:p>
          <a:p>
            <a:r>
              <a:rPr lang="ru-RU" sz="2000" dirty="0" smtClean="0"/>
              <a:t>Казаков </a:t>
            </a:r>
            <a:r>
              <a:rPr lang="ru-RU" sz="2000" dirty="0"/>
              <a:t>А.П. Детям о великой Победе, - М., 2005.</a:t>
            </a:r>
          </a:p>
          <a:p>
            <a:r>
              <a:rPr lang="en-US" sz="2000" dirty="0"/>
              <a:t>https://pamyat-naroda.ru/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611885188"/>
      </p:ext>
    </p:extLst>
  </p:cSld>
  <p:clrMapOvr>
    <a:masterClrMapping/>
  </p:clrMapOvr>
  <p:transition advClick="0" advTm="0">
    <p:strips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04664"/>
            <a:ext cx="8229600" cy="1143000"/>
          </a:xfrm>
        </p:spPr>
        <p:txBody>
          <a:bodyPr/>
          <a:lstStyle/>
          <a:p>
            <a:r>
              <a:rPr lang="ru-RU" sz="3600" b="1" i="1" dirty="0" smtClean="0">
                <a:ln w="3175"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Актуальность проблемы</a:t>
            </a:r>
            <a:endParaRPr lang="ru-RU" sz="3600" i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79712" y="1700808"/>
            <a:ext cx="6768752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  </a:t>
            </a:r>
            <a:r>
              <a:rPr lang="ru-RU" sz="2000" dirty="0" smtClean="0">
                <a:solidFill>
                  <a:srgbClr val="0070C0"/>
                </a:solidFill>
              </a:rPr>
              <a:t>Каждый </a:t>
            </a:r>
            <a:r>
              <a:rPr lang="ru-RU" sz="2000" dirty="0">
                <a:solidFill>
                  <a:srgbClr val="0070C0"/>
                </a:solidFill>
              </a:rPr>
              <a:t>год  Россия отмечает  дату Победы  с момента окончания Великой Отечественной войны, а город отмечает День Освобождения от фашистских захватчиков.  С каждым годом  все меньше и меньше  остается живых свидетелей тех страшных дней, которые могли бы  рассказать подрастающему поколению о событиях великой битвы русского народа за освобождение своей страны, о подвигах солдат и рядовых граждан на фронтах и в тылу</a:t>
            </a:r>
            <a:r>
              <a:rPr lang="ru-RU" sz="2000" dirty="0" smtClean="0">
                <a:solidFill>
                  <a:srgbClr val="0070C0"/>
                </a:solidFill>
              </a:rPr>
              <a:t>. </a:t>
            </a:r>
          </a:p>
          <a:p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smtClean="0">
                <a:solidFill>
                  <a:srgbClr val="0070C0"/>
                </a:solidFill>
              </a:rPr>
              <a:t> Мы должны воспитывать </a:t>
            </a:r>
            <a:r>
              <a:rPr lang="ru-RU" sz="2000" dirty="0">
                <a:solidFill>
                  <a:srgbClr val="0070C0"/>
                </a:solidFill>
              </a:rPr>
              <a:t>у маленьких граждан гордость за свою Родину. Ведь память не имеет возраста, а гражданская  позиция и любовь к своей стране не возникает вдруг, из </a:t>
            </a:r>
            <a:r>
              <a:rPr lang="ru-RU" sz="2000" dirty="0" smtClean="0">
                <a:solidFill>
                  <a:srgbClr val="0070C0"/>
                </a:solidFill>
              </a:rPr>
              <a:t>неоткуда.</a:t>
            </a:r>
            <a:endParaRPr lang="ru-RU" sz="2000" dirty="0">
              <a:solidFill>
                <a:srgbClr val="0070C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9727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/>
          <a:lstStyle/>
          <a:p>
            <a:r>
              <a:rPr lang="ru-RU" b="1" i="1" dirty="0" smtClean="0">
                <a:ln w="3175"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Цель проекта</a:t>
            </a:r>
            <a:r>
              <a:rPr lang="ru-RU" dirty="0" smtClean="0">
                <a:solidFill>
                  <a:srgbClr val="C00000"/>
                </a:solidFill>
              </a:rPr>
              <a:t>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07704" y="1628800"/>
            <a:ext cx="7056784" cy="4525963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расширить представление о защитниках Отечества в годы Великой Отечественной войны, на примерах истории своей семьи. 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• сохранить преемственность поколений, способствовать передаче духовного опыта и нравственных ценностей; 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• развить у детей патриотические чувства; 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• сформировать представление о том, что история семьи – часть истории родной страны; 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• воспитать нравственные качества (сочувствие, сострадание, любовь к ближнему), уважение к истории родного края и страны, чувство гордости за ее героическое прошлое; 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• укрепить семейные связи. </a:t>
            </a:r>
          </a:p>
        </p:txBody>
      </p:sp>
    </p:spTree>
    <p:extLst>
      <p:ext uri="{BB962C8B-B14F-4D97-AF65-F5344CB8AC3E}">
        <p14:creationId xmlns:p14="http://schemas.microsoft.com/office/powerpoint/2010/main" val="4234351755"/>
      </p:ext>
    </p:extLst>
  </p:cSld>
  <p:clrMapOvr>
    <a:masterClrMapping/>
  </p:clrMapOvr>
  <p:transition advClick="0" advTm="0">
    <p:strips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ln w="3175"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Задачи проекта</a:t>
            </a:r>
            <a:r>
              <a:rPr lang="ru-RU" dirty="0" smtClean="0">
                <a:solidFill>
                  <a:srgbClr val="C00000"/>
                </a:solidFill>
              </a:rPr>
              <a:t>: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91680" y="1196752"/>
            <a:ext cx="6995120" cy="5184576"/>
          </a:xfrm>
        </p:spPr>
        <p:txBody>
          <a:bodyPr/>
          <a:lstStyle/>
          <a:p>
            <a:pPr lvl="0"/>
            <a:r>
              <a:rPr lang="ru-RU" sz="2400" dirty="0">
                <a:solidFill>
                  <a:srgbClr val="0070C0"/>
                </a:solidFill>
              </a:rPr>
              <a:t>расширить знания обучающихся о Великой Отечественной войне; </a:t>
            </a:r>
          </a:p>
          <a:p>
            <a:pPr lvl="0"/>
            <a:r>
              <a:rPr lang="ru-RU" sz="2400" dirty="0">
                <a:solidFill>
                  <a:srgbClr val="0070C0"/>
                </a:solidFill>
              </a:rPr>
              <a:t>довести до сознания детей значение подвига народа в годы ВОВ; </a:t>
            </a:r>
          </a:p>
          <a:p>
            <a:pPr lvl="0"/>
            <a:r>
              <a:rPr lang="ru-RU" sz="2400" dirty="0">
                <a:solidFill>
                  <a:srgbClr val="0070C0"/>
                </a:solidFill>
              </a:rPr>
              <a:t>воспитывать интерес к истории своей Родины на примере конкретных исторических событий и личностей; </a:t>
            </a:r>
          </a:p>
          <a:p>
            <a:pPr lvl="0"/>
            <a:r>
              <a:rPr lang="ru-RU" sz="2400" dirty="0">
                <a:solidFill>
                  <a:srgbClr val="0070C0"/>
                </a:solidFill>
              </a:rPr>
              <a:t> воспитывать любовь к Отчизне, гордость за прадедов, желание узнать о жизни своих родственников во время Великой Отечественной войны; </a:t>
            </a:r>
          </a:p>
          <a:p>
            <a:pPr lvl="0"/>
            <a:r>
              <a:rPr lang="ru-RU" sz="2400" dirty="0">
                <a:solidFill>
                  <a:srgbClr val="0070C0"/>
                </a:solidFill>
              </a:rPr>
              <a:t>привлечь семьи обучающихся  к нравственно-патриотическому воспитанию детей</a:t>
            </a:r>
            <a:r>
              <a:rPr lang="ru-RU" sz="2400" dirty="0" smtClean="0">
                <a:solidFill>
                  <a:srgbClr val="0070C0"/>
                </a:solidFill>
              </a:rPr>
              <a:t>.</a:t>
            </a:r>
            <a:endParaRPr lang="ru-RU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908581"/>
      </p:ext>
    </p:extLst>
  </p:cSld>
  <p:clrMapOvr>
    <a:masterClrMapping/>
  </p:clrMapOvr>
  <p:transition advClick="0" advTm="0">
    <p:strips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ln w="3175"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Тип проекта</a:t>
            </a:r>
            <a:r>
              <a:rPr lang="ru-RU" b="1" i="1" dirty="0" smtClean="0">
                <a:solidFill>
                  <a:srgbClr val="C00000"/>
                </a:solidFill>
              </a:rPr>
              <a:t>: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67744" y="1628800"/>
            <a:ext cx="6048672" cy="4525963"/>
          </a:xfrm>
        </p:spPr>
        <p:txBody>
          <a:bodyPr/>
          <a:lstStyle/>
          <a:p>
            <a:pPr marL="0" indent="0">
              <a:buNone/>
            </a:pPr>
            <a:r>
              <a:rPr lang="ru-RU" i="1" dirty="0" smtClean="0">
                <a:solidFill>
                  <a:srgbClr val="0070C0"/>
                </a:solidFill>
              </a:rPr>
              <a:t>По длительности </a:t>
            </a:r>
            <a:r>
              <a:rPr lang="ru-RU" dirty="0" smtClean="0">
                <a:solidFill>
                  <a:srgbClr val="0070C0"/>
                </a:solidFill>
              </a:rPr>
              <a:t>– долгосрочный</a:t>
            </a:r>
          </a:p>
          <a:p>
            <a:pPr marL="0" indent="0">
              <a:buNone/>
            </a:pPr>
            <a:endParaRPr lang="ru-RU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i="1" dirty="0" smtClean="0">
                <a:solidFill>
                  <a:srgbClr val="0070C0"/>
                </a:solidFill>
              </a:rPr>
              <a:t>По числу участников </a:t>
            </a:r>
            <a:r>
              <a:rPr lang="ru-RU" dirty="0">
                <a:solidFill>
                  <a:srgbClr val="0070C0"/>
                </a:solidFill>
              </a:rPr>
              <a:t>–</a:t>
            </a:r>
            <a:r>
              <a:rPr lang="ru-RU" i="1" dirty="0" smtClean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индивидуальный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498533"/>
      </p:ext>
    </p:extLst>
  </p:cSld>
  <p:clrMapOvr>
    <a:masterClrMapping/>
  </p:clrMapOvr>
  <p:transition advClick="0" advTm="0">
    <p:strips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Этапы реализации проекта</a:t>
            </a:r>
            <a:br>
              <a:rPr lang="ru-RU" b="1" i="1" dirty="0" smtClean="0">
                <a:solidFill>
                  <a:srgbClr val="C00000"/>
                </a:solidFill>
              </a:rPr>
            </a:br>
            <a:r>
              <a:rPr lang="ru-RU" b="1" i="1" dirty="0" smtClean="0">
                <a:solidFill>
                  <a:srgbClr val="C00000"/>
                </a:solidFill>
              </a:rPr>
              <a:t>Подготовка</a:t>
            </a:r>
            <a:endParaRPr lang="ru-RU" b="1" i="1" dirty="0">
              <a:solidFill>
                <a:srgbClr val="C00000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9838324"/>
              </p:ext>
            </p:extLst>
          </p:nvPr>
        </p:nvGraphicFramePr>
        <p:xfrm>
          <a:off x="2051719" y="1700808"/>
          <a:ext cx="6768753" cy="43204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256251"/>
                <a:gridCol w="2256251"/>
                <a:gridCol w="2256251"/>
              </a:tblGrid>
              <a:tr h="904287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Деятельность учителя</a:t>
                      </a:r>
                      <a:endParaRPr lang="ru-RU" sz="2400" dirty="0"/>
                    </a:p>
                  </a:txBody>
                  <a:tcPr>
                    <a:solidFill>
                      <a:srgbClr val="A45C1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Деятельность обучающихся</a:t>
                      </a:r>
                      <a:endParaRPr lang="ru-RU" sz="2400" dirty="0"/>
                    </a:p>
                  </a:txBody>
                  <a:tcPr>
                    <a:solidFill>
                      <a:srgbClr val="A45C1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Формируемые УУД</a:t>
                      </a:r>
                      <a:endParaRPr lang="ru-RU" sz="2400" dirty="0"/>
                    </a:p>
                  </a:txBody>
                  <a:tcPr>
                    <a:solidFill>
                      <a:srgbClr val="A45C14"/>
                    </a:solidFill>
                  </a:tcPr>
                </a:tc>
              </a:tr>
              <a:tr h="3416193">
                <a:tc>
                  <a:txBody>
                    <a:bodyPr/>
                    <a:lstStyle/>
                    <a:p>
                      <a:r>
                        <a:rPr lang="ru-RU" dirty="0" smtClean="0"/>
                        <a:t>Выявляет уровень знаний обучающихся по теме проекта.</a:t>
                      </a:r>
                    </a:p>
                    <a:p>
                      <a:r>
                        <a:rPr lang="ru-RU" dirty="0" smtClean="0"/>
                        <a:t>Активизирует знания обучающихся. Создает проблемную ситуацию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Ставят учебные цели, формулируют (уточняют) тему проекта и определяют задачи,  ставят проблему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/>
                        <a:t>Регулятивные: </a:t>
                      </a:r>
                      <a:r>
                        <a:rPr lang="ru-RU" dirty="0" smtClean="0"/>
                        <a:t>целеполагание</a:t>
                      </a:r>
                      <a:r>
                        <a:rPr lang="ru-RU" smtClean="0"/>
                        <a:t>; </a:t>
                      </a:r>
                      <a:r>
                        <a:rPr lang="ru-RU" i="1" smtClean="0"/>
                        <a:t>Познавательные</a:t>
                      </a:r>
                      <a:r>
                        <a:rPr lang="ru-RU" i="1" dirty="0" smtClean="0"/>
                        <a:t>: </a:t>
                      </a:r>
                      <a:r>
                        <a:rPr lang="ru-RU" dirty="0" err="1" smtClean="0"/>
                        <a:t>общеучебные</a:t>
                      </a:r>
                      <a:r>
                        <a:rPr lang="ru-RU" dirty="0" smtClean="0"/>
                        <a:t> – формулирование познавательной цели и задач, темы проекта</a:t>
                      </a:r>
                      <a:r>
                        <a:rPr lang="ru-RU" smtClean="0"/>
                        <a:t>; </a:t>
                      </a:r>
                    </a:p>
                    <a:p>
                      <a:r>
                        <a:rPr lang="ru-RU" smtClean="0"/>
                        <a:t>Логические</a:t>
                      </a:r>
                      <a:r>
                        <a:rPr lang="ru-RU" baseline="0" smtClean="0"/>
                        <a:t> -</a:t>
                      </a:r>
                      <a:r>
                        <a:rPr lang="ru-RU" smtClean="0"/>
                        <a:t>формулирование </a:t>
                      </a:r>
                      <a:r>
                        <a:rPr lang="ru-RU" dirty="0" smtClean="0"/>
                        <a:t>проблемы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8732162"/>
      </p:ext>
    </p:extLst>
  </p:cSld>
  <p:clrMapOvr>
    <a:masterClrMapping/>
  </p:clrMapOvr>
  <p:transition advClick="0" advTm="0">
    <p:strips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>
                <a:solidFill>
                  <a:srgbClr val="C00000"/>
                </a:solidFill>
              </a:rPr>
              <a:t>Этапы реализации проекта</a:t>
            </a:r>
            <a:br>
              <a:rPr lang="ru-RU" b="1" i="1" dirty="0">
                <a:solidFill>
                  <a:srgbClr val="C00000"/>
                </a:solidFill>
              </a:rPr>
            </a:br>
            <a:r>
              <a:rPr lang="ru-RU" b="1" i="1" dirty="0">
                <a:solidFill>
                  <a:srgbClr val="C00000"/>
                </a:solidFill>
              </a:rPr>
              <a:t>П</a:t>
            </a:r>
            <a:r>
              <a:rPr lang="ru-RU" b="1" i="1" dirty="0" smtClean="0">
                <a:solidFill>
                  <a:srgbClr val="C00000"/>
                </a:solidFill>
              </a:rPr>
              <a:t>ланирование </a:t>
            </a:r>
            <a:endParaRPr lang="ru-RU" b="1" i="1" dirty="0">
              <a:solidFill>
                <a:srgbClr val="C00000"/>
              </a:solidFill>
            </a:endParaRPr>
          </a:p>
        </p:txBody>
      </p:sp>
      <p:graphicFrame>
        <p:nvGraphicFramePr>
          <p:cNvPr id="6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2297701"/>
              </p:ext>
            </p:extLst>
          </p:nvPr>
        </p:nvGraphicFramePr>
        <p:xfrm>
          <a:off x="2123728" y="1484784"/>
          <a:ext cx="6768753" cy="50596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256251"/>
                <a:gridCol w="2256251"/>
                <a:gridCol w="225625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Деятельность учителя</a:t>
                      </a:r>
                      <a:endParaRPr lang="ru-RU" sz="2400" dirty="0"/>
                    </a:p>
                  </a:txBody>
                  <a:tcPr>
                    <a:solidFill>
                      <a:srgbClr val="CC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Деятельность обучающихся</a:t>
                      </a:r>
                      <a:endParaRPr lang="ru-RU" sz="2400" dirty="0"/>
                    </a:p>
                  </a:txBody>
                  <a:tcPr>
                    <a:solidFill>
                      <a:srgbClr val="CC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Формируемые УУД</a:t>
                      </a:r>
                      <a:endParaRPr lang="ru-RU" sz="2400" dirty="0"/>
                    </a:p>
                  </a:txBody>
                  <a:tcPr>
                    <a:solidFill>
                      <a:srgbClr val="CC66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Организует обучающихся по исследованию проблемной ситуации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Составляют план достижения цели и определяют  средства (алгоритм, модель, действие и т.д.)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Регулятивные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 планирование, прогнозирование;</a:t>
                      </a:r>
                    </a:p>
                    <a:p>
                      <a:r>
                        <a:rPr lang="ru-RU" sz="1600" b="0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Познавательные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 моделирование, логические решение проблемы, построение логической цепи рассуждений, доказательство, выдвижение гипотез и их обоснование;</a:t>
                      </a:r>
                    </a:p>
                    <a:p>
                      <a:r>
                        <a:rPr lang="ru-RU" sz="1600" b="0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Коммуникативные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 инициативное сотрудничество в поиске и выборе информации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6197801"/>
      </p:ext>
    </p:extLst>
  </p:cSld>
  <p:clrMapOvr>
    <a:masterClrMapping/>
  </p:clrMapOvr>
  <p:transition advClick="0" advTm="0">
    <p:strips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C00000"/>
                </a:solidFill>
              </a:rPr>
              <a:t>Этапы реализации проекта</a:t>
            </a:r>
            <a:br>
              <a:rPr lang="ru-RU" dirty="0">
                <a:solidFill>
                  <a:srgbClr val="C00000"/>
                </a:solidFill>
              </a:rPr>
            </a:br>
            <a:r>
              <a:rPr lang="ru-RU" dirty="0">
                <a:solidFill>
                  <a:srgbClr val="C00000"/>
                </a:solidFill>
              </a:rPr>
              <a:t>Принятие решения</a:t>
            </a:r>
          </a:p>
        </p:txBody>
      </p:sp>
      <p:graphicFrame>
        <p:nvGraphicFramePr>
          <p:cNvPr id="5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5156509"/>
              </p:ext>
            </p:extLst>
          </p:nvPr>
        </p:nvGraphicFramePr>
        <p:xfrm>
          <a:off x="1979712" y="1600200"/>
          <a:ext cx="6984777" cy="492514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328259"/>
                <a:gridCol w="2328259"/>
                <a:gridCol w="2328259"/>
              </a:tblGrid>
              <a:tr h="650491">
                <a:tc>
                  <a:txBody>
                    <a:bodyPr/>
                    <a:lstStyle/>
                    <a:p>
                      <a:r>
                        <a:rPr lang="ru-RU" dirty="0" smtClean="0"/>
                        <a:t>Деятельность учителя</a:t>
                      </a:r>
                    </a:p>
                  </a:txBody>
                  <a:tcPr>
                    <a:solidFill>
                      <a:srgbClr val="CC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Деятельность обучающихся</a:t>
                      </a:r>
                    </a:p>
                  </a:txBody>
                  <a:tcPr>
                    <a:solidFill>
                      <a:srgbClr val="CC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Формируемые УУД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rgbClr val="CC6600"/>
                    </a:solidFill>
                  </a:tcPr>
                </a:tc>
              </a:tr>
              <a:tr h="42746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Устанавливает осознанность восприятия, присвоения. Первичное обобщение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Выбирают уровень выполнения , способ деятельности (индивидуальный или коллективный) и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самоорганизуются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для выполнения задания. Самоорганизация включает: планирование, выполнение и предъявление варианта решения.</a:t>
                      </a:r>
                      <a:endParaRPr lang="ru-RU" i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Регулятивные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: контроль, оценка, коррекция; </a:t>
                      </a:r>
                      <a:r>
                        <a:rPr lang="ru-RU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Познавательные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общеучебные – умение структурировать знания, умение осознанно и правильно строить речевое высказывание, рефлексия способов и условий действия; </a:t>
                      </a:r>
                      <a:r>
                        <a:rPr lang="ru-RU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Коммуникативные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: управление поведением – контроль, коррекция, оценка действий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284186"/>
      </p:ext>
    </p:extLst>
  </p:cSld>
  <p:clrMapOvr>
    <a:masterClrMapping/>
  </p:clrMapOvr>
  <p:transition advClick="0" advTm="0">
    <p:strips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>
                <a:solidFill>
                  <a:srgbClr val="C00000"/>
                </a:solidFill>
              </a:rPr>
              <a:t>Этапы реализации проекта</a:t>
            </a:r>
            <a:br>
              <a:rPr lang="ru-RU" b="1" i="1" dirty="0">
                <a:solidFill>
                  <a:srgbClr val="C00000"/>
                </a:solidFill>
              </a:rPr>
            </a:br>
            <a:r>
              <a:rPr lang="ru-RU" b="1" i="1" dirty="0">
                <a:solidFill>
                  <a:srgbClr val="C00000"/>
                </a:solidFill>
              </a:rPr>
              <a:t>В</a:t>
            </a:r>
            <a:r>
              <a:rPr lang="ru-RU" b="1" i="1" dirty="0" smtClean="0">
                <a:solidFill>
                  <a:srgbClr val="C00000"/>
                </a:solidFill>
              </a:rPr>
              <a:t>ыполнение </a:t>
            </a:r>
            <a:endParaRPr lang="ru-RU" b="1" i="1" dirty="0">
              <a:solidFill>
                <a:srgbClr val="C0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8011861"/>
              </p:ext>
            </p:extLst>
          </p:nvPr>
        </p:nvGraphicFramePr>
        <p:xfrm>
          <a:off x="2123728" y="1628800"/>
          <a:ext cx="6768750" cy="484031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256250"/>
                <a:gridCol w="2256250"/>
                <a:gridCol w="2256250"/>
              </a:tblGrid>
              <a:tr h="83080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Деятельность учителя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Деятельность обучающихся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Формируемые УУД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6600"/>
                    </a:solidFill>
                  </a:tcPr>
                </a:tc>
              </a:tr>
              <a:tr h="4009512"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Организует деятельность по применению новых знаний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Самостоятельная работа.</a:t>
                      </a: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Поиск документов, фотографий, исторических сведений о  членах семьи - участниках Великой Отечественной войны.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Регулятивные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 контроль, коррекция, выделение и осознание того, что уже усвоено и что еще подлежит усвоению, осознание качества и уровня усвоения; 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Личностные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смыслообразование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4753901"/>
      </p:ext>
    </p:extLst>
  </p:cSld>
  <p:clrMapOvr>
    <a:masterClrMapping/>
  </p:clrMapOvr>
  <p:transition advClick="0" advTm="0">
    <p:strips dir="l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3">
  <a:themeElements>
    <a:clrScheme name="Оформление по умолчанию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800000"/>
      </a:hlink>
      <a:folHlink>
        <a:srgbClr val="FFCC99"/>
      </a:folHlink>
    </a:clrScheme>
    <a:fontScheme name="Оформление по умолчанию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Тема3</Template>
  <TotalTime>901</TotalTime>
  <Words>723</Words>
  <Application>Microsoft Office PowerPoint</Application>
  <PresentationFormat>Экран (4:3)</PresentationFormat>
  <Paragraphs>77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Тема3</vt:lpstr>
      <vt:lpstr>Презентация PowerPoint</vt:lpstr>
      <vt:lpstr>Актуальность проблемы</vt:lpstr>
      <vt:lpstr>Цель проекта:</vt:lpstr>
      <vt:lpstr>Задачи проекта: </vt:lpstr>
      <vt:lpstr>Тип проекта:</vt:lpstr>
      <vt:lpstr>Этапы реализации проекта Подготовка</vt:lpstr>
      <vt:lpstr>Этапы реализации проекта Планирование </vt:lpstr>
      <vt:lpstr>Этапы реализации проекта Принятие решения</vt:lpstr>
      <vt:lpstr>Этапы реализации проекта Выполнение </vt:lpstr>
      <vt:lpstr>Этапы реализации проекта Оценка результатов</vt:lpstr>
      <vt:lpstr>Этапы реализации проекта Презентация</vt:lpstr>
      <vt:lpstr>Литература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 70-летию  Великой Отечественной войны</dc:title>
  <dc:creator>User</dc:creator>
  <cp:lastModifiedBy>          </cp:lastModifiedBy>
  <cp:revision>73</cp:revision>
  <dcterms:modified xsi:type="dcterms:W3CDTF">2020-04-29T15:06:24Z</dcterms:modified>
</cp:coreProperties>
</file>