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428604"/>
            <a:ext cx="5178170" cy="157163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родителей, дети которых не хотят учиться</a:t>
            </a:r>
            <a:endParaRPr lang="ru-RU" sz="4800" dirty="0">
              <a:latin typeface="Oranienbaum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286256"/>
            <a:ext cx="5220072" cy="1654474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sz="2800" baseline="30000" dirty="0" smtClean="0">
              <a:solidFill>
                <a:srgbClr val="425857"/>
              </a:solidFill>
              <a:latin typeface="Vremena" pitchFamily="50" charset="0"/>
            </a:endParaRPr>
          </a:p>
          <a:p>
            <a:r>
              <a:rPr lang="ru-RU" sz="2800" b="1" dirty="0" smtClean="0">
                <a:solidFill>
                  <a:srgbClr val="65A4AD"/>
                </a:solidFill>
              </a:rPr>
              <a:t>Новикова Марина Игоревна</a:t>
            </a:r>
          </a:p>
          <a:p>
            <a:r>
              <a:rPr lang="ru-RU" sz="2800" dirty="0" smtClean="0">
                <a:solidFill>
                  <a:srgbClr val="65A4AD"/>
                </a:solidFill>
              </a:rPr>
              <a:t>медицинский психолог кабинета медико-социальной психологической помощи ГБУЗ СК «СККСПБ №1»</a:t>
            </a:r>
            <a:endParaRPr lang="ru-RU" sz="2800" dirty="0">
              <a:solidFill>
                <a:srgbClr val="65A4AD"/>
              </a:solidFill>
            </a:endParaRPr>
          </a:p>
        </p:txBody>
      </p:sp>
      <p:pic>
        <p:nvPicPr>
          <p:cNvPr id="1036" name="Picture 12" descr="C:\JUMP\психбольница\PSY\логотип_б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872703" cy="33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91880" y="0"/>
            <a:ext cx="0" cy="685800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JUMP\психбольница\PSY\полоска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978275"/>
            <a:ext cx="419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3383868" y="4086287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всегда так бывает,  что если родитель жалуется на успеваемость ребенка, значит она действительно недостаточна.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s://avatars.mds.yandex.net/get-zen_doc/162989/pub_5d1cccb0b96ef500ae253169_5d1cdce5cc20a700ae50f94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857971" cy="428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Младший школьный возрасте</a:t>
            </a:r>
            <a:b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(6-9 лет)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Психологическая неготовность учебе и отсутствие необходимых навыков: внимания, усидчивости</a:t>
            </a:r>
          </a:p>
          <a:p>
            <a:pPr lvl="0">
              <a:buNone/>
            </a:pPr>
            <a:r>
              <a:rPr lang="ru-RU" dirty="0" smtClean="0"/>
              <a:t>    и других.</a:t>
            </a:r>
          </a:p>
          <a:p>
            <a:pPr lvl="0"/>
            <a:r>
              <a:rPr lang="ru-RU" dirty="0" smtClean="0"/>
              <a:t>Неумение общаться со </a:t>
            </a:r>
          </a:p>
          <a:p>
            <a:pPr lvl="0">
              <a:buNone/>
            </a:pPr>
            <a:r>
              <a:rPr lang="ru-RU" dirty="0" smtClean="0"/>
              <a:t>    сверстниками (отсутствие </a:t>
            </a:r>
          </a:p>
          <a:p>
            <a:pPr lvl="0">
              <a:buNone/>
            </a:pPr>
            <a:r>
              <a:rPr lang="ru-RU" dirty="0" smtClean="0"/>
              <a:t>    социальной адаптации).</a:t>
            </a:r>
          </a:p>
          <a:p>
            <a:endParaRPr lang="ru-RU" dirty="0"/>
          </a:p>
        </p:txBody>
      </p:sp>
      <p:pic>
        <p:nvPicPr>
          <p:cNvPr id="15362" name="Picture 2" descr="https://i.pinimg.com/736x/89/bb/5b/89bb5b9e63be16cb2160e034409658ab--people-po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778" y="2571744"/>
            <a:ext cx="362922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школа (10-14 лет) 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Влияние физиологического и психологического взросления.</a:t>
            </a:r>
          </a:p>
          <a:p>
            <a:pPr lvl="0"/>
            <a:r>
              <a:rPr lang="ru-RU" dirty="0" smtClean="0"/>
              <a:t>Изменение поведения.</a:t>
            </a:r>
          </a:p>
          <a:p>
            <a:pPr lvl="0"/>
            <a:r>
              <a:rPr lang="ru-RU" dirty="0" smtClean="0"/>
              <a:t>Повышенная ранимость</a:t>
            </a:r>
          </a:p>
          <a:p>
            <a:pPr lvl="0">
              <a:buNone/>
            </a:pPr>
            <a:r>
              <a:rPr lang="ru-RU" dirty="0" smtClean="0"/>
              <a:t>    и эмоциональная </a:t>
            </a:r>
          </a:p>
          <a:p>
            <a:pPr lvl="0">
              <a:buNone/>
            </a:pPr>
            <a:r>
              <a:rPr lang="ru-RU" dirty="0" smtClean="0"/>
              <a:t>    уязвимость.</a:t>
            </a:r>
          </a:p>
          <a:p>
            <a:endParaRPr lang="ru-RU" dirty="0"/>
          </a:p>
        </p:txBody>
      </p:sp>
      <p:pic>
        <p:nvPicPr>
          <p:cNvPr id="14338" name="Picture 2" descr="https://fb.ru/misc/i/gallery/32069/787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91330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Старшеклассники (15-17 лет)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Общение со сверстниками.</a:t>
            </a:r>
          </a:p>
          <a:p>
            <a:pPr lvl="0"/>
            <a:r>
              <a:rPr lang="ru-RU" dirty="0" smtClean="0"/>
              <a:t>Социальный статус и </a:t>
            </a:r>
          </a:p>
          <a:p>
            <a:pPr lvl="0">
              <a:buNone/>
            </a:pPr>
            <a:r>
              <a:rPr lang="ru-RU" dirty="0" smtClean="0"/>
              <a:t>    авторитет.</a:t>
            </a:r>
          </a:p>
          <a:p>
            <a:pPr lvl="0"/>
            <a:r>
              <a:rPr lang="ru-RU" dirty="0" smtClean="0"/>
              <a:t>Проблема выбора </a:t>
            </a:r>
          </a:p>
          <a:p>
            <a:pPr lvl="0">
              <a:buNone/>
            </a:pPr>
            <a:r>
              <a:rPr lang="ru-RU" dirty="0" smtClean="0"/>
              <a:t>   будущей профессии и </a:t>
            </a:r>
          </a:p>
          <a:p>
            <a:pPr lvl="0">
              <a:buNone/>
            </a:pPr>
            <a:r>
              <a:rPr lang="ru-RU" dirty="0" smtClean="0"/>
              <a:t>   самоопределения.</a:t>
            </a:r>
          </a:p>
          <a:p>
            <a:endParaRPr lang="ru-RU" dirty="0"/>
          </a:p>
        </p:txBody>
      </p:sp>
      <p:pic>
        <p:nvPicPr>
          <p:cNvPr id="13314" name="Picture 2" descr="http://ds159.detsad.tver.ru/wp-content/uploads/sites/113/2015/05/-2-e1445194770877-833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15859"/>
            <a:ext cx="3857620" cy="474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консультирования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Получить обратную связь от родителя. Прийти к решению.</a:t>
            </a:r>
          </a:p>
          <a:p>
            <a:endParaRPr lang="ru-RU" dirty="0"/>
          </a:p>
        </p:txBody>
      </p:sp>
      <p:pic>
        <p:nvPicPr>
          <p:cNvPr id="12290" name="Picture 2" descr="https://superlogoped.com/assets/zhurnal/k2_items_src_4d8c9898b5bb88437f053c8b957f47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822773" cy="387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родителям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85926"/>
            <a:ext cx="761526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Готовить ребенка к школе заранее.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Хвалить школьника за успехи.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дарить подарки и тем более деньги за хорошие оценки.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784076" cy="714380"/>
          </a:xfrm>
          <a:prstGeom prst="rect">
            <a:avLst/>
          </a:prstGeom>
          <a:noFill/>
        </p:spPr>
      </p:pic>
      <p:pic>
        <p:nvPicPr>
          <p:cNvPr id="5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784076" cy="714380"/>
          </a:xfrm>
          <a:prstGeom prst="rect">
            <a:avLst/>
          </a:prstGeom>
          <a:noFill/>
        </p:spPr>
      </p:pic>
      <p:pic>
        <p:nvPicPr>
          <p:cNvPr id="6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784076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32951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Одновременно не ругать за ошибки.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Объяснить школьнику степень возложенной на него ответственности.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Стать личным примером и поддержать.</a:t>
            </a:r>
          </a:p>
          <a:p>
            <a:endParaRPr lang="ru-RU" dirty="0"/>
          </a:p>
        </p:txBody>
      </p:sp>
      <p:pic>
        <p:nvPicPr>
          <p:cNvPr id="4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784076" cy="714380"/>
          </a:xfrm>
          <a:prstGeom prst="rect">
            <a:avLst/>
          </a:prstGeom>
          <a:noFill/>
        </p:spPr>
      </p:pic>
      <p:pic>
        <p:nvPicPr>
          <p:cNvPr id="5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784076" cy="714380"/>
          </a:xfrm>
          <a:prstGeom prst="rect">
            <a:avLst/>
          </a:prstGeom>
          <a:noFill/>
        </p:spPr>
      </p:pic>
      <p:pic>
        <p:nvPicPr>
          <p:cNvPr id="6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784076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 требовать невозможного.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Прислушиваться к желаниям ребенка.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Переживать вместе с ребенком.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Быть не только родителем, но и другом.</a:t>
            </a:r>
          </a:p>
          <a:p>
            <a:endParaRPr lang="ru-RU" dirty="0"/>
          </a:p>
        </p:txBody>
      </p:sp>
      <p:pic>
        <p:nvPicPr>
          <p:cNvPr id="4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84076" cy="714380"/>
          </a:xfrm>
          <a:prstGeom prst="rect">
            <a:avLst/>
          </a:prstGeom>
          <a:noFill/>
        </p:spPr>
      </p:pic>
      <p:pic>
        <p:nvPicPr>
          <p:cNvPr id="5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784076" cy="714380"/>
          </a:xfrm>
          <a:prstGeom prst="rect">
            <a:avLst/>
          </a:prstGeom>
          <a:noFill/>
        </p:spPr>
      </p:pic>
      <p:pic>
        <p:nvPicPr>
          <p:cNvPr id="6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784076" cy="714380"/>
          </a:xfrm>
          <a:prstGeom prst="rect">
            <a:avLst/>
          </a:prstGeom>
          <a:noFill/>
        </p:spPr>
      </p:pic>
      <p:pic>
        <p:nvPicPr>
          <p:cNvPr id="7" name="Picture 2" descr="https://static.tildacdn.com/tild6238-6234-4166-b331-65326361643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14950"/>
            <a:ext cx="784076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Категорически запрещается: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7258072" cy="4983179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Сравнивать ребенка с друзьями и одноклассниками, указывая на успехи других и провалы собственных дочери или сына. </a:t>
            </a:r>
          </a:p>
          <a:p>
            <a:pPr lvl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Запугивать и силой принуждать учиться.</a:t>
            </a:r>
          </a:p>
          <a:p>
            <a:endParaRPr lang="ru-RU" dirty="0"/>
          </a:p>
        </p:txBody>
      </p:sp>
      <p:pic>
        <p:nvPicPr>
          <p:cNvPr id="8194" name="Picture 2" descr="http://www.oziveni.cz/wp-content/uploads/2011/05/logo-kri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397271" cy="1428759"/>
          </a:xfrm>
          <a:prstGeom prst="rect">
            <a:avLst/>
          </a:prstGeom>
          <a:noFill/>
        </p:spPr>
      </p:pic>
      <p:pic>
        <p:nvPicPr>
          <p:cNvPr id="5" name="Picture 2" descr="http://www.oziveni.cz/wp-content/uploads/2011/05/logo-kri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1397271" cy="14287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Вызывает суицидальные тенденции!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консультирования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Излишняя естественность или искусственность в поведении педагога-психолога в процессе консультации.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170" name="Picture 2" descr="https://avatarko.ru/img/kartinka/17/muzhchina_maska_16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300643" cy="352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консультирования родителей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образовательный компонент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(психолог стремится познакомить родителя с возрастной психологией, разъяснить принципы эффективного д-р взаимодействия).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терапевтический компонент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(внимание к эмоциональным переживаниям родителя, поддержка, легализация чувств, отклик на обиды, страхи, разочарования; обращение к иррациональным факторам, лежащим в основе трудностей). </a:t>
            </a:r>
          </a:p>
          <a:p>
            <a:endParaRPr lang="ru-RU" dirty="0"/>
          </a:p>
        </p:txBody>
      </p:sp>
      <p:pic>
        <p:nvPicPr>
          <p:cNvPr id="4" name="Picture 16" descr="C:\JUMP\психбольница\PSY\полоска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929330"/>
            <a:ext cx="419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консультирования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психолога-консультанта обязательно дать полезный совет.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s://www.tokkoro.com/picsup/404017-superhero-photo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429420" cy="401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консультирования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Психолого-педагогическая  консультация как монолог психолога.</a:t>
            </a:r>
          </a:p>
          <a:p>
            <a:endParaRPr lang="ru-RU" dirty="0"/>
          </a:p>
        </p:txBody>
      </p:sp>
      <p:pic>
        <p:nvPicPr>
          <p:cNvPr id="5122" name="Picture 2" descr="https://www.sickchirpse.com/wp-content/uploads/2016/01/Know-It-All-Sho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6037228" cy="402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консультирования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оценивает родителя, внося в процесс большое количество субъективизма со своей стороны.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900igr.net/up/datai/168462/0017-02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6429420" cy="334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консультирования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Многочасовая консультация как ошибка педагога-психолога.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bronhialnaya-astma.com/wp-content/uploads/2018/09/9b79004e2c6d43f46b9ce53d2cba63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6261128" cy="402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консультирования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как объект манипулирования со стороны родителя.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https://avatars.mds.yandex.net/get-zen_doc/118017/pub_5c948741b7208c00b28fdfa6_5c94967c7d4e3f0740ce143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790220" cy="402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bel.cultreg.ru/uploads/5583bb261cd16a3f8a298cd67e755fd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22682" cy="52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родителями в процессе консультации обсуждаются следующие проблемы</a:t>
            </a:r>
            <a:r>
              <a:rPr lang="ru-RU" sz="3500" dirty="0" smtClean="0"/>
              <a:t>: </a:t>
            </a:r>
          </a:p>
          <a:p>
            <a:pPr algn="ctr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учебно-мотивационного характера;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познавательных процессов ребенка;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особенности ребенка;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поведенческой и эмоционально-волевой сферы;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его жизненной перспективы и профориентация;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сложности в системе отношений ребенка.</a:t>
            </a:r>
          </a:p>
          <a:p>
            <a:endParaRPr lang="ru-RU" dirty="0"/>
          </a:p>
        </p:txBody>
      </p:sp>
      <p:pic>
        <p:nvPicPr>
          <p:cNvPr id="4" name="Picture 16" descr="C:\JUMP\психбольница\PSY\полоска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6357958"/>
            <a:ext cx="419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– у ребенка трудности обучением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https://astrakhanfm.ru/uploads/posts/2019-03/1552994838_shutterstock_667196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394419" cy="426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u="sng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консультирования</a:t>
            </a:r>
            <a:endParaRPr lang="ru-RU" b="1" u="sng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1537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контакт и выслушать проблему, т.е. запрос родителя.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просить родителя как можно подробнее их описать, потому что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иногда уже в ходе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подробного рассказа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родителей о ребенке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можно выдвинуть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гипотезу об источнике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трудностей. </a:t>
            </a:r>
          </a:p>
          <a:p>
            <a:endParaRPr lang="ru-RU" dirty="0"/>
          </a:p>
        </p:txBody>
      </p:sp>
      <p:pic>
        <p:nvPicPr>
          <p:cNvPr id="18434" name="Picture 2" descr="Индивидуальное консультирование родителей по вопросам нарушения детского  поведения - ЦДКР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00372"/>
            <a:ext cx="471490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u="sng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консультирования</a:t>
            </a:r>
            <a:endParaRPr lang="ru-RU" b="1" u="sng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434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Выдвинуть свое предположение касательно проблемы.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основная задача консультанта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родителям,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каждый ребенок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право на 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собственную 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учебную 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inroshal.ru/upload/gallery/7/90007_90ab98516e502ad5c6b95602fc1ed79c513fce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482795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 на учебу: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786742" cy="497207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психофизиологические особенности - тип нервной системы, ведущее полушарие головного мозга, ведущий канал восприятия информации;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личностные особенности, в том числе учебная мотивация;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особенности учебной деятельности;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особенности общения, т.е. социальные аспекты;</a:t>
            </a:r>
          </a:p>
          <a:p>
            <a:pPr lvl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особенности эмоциональной жизни.</a:t>
            </a:r>
          </a:p>
          <a:p>
            <a:endParaRPr lang="ru-RU" dirty="0"/>
          </a:p>
        </p:txBody>
      </p:sp>
      <p:pic>
        <p:nvPicPr>
          <p:cNvPr id="19460" name="Picture 4" descr="Восклицательный знак PNG картинки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0715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низкой успеваемости</a:t>
            </a:r>
            <a:endParaRPr lang="ru-RU" b="1" dirty="0">
              <a:solidFill>
                <a:srgbClr val="65A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Неправильный выбор школы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Стресс в школе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Отсутствие отдыха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Неуверенность в </a:t>
            </a:r>
          </a:p>
          <a:p>
            <a:pPr>
              <a:buNone/>
            </a:pPr>
            <a:r>
              <a:rPr lang="ru-RU" b="1" dirty="0" smtClean="0"/>
              <a:t>собственных силах и </a:t>
            </a:r>
          </a:p>
          <a:p>
            <a:pPr>
              <a:buNone/>
            </a:pPr>
            <a:r>
              <a:rPr lang="ru-RU" b="1" dirty="0" smtClean="0"/>
              <a:t>давление взрослых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s://proza.ru/pics/2020/02/29/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4894" y="2357430"/>
            <a:ext cx="490910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A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низкой успеваемости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5. Тотальный контроль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 Повышенная </a:t>
            </a:r>
          </a:p>
          <a:p>
            <a:pPr>
              <a:buNone/>
            </a:pPr>
            <a:r>
              <a:rPr lang="ru-RU" b="1" dirty="0" smtClean="0"/>
              <a:t>активность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7. Неблагоприятная </a:t>
            </a:r>
          </a:p>
          <a:p>
            <a:pPr>
              <a:buNone/>
            </a:pPr>
            <a:r>
              <a:rPr lang="ru-RU" b="1" dirty="0" smtClean="0"/>
              <a:t>обстановка в семье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8. Плохая компания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proza.ru/pics/2020/02/29/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4894" y="2357430"/>
            <a:ext cx="490910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568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Консультирование родителей, дети которых не хотят учиться</vt:lpstr>
      <vt:lpstr>Компоненты консультирования родителей</vt:lpstr>
      <vt:lpstr>Презентация PowerPoint</vt:lpstr>
      <vt:lpstr>Презентация PowerPoint</vt:lpstr>
      <vt:lpstr>I этап консультирования</vt:lpstr>
      <vt:lpstr>II этап консультирования</vt:lpstr>
      <vt:lpstr>Влияет на учебу:</vt:lpstr>
      <vt:lpstr>Причины низкой успеваемости</vt:lpstr>
      <vt:lpstr>Причины низкой успеваемости</vt:lpstr>
      <vt:lpstr>Презентация PowerPoint</vt:lpstr>
      <vt:lpstr>Младший школьный возрасте  (6-9 лет)</vt:lpstr>
      <vt:lpstr>Средняя школа (10-14 лет) </vt:lpstr>
      <vt:lpstr>Старшеклассники (15-17 лет)</vt:lpstr>
      <vt:lpstr>III этап консультирования</vt:lpstr>
      <vt:lpstr>Рекомендации родителям</vt:lpstr>
      <vt:lpstr>Рекомендации родителям</vt:lpstr>
      <vt:lpstr>Рекомендации родителям</vt:lpstr>
      <vt:lpstr>Категорически запрещается: </vt:lpstr>
      <vt:lpstr>Ошибки консультирования</vt:lpstr>
      <vt:lpstr>Ошибки консультирования</vt:lpstr>
      <vt:lpstr>Ошибки консультирования</vt:lpstr>
      <vt:lpstr>Ошибки консультирования</vt:lpstr>
      <vt:lpstr>Ошибки консультирования</vt:lpstr>
      <vt:lpstr>Ошибки консультирования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Консультирование родителей, дети которых не хотят учиться</dc:title>
  <dc:creator>кабинет МСПП</dc:creator>
  <cp:lastModifiedBy>user12</cp:lastModifiedBy>
  <cp:revision>9</cp:revision>
  <dcterms:created xsi:type="dcterms:W3CDTF">2020-10-07T06:06:54Z</dcterms:created>
  <dcterms:modified xsi:type="dcterms:W3CDTF">2020-10-08T10:03:28Z</dcterms:modified>
</cp:coreProperties>
</file>