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75" r:id="rId3"/>
    <p:sldId id="258" r:id="rId4"/>
    <p:sldId id="259" r:id="rId5"/>
    <p:sldId id="260" r:id="rId6"/>
    <p:sldId id="272" r:id="rId7"/>
    <p:sldId id="257" r:id="rId8"/>
    <p:sldId id="277" r:id="rId9"/>
    <p:sldId id="267" r:id="rId10"/>
    <p:sldId id="278" r:id="rId11"/>
    <p:sldId id="26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68" autoAdjust="0"/>
    <p:restoredTop sz="94660"/>
  </p:normalViewPr>
  <p:slideViewPr>
    <p:cSldViewPr>
      <p:cViewPr varScale="1">
        <p:scale>
          <a:sx n="110" d="100"/>
          <a:sy n="110" d="100"/>
        </p:scale>
        <p:origin x="-177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4F613-A8AB-4788-B71B-CE88A32A3A9C}" type="datetimeFigureOut">
              <a:rPr lang="ru-RU" smtClean="0"/>
              <a:pPr/>
              <a:t>12.08.2020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747A3-469B-418B-B02B-41F15C8494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47946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A08366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A08366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D8922-F73B-4D61-9266-609213A6CF7A}" type="slidenum">
              <a:rPr lang="ru-RU" altLang="ru-RU" smtClean="0">
                <a:solidFill>
                  <a:srgbClr val="A08366"/>
                </a:solidFill>
              </a:rPr>
              <a:pPr/>
              <a:t>‹#›</a:t>
            </a:fld>
            <a:endParaRPr lang="ru-RU" altLang="ru-RU">
              <a:solidFill>
                <a:srgbClr val="A08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476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A08366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A08366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DC093-4046-4CA3-AD03-A64AE847FDD7}" type="slidenum">
              <a:rPr lang="ru-RU" altLang="ru-RU" smtClean="0">
                <a:solidFill>
                  <a:srgbClr val="A08366"/>
                </a:solidFill>
              </a:rPr>
              <a:pPr/>
              <a:t>‹#›</a:t>
            </a:fld>
            <a:endParaRPr lang="ru-RU" altLang="ru-RU">
              <a:solidFill>
                <a:srgbClr val="A08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4921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A08366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A08366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78F53-ED5A-407F-BFB3-AB0DF707616E}" type="slidenum">
              <a:rPr lang="ru-RU" altLang="ru-RU" smtClean="0">
                <a:solidFill>
                  <a:srgbClr val="A08366"/>
                </a:solidFill>
              </a:rPr>
              <a:pPr/>
              <a:t>‹#›</a:t>
            </a:fld>
            <a:endParaRPr lang="ru-RU" altLang="ru-RU">
              <a:solidFill>
                <a:srgbClr val="A08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9107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A08366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A08366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7729A-78DC-431D-956D-9D405DA6B2B4}" type="slidenum">
              <a:rPr lang="ru-RU" altLang="ru-RU" smtClean="0">
                <a:solidFill>
                  <a:srgbClr val="A08366"/>
                </a:solidFill>
              </a:rPr>
              <a:pPr/>
              <a:t>‹#›</a:t>
            </a:fld>
            <a:endParaRPr lang="ru-RU" altLang="ru-RU">
              <a:solidFill>
                <a:srgbClr val="A08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5174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A08366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A08366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F838A-D2BA-448D-9D71-1B7F3211E9D5}" type="slidenum">
              <a:rPr lang="ru-RU" altLang="ru-RU" smtClean="0">
                <a:solidFill>
                  <a:srgbClr val="A08366"/>
                </a:solidFill>
              </a:rPr>
              <a:pPr/>
              <a:t>‹#›</a:t>
            </a:fld>
            <a:endParaRPr lang="ru-RU" altLang="ru-RU">
              <a:solidFill>
                <a:srgbClr val="A08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1514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A08366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A08366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9DDC1-870B-46D4-951E-DA885E556E7D}" type="slidenum">
              <a:rPr lang="ru-RU" altLang="ru-RU" smtClean="0">
                <a:solidFill>
                  <a:srgbClr val="A08366"/>
                </a:solidFill>
              </a:rPr>
              <a:pPr/>
              <a:t>‹#›</a:t>
            </a:fld>
            <a:endParaRPr lang="ru-RU" altLang="ru-RU">
              <a:solidFill>
                <a:srgbClr val="A08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9840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A08366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A08366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1B9F6-771B-4005-881A-D9AF0AFB9892}" type="slidenum">
              <a:rPr lang="ru-RU" altLang="ru-RU" smtClean="0">
                <a:solidFill>
                  <a:srgbClr val="A08366"/>
                </a:solidFill>
              </a:rPr>
              <a:pPr/>
              <a:t>‹#›</a:t>
            </a:fld>
            <a:endParaRPr lang="ru-RU" altLang="ru-RU">
              <a:solidFill>
                <a:srgbClr val="A08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907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A08366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A08366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8436C-128D-4275-95E7-A2107CD4A0AD}" type="slidenum">
              <a:rPr lang="ru-RU" altLang="ru-RU" smtClean="0">
                <a:solidFill>
                  <a:srgbClr val="A08366"/>
                </a:solidFill>
              </a:rPr>
              <a:pPr/>
              <a:t>‹#›</a:t>
            </a:fld>
            <a:endParaRPr lang="ru-RU" altLang="ru-RU">
              <a:solidFill>
                <a:srgbClr val="A08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135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A08366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A08366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DA63D-1BD6-464A-AD5F-B0ABBBCB4631}" type="slidenum">
              <a:rPr lang="ru-RU" altLang="ru-RU" smtClean="0">
                <a:solidFill>
                  <a:srgbClr val="A08366"/>
                </a:solidFill>
              </a:rPr>
              <a:pPr/>
              <a:t>‹#›</a:t>
            </a:fld>
            <a:endParaRPr lang="ru-RU" altLang="ru-RU">
              <a:solidFill>
                <a:srgbClr val="A08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2854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A08366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A08366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F8AE3-ABF1-497D-9F0A-E28D11E5D919}" type="slidenum">
              <a:rPr lang="ru-RU" altLang="ru-RU" smtClean="0">
                <a:solidFill>
                  <a:srgbClr val="A08366"/>
                </a:solidFill>
              </a:rPr>
              <a:pPr/>
              <a:t>‹#›</a:t>
            </a:fld>
            <a:endParaRPr lang="ru-RU" altLang="ru-RU">
              <a:solidFill>
                <a:srgbClr val="A08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4385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endParaRPr lang="ru-RU">
              <a:solidFill>
                <a:srgbClr val="A08366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endParaRPr lang="ru-RU">
              <a:solidFill>
                <a:srgbClr val="A08366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spcAft>
                <a:spcPct val="0"/>
              </a:spcAft>
            </a:pPr>
            <a:fld id="{552BAE5F-C952-411C-9635-04D34938FA42}" type="slidenum">
              <a:rPr lang="ru-RU" altLang="ru-RU" smtClean="0">
                <a:solidFill>
                  <a:srgbClr val="A08366"/>
                </a:solidFill>
              </a:rPr>
              <a:pPr eaLnBrk="0" fontAlgn="base" hangingPunct="0"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A08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4285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920880" cy="2520280"/>
          </a:xfrm>
        </p:spPr>
        <p:txBody>
          <a:bodyPr>
            <a:no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Содействие интеллектуальному развитию и успешной социализации обучающихся, проявивших выдающиеся способности по физике и астрономии</a:t>
            </a: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2483768" y="3789040"/>
            <a:ext cx="6400800" cy="1752600"/>
          </a:xfrm>
        </p:spPr>
        <p:txBody>
          <a:bodyPr>
            <a:noAutofit/>
          </a:bodyPr>
          <a:lstStyle/>
          <a:p>
            <a:pPr algn="r"/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Аполохова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И.В.</a:t>
            </a:r>
          </a:p>
          <a:p>
            <a:pPr algn="r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читель физики МОУ СОШ №1 </a:t>
            </a:r>
          </a:p>
          <a:p>
            <a:pPr algn="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имени Героя Советского Союза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И.И.Тенищева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с.Александровское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Александровского района Ставропольского края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874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Социализация –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25658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 процесс и результат присвоения ребенком социального опыта по мере его психологического, интеллектуального и личностного развития.</a:t>
            </a:r>
          </a:p>
          <a:p>
            <a:pPr marL="0" inden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Социальный опыт – это всегда результат действий ребенка, его активного взаимодействия с окружающим миром. </a:t>
            </a:r>
          </a:p>
          <a:p>
            <a:pPr marL="0" inden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Социализация на уроке начинается с отношения к предмету, проявления самостоятельности, толерантности, а также готовности к диалогу и работе.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633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Прямоугольник 1"/>
          <p:cNvSpPr>
            <a:spLocks noChangeArrowheads="1"/>
          </p:cNvSpPr>
          <p:nvPr/>
        </p:nvSpPr>
        <p:spPr bwMode="auto">
          <a:xfrm>
            <a:off x="1331913" y="1268413"/>
            <a:ext cx="6480175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Веди, кто-нибудь обязательно последует.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                                               </a:t>
            </a:r>
            <a:r>
              <a:rPr lang="ru-RU" sz="5400" dirty="0" err="1">
                <a:latin typeface="Times New Roman" pitchFamily="18" charset="0"/>
                <a:cs typeface="Times New Roman" pitchFamily="18" charset="0"/>
              </a:rPr>
              <a:t>Лао</a:t>
            </a:r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dirty="0" err="1">
                <a:latin typeface="Times New Roman" pitchFamily="18" charset="0"/>
                <a:cs typeface="Times New Roman" pitchFamily="18" charset="0"/>
              </a:rPr>
              <a:t>Цзы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4239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4000" u="sng" dirty="0" smtClean="0">
                <a:latin typeface="Times New Roman" pitchFamily="18" charset="0"/>
                <a:cs typeface="Times New Roman" pitchFamily="18" charset="0"/>
              </a:rPr>
              <a:t>Актуальность проблемы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eaLnBrk="1" hangingPunct="1">
              <a:buFontTx/>
              <a:buNone/>
              <a:defRPr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buFontTx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сегодняшний день образование рассматривается в стратегической перспективе как важнейший фактор и ресурс развития общества и государства, поэтому работа с одаренными детьми является одним из приоритетных направлений педагогической деятельности </a:t>
            </a:r>
          </a:p>
        </p:txBody>
      </p:sp>
    </p:spTree>
    <p:extLst>
      <p:ext uri="{BB962C8B-B14F-4D97-AF65-F5344CB8AC3E}">
        <p14:creationId xmlns:p14="http://schemas.microsoft.com/office/powerpoint/2010/main" xmlns="" val="38318699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/>
          <p:cNvSpPr txBox="1">
            <a:spLocks noChangeArrowheads="1"/>
          </p:cNvSpPr>
          <p:nvPr/>
        </p:nvSpPr>
        <p:spPr bwMode="auto">
          <a:xfrm>
            <a:off x="323528" y="127356"/>
            <a:ext cx="8352928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u="sng" dirty="0">
                <a:latin typeface="Times New Roman" pitchFamily="18" charset="0"/>
                <a:cs typeface="Times New Roman" pitchFamily="18" charset="0"/>
              </a:rPr>
              <a:t>Качества, необходимые педагогу для работы с одаренными </a:t>
            </a: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детьми:</a:t>
            </a:r>
            <a:endParaRPr lang="ru-RU" sz="32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7" name="TextBox 2"/>
          <p:cNvSpPr txBox="1">
            <a:spLocks noChangeArrowheads="1"/>
          </p:cNvSpPr>
          <p:nvPr/>
        </p:nvSpPr>
        <p:spPr bwMode="auto">
          <a:xfrm>
            <a:off x="467544" y="1484784"/>
            <a:ext cx="8352928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>
                <a:solidFill>
                  <a:srgbClr val="000000"/>
                </a:solidFill>
              </a:rPr>
              <a:t>-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чуткость-чувствительность к переживаниям и потребностям других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-способность к индивидуализации обучения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-позитивная Я-концепция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-творческое начало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профессиональная 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 эмоциональная зрелость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-эмоциональная стабильность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-широкий круг интересов и умений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-чувство юмора.</a:t>
            </a:r>
          </a:p>
        </p:txBody>
      </p:sp>
    </p:spTree>
    <p:extLst>
      <p:ext uri="{BB962C8B-B14F-4D97-AF65-F5344CB8AC3E}">
        <p14:creationId xmlns:p14="http://schemas.microsoft.com/office/powerpoint/2010/main" xmlns="" val="4022286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Box 1"/>
          <p:cNvSpPr txBox="1">
            <a:spLocks noChangeArrowheads="1"/>
          </p:cNvSpPr>
          <p:nvPr/>
        </p:nvSpPr>
        <p:spPr bwMode="auto">
          <a:xfrm>
            <a:off x="307204" y="214169"/>
            <a:ext cx="856895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C00000"/>
                </a:solidFill>
              </a:rPr>
              <a:t>   </a:t>
            </a:r>
            <a:r>
              <a:rPr lang="ru-RU" sz="3200" u="sng" dirty="0">
                <a:latin typeface="Times New Roman" pitchFamily="18" charset="0"/>
                <a:cs typeface="Times New Roman" pitchFamily="18" charset="0"/>
              </a:rPr>
              <a:t>ТВОРЧЕСКИЕ МЕТОДЫ ПРЕПОДАВАНИЯ</a:t>
            </a:r>
          </a:p>
        </p:txBody>
      </p:sp>
      <p:sp>
        <p:nvSpPr>
          <p:cNvPr id="27651" name="TextBox 2"/>
          <p:cNvSpPr txBox="1">
            <a:spLocks noChangeArrowheads="1"/>
          </p:cNvSpPr>
          <p:nvPr/>
        </p:nvSpPr>
        <p:spPr bwMode="auto">
          <a:xfrm>
            <a:off x="307204" y="822035"/>
            <a:ext cx="8568952" cy="600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уважение желания ребенка работать самостоятельно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-индивидуализированное  применение учебной программы в зависимости от особенностей учеников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-создание условий для конкретного воплощения творческих идей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-поощрение работы над проектами, 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исследованиями, предложенными 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самими учениками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-исключение какого-либо давления на детей, создание раскрепощенной обстановки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-подчеркивание положительного значения индивидуальных различий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-уважение потенциальных возможностей отстающих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-оказание авторитетной помощи детям испытывающим давление со стороны своих 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сверстников.</a:t>
            </a:r>
            <a:endParaRPr lang="ru-RU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190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Box 1"/>
          <p:cNvSpPr txBox="1">
            <a:spLocks noChangeArrowheads="1"/>
          </p:cNvSpPr>
          <p:nvPr/>
        </p:nvSpPr>
        <p:spPr bwMode="auto">
          <a:xfrm>
            <a:off x="467544" y="390525"/>
            <a:ext cx="842493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u="sng" dirty="0">
                <a:latin typeface="Times New Roman" pitchFamily="18" charset="0"/>
                <a:cs typeface="Times New Roman" pitchFamily="18" charset="0"/>
              </a:rPr>
              <a:t>Рекомендации учителям</a:t>
            </a:r>
            <a:r>
              <a:rPr lang="en-US" sz="3600" u="sng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3600" u="sng" dirty="0">
                <a:latin typeface="Times New Roman" pitchFamily="18" charset="0"/>
                <a:cs typeface="Times New Roman" pitchFamily="18" charset="0"/>
              </a:rPr>
              <a:t>работающим с одаренными детьми</a:t>
            </a:r>
          </a:p>
        </p:txBody>
      </p:sp>
      <p:sp>
        <p:nvSpPr>
          <p:cNvPr id="28675" name="TextBox 2"/>
          <p:cNvSpPr txBox="1">
            <a:spLocks noChangeArrowheads="1"/>
          </p:cNvSpPr>
          <p:nvPr/>
        </p:nvSpPr>
        <p:spPr bwMode="auto">
          <a:xfrm>
            <a:off x="312765" y="2060848"/>
            <a:ext cx="8568952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 занимайтесь наставлениями, помогайте детям действовать независимо.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 делайте скоропалительных 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допущений, на 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основе тщательного наблюдения и оценки определяйте сильные и слабые стороны детей.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 сдерживайте инициативы детей и не делайте за них то, что они могут сделать самостоятельно.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Научитесь не торопиться с вынесением суждений.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Приучите детей к навыкам самостоятельного решения проблем, исследования и анализа ситуации.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Подходите ко всему творчески!</a:t>
            </a:r>
          </a:p>
        </p:txBody>
      </p:sp>
    </p:spTree>
    <p:extLst>
      <p:ext uri="{BB962C8B-B14F-4D97-AF65-F5344CB8AC3E}">
        <p14:creationId xmlns:p14="http://schemas.microsoft.com/office/powerpoint/2010/main" xmlns="" val="183287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3600" u="sng" dirty="0" smtClean="0">
                <a:latin typeface="Times New Roman" pitchFamily="18" charset="0"/>
                <a:cs typeface="Times New Roman" pitchFamily="18" charset="0"/>
              </a:rPr>
              <a:t>Этапы работы с одаренными детьми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pPr marL="609600" indent="-6096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Знакомство учителей с научными данными о психологических особенностях и методических приемах, эффективных при работе с одаренными детьми.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Проведение целенаправленных наблюдений за учебной 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внеучебной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деятельностью учащихся.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Подбор материалов и проведение специальных тестов, позволяющих определить наличие одаренности. 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Создание условий, способствующих оптимальному развитию одаренности</a:t>
            </a:r>
            <a:r>
              <a:rPr lang="ru-RU" sz="2400" b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4908795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1008112"/>
          </a:xfrm>
        </p:spPr>
        <p:txBody>
          <a:bodyPr>
            <a:noAutofit/>
          </a:bodyPr>
          <a:lstStyle/>
          <a:p>
            <a:r>
              <a:rPr lang="ru-RU" sz="3600" u="sng" dirty="0" smtClean="0">
                <a:latin typeface="Times New Roman" pitchFamily="18" charset="0"/>
                <a:cs typeface="Times New Roman" pitchFamily="18" charset="0"/>
              </a:rPr>
              <a:t>Методы и формы работы с одаренными детьми</a:t>
            </a:r>
            <a:endParaRPr lang="ru-RU" sz="36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4"/>
            <a:ext cx="3754760" cy="3921299"/>
          </a:xfrm>
        </p:spPr>
        <p:txBody>
          <a:bodyPr>
            <a:no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270B9D"/>
              </a:buCl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Групповые формы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работы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270B9D"/>
              </a:buCl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Дискуссии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270B9D"/>
              </a:buCl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Семинарские занятия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270B9D"/>
              </a:buCl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Практикумы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270B9D"/>
              </a:buCl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Уроки-исследования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270B9D"/>
              </a:buCl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рмарки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идей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270B9D"/>
              </a:buCl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Уроки с применением ИКТ-технологий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220072" y="2132856"/>
            <a:ext cx="374441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srgbClr val="270B9D"/>
                </a:solidFill>
                <a:effectLst/>
                <a:uLnTx/>
                <a:uFillTx/>
                <a:latin typeface="Tahoma"/>
              </a:rPr>
              <a:t> </a:t>
            </a:r>
            <a:r>
              <a:rPr kumimoji="0" lang="ru-RU" sz="24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Олимпиады </a:t>
            </a: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Конкурсы, игры</a:t>
            </a: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Кружки</a:t>
            </a: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Факультативы, </a:t>
            </a:r>
            <a:r>
              <a:rPr kumimoji="0" lang="ru-RU" sz="24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спецкурсы</a:t>
            </a:r>
            <a:endParaRPr kumimoji="0" lang="ru-RU" sz="240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Научно-практические </a:t>
            </a:r>
            <a:r>
              <a:rPr kumimoji="0" lang="ru-RU" sz="24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конференции</a:t>
            </a:r>
            <a:endParaRPr kumimoji="0" lang="ru-RU" sz="240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Уроки развития </a:t>
            </a: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ru-RU" sz="240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1460407"/>
            <a:ext cx="2832605" cy="50006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Урочные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674923" y="1450385"/>
            <a:ext cx="2713501" cy="5100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неурочные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092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06090"/>
          </a:xfrm>
        </p:spPr>
        <p:txBody>
          <a:bodyPr>
            <a:noAutofit/>
          </a:bodyPr>
          <a:lstStyle/>
          <a:p>
            <a:r>
              <a:rPr lang="ru-RU" sz="3600" u="sng" dirty="0" smtClean="0">
                <a:latin typeface="Times New Roman" pitchFamily="18" charset="0"/>
                <a:cs typeface="Times New Roman" pitchFamily="18" charset="0"/>
              </a:rPr>
              <a:t> Научно-практические конференции</a:t>
            </a:r>
            <a:br>
              <a:rPr lang="ru-RU" sz="3600" u="sng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88632"/>
          </a:xfrm>
        </p:spPr>
        <p:txBody>
          <a:bodyPr/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Юность. Наука. Культура. ( 9-11 классы)</a:t>
            </a:r>
          </a:p>
          <a:p>
            <a:pPr>
              <a:buFontTx/>
              <a:buChar char="-"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Факторы, влияющие на процесс остывания жидкости.</a:t>
            </a:r>
          </a:p>
          <a:p>
            <a:pPr>
              <a:buFontTx/>
              <a:buChar char="-"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Оружие первой мировой войны.</a:t>
            </a:r>
          </a:p>
          <a:p>
            <a:pPr>
              <a:buFontTx/>
              <a:buChar char="-"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Каблуки правят миром? Физики докажут обратное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Северский трамплин ( 7-8 классы)</a:t>
            </a:r>
          </a:p>
          <a:p>
            <a:pPr>
              <a:buFontTx/>
              <a:buChar char="-"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Физика и Великая Отечественная война.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629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>
          <a:xfrm>
            <a:off x="259307" y="908720"/>
            <a:ext cx="8875953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u="sng" dirty="0" smtClean="0">
                <a:latin typeface="Times New Roman" pitchFamily="18" charset="0"/>
                <a:cs typeface="Times New Roman" pitchFamily="18" charset="0"/>
              </a:rPr>
              <a:t>Основные формы внеурочной образовательной деятельности учащихся</a:t>
            </a:r>
            <a:r>
              <a:rPr lang="ru-RU" sz="36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u="sng" dirty="0" smtClean="0">
                <a:latin typeface="Times New Roman" pitchFamily="18" charset="0"/>
                <a:cs typeface="Times New Roman" pitchFamily="18" charset="0"/>
              </a:rPr>
              <a:t>школы</a:t>
            </a:r>
            <a:r>
              <a:rPr lang="ru-RU" sz="3600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u="sng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u="sng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3" name="Rectangle 5"/>
          <p:cNvSpPr>
            <a:spLocks noGrp="1" noChangeArrowheads="1"/>
          </p:cNvSpPr>
          <p:nvPr>
            <p:ph idx="1"/>
          </p:nvPr>
        </p:nvSpPr>
        <p:spPr>
          <a:xfrm>
            <a:off x="179512" y="2743200"/>
            <a:ext cx="8784976" cy="411480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Спецкурс «Методы решения физических задач» ( 10-11 классы)</a:t>
            </a:r>
          </a:p>
          <a:p>
            <a:pPr eaLnBrk="1" hangingPunct="1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Предметная неделя (декада)</a:t>
            </a:r>
          </a:p>
          <a:p>
            <a:pPr eaLnBrk="1" hangingPunct="1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Научное общество учащихся ( НОУ «Ковчег»)</a:t>
            </a:r>
          </a:p>
        </p:txBody>
      </p:sp>
    </p:spTree>
    <p:extLst>
      <p:ext uri="{BB962C8B-B14F-4D97-AF65-F5344CB8AC3E}">
        <p14:creationId xmlns:p14="http://schemas.microsoft.com/office/powerpoint/2010/main" xmlns="" val="15667543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476</TotalTime>
  <Words>519</Words>
  <Application>Microsoft Office PowerPoint</Application>
  <PresentationFormat>Экран (4:3)</PresentationFormat>
  <Paragraphs>75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Содействие интеллектуальному развитию и успешной социализации обучающихся, проявивших выдающиеся способности по физике и астрономии</vt:lpstr>
      <vt:lpstr>Актуальность проблемы</vt:lpstr>
      <vt:lpstr>Слайд 3</vt:lpstr>
      <vt:lpstr>Слайд 4</vt:lpstr>
      <vt:lpstr>Слайд 5</vt:lpstr>
      <vt:lpstr>Этапы работы с одаренными детьми</vt:lpstr>
      <vt:lpstr>Методы и формы работы с одаренными детьми</vt:lpstr>
      <vt:lpstr> Научно-практические конференции </vt:lpstr>
      <vt:lpstr>Основные формы внеурочной образовательной деятельности учащихся школы </vt:lpstr>
      <vt:lpstr>Социализация – </vt:lpstr>
      <vt:lpstr>Слайд 11</vt:lpstr>
    </vt:vector>
  </TitlesOfParts>
  <Company>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Содействие интеллектуальному развитию и успешной социализации обучающихся, проявивших выдающиеся способности по физике и астрономии</dc:title>
  <dc:creator>Админ</dc:creator>
  <cp:lastModifiedBy>кулишовы</cp:lastModifiedBy>
  <cp:revision>16</cp:revision>
  <dcterms:created xsi:type="dcterms:W3CDTF">2020-08-11T14:23:37Z</dcterms:created>
  <dcterms:modified xsi:type="dcterms:W3CDTF">2020-08-12T06:01:29Z</dcterms:modified>
</cp:coreProperties>
</file>