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59" r:id="rId8"/>
    <p:sldId id="260" r:id="rId9"/>
    <p:sldId id="262" r:id="rId10"/>
    <p:sldId id="261" r:id="rId11"/>
    <p:sldId id="263" r:id="rId12"/>
    <p:sldId id="273" r:id="rId13"/>
    <p:sldId id="272" r:id="rId14"/>
    <p:sldId id="264" r:id="rId15"/>
    <p:sldId id="265" r:id="rId16"/>
    <p:sldId id="266" r:id="rId17"/>
    <p:sldId id="276" r:id="rId18"/>
    <p:sldId id="274" r:id="rId19"/>
    <p:sldId id="275" r:id="rId20"/>
    <p:sldId id="278" r:id="rId21"/>
    <p:sldId id="279" r:id="rId22"/>
    <p:sldId id="277" r:id="rId23"/>
    <p:sldId id="280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D65A1-5BF6-4A5B-8ACA-1094CFDFE8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7546B-B039-4FC7-B633-99FC542B9CA2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Цифровая трансформация управления дошкольным образованием.</a:t>
          </a:r>
        </a:p>
      </dgm:t>
    </dgm:pt>
    <dgm:pt modelId="{023A565B-FEC6-4956-A0E1-A3591FEFDCF1}" type="parTrans" cxnId="{3B41004B-A6BE-42E4-9643-A59AAEA0D172}">
      <dgm:prSet/>
      <dgm:spPr/>
      <dgm:t>
        <a:bodyPr/>
        <a:lstStyle/>
        <a:p>
          <a:endParaRPr lang="ru-RU"/>
        </a:p>
      </dgm:t>
    </dgm:pt>
    <dgm:pt modelId="{2C91D963-128C-41D0-AD70-9487C08A66F4}" type="sibTrans" cxnId="{3B41004B-A6BE-42E4-9643-A59AAEA0D172}">
      <dgm:prSet/>
      <dgm:spPr/>
      <dgm:t>
        <a:bodyPr/>
        <a:lstStyle/>
        <a:p>
          <a:endParaRPr lang="ru-RU"/>
        </a:p>
      </dgm:t>
    </dgm:pt>
    <dgm:pt modelId="{41B9A9D2-B5E5-4146-92C7-9B36391EC84E}">
      <dgm:prSet phldrT="[Текст]" custT="1"/>
      <dgm:spPr/>
      <dgm:t>
        <a:bodyPr/>
        <a:lstStyle/>
        <a:p>
          <a:r>
            <a:rPr lang="ru-RU" sz="1200" b="0">
              <a:latin typeface="Times New Roman" pitchFamily="18" charset="0"/>
              <a:cs typeface="Times New Roman" pitchFamily="18" charset="0"/>
            </a:rPr>
            <a:t>Информационно – аналитическая система управления</a:t>
          </a:r>
        </a:p>
      </dgm:t>
    </dgm:pt>
    <dgm:pt modelId="{38FFE03B-2D4E-4CD8-8711-1DC267DE11C3}" type="parTrans" cxnId="{D8063058-E00B-4FB2-BD39-7394DC2F5C1A}">
      <dgm:prSet/>
      <dgm:spPr/>
      <dgm:t>
        <a:bodyPr/>
        <a:lstStyle/>
        <a:p>
          <a:endParaRPr lang="ru-RU"/>
        </a:p>
      </dgm:t>
    </dgm:pt>
    <dgm:pt modelId="{25A089DE-7D71-4311-B536-6FD673234014}" type="sibTrans" cxnId="{D8063058-E00B-4FB2-BD39-7394DC2F5C1A}">
      <dgm:prSet/>
      <dgm:spPr/>
      <dgm:t>
        <a:bodyPr/>
        <a:lstStyle/>
        <a:p>
          <a:endParaRPr lang="ru-RU"/>
        </a:p>
      </dgm:t>
    </dgm:pt>
    <dgm:pt modelId="{CF65B3C5-DE69-4A1A-A9A8-93F0AD98F3FD}">
      <dgm:prSet phldrT="[Текст]" custT="1"/>
      <dgm:spPr/>
      <dgm:t>
        <a:bodyPr/>
        <a:lstStyle/>
        <a:p>
          <a:r>
            <a:rPr lang="ru-RU" sz="1200" b="0">
              <a:latin typeface="Times New Roman" pitchFamily="18" charset="0"/>
              <a:cs typeface="Times New Roman" pitchFamily="18" charset="0"/>
            </a:rPr>
            <a:t>Организация образовательного процесса с использованием ИКТ- технологий</a:t>
          </a:r>
        </a:p>
      </dgm:t>
    </dgm:pt>
    <dgm:pt modelId="{C58635B2-0078-4FB3-9D49-7BF361656767}" type="parTrans" cxnId="{F4B4D4E5-C88F-48D5-889E-EA875C25515B}">
      <dgm:prSet/>
      <dgm:spPr/>
      <dgm:t>
        <a:bodyPr/>
        <a:lstStyle/>
        <a:p>
          <a:endParaRPr lang="ru-RU"/>
        </a:p>
      </dgm:t>
    </dgm:pt>
    <dgm:pt modelId="{D658AACA-F91D-4562-8BD8-4DCA6DD7ECC2}" type="sibTrans" cxnId="{F4B4D4E5-C88F-48D5-889E-EA875C25515B}">
      <dgm:prSet/>
      <dgm:spPr/>
      <dgm:t>
        <a:bodyPr/>
        <a:lstStyle/>
        <a:p>
          <a:endParaRPr lang="ru-RU"/>
        </a:p>
      </dgm:t>
    </dgm:pt>
    <dgm:pt modelId="{098720F5-447C-440A-875C-B771837135D5}">
      <dgm:prSet phldrT="[Текст]" custT="1"/>
      <dgm:spPr/>
      <dgm:t>
        <a:bodyPr/>
        <a:lstStyle/>
        <a:p>
          <a:r>
            <a:rPr lang="ru-RU" sz="1200" b="0">
              <a:latin typeface="Times New Roman" pitchFamily="18" charset="0"/>
              <a:cs typeface="Times New Roman" pitchFamily="18" charset="0"/>
            </a:rPr>
            <a:t>Финансово – экономическая деятельность</a:t>
          </a:r>
        </a:p>
      </dgm:t>
    </dgm:pt>
    <dgm:pt modelId="{98EFF873-4D2A-47CE-A38E-F6CCCA8F7E6D}" type="parTrans" cxnId="{7C051F92-7F9E-43B4-835E-FAF0158F5598}">
      <dgm:prSet/>
      <dgm:spPr/>
      <dgm:t>
        <a:bodyPr/>
        <a:lstStyle/>
        <a:p>
          <a:endParaRPr lang="ru-RU"/>
        </a:p>
      </dgm:t>
    </dgm:pt>
    <dgm:pt modelId="{EE5FA046-7A42-4512-BF08-60095BAD6765}" type="sibTrans" cxnId="{7C051F92-7F9E-43B4-835E-FAF0158F5598}">
      <dgm:prSet/>
      <dgm:spPr/>
      <dgm:t>
        <a:bodyPr/>
        <a:lstStyle/>
        <a:p>
          <a:endParaRPr lang="ru-RU"/>
        </a:p>
      </dgm:t>
    </dgm:pt>
    <dgm:pt modelId="{77AFFD79-DC68-49A5-AF6C-E22A3F1E4148}" type="pres">
      <dgm:prSet presAssocID="{B4AD65A1-5BF6-4A5B-8ACA-1094CFDFE8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DEF09A-5610-4939-861D-AEAB61631A4B}" type="pres">
      <dgm:prSet presAssocID="{71B7546B-B039-4FC7-B633-99FC542B9CA2}" presName="hierRoot1" presStyleCnt="0"/>
      <dgm:spPr/>
    </dgm:pt>
    <dgm:pt modelId="{A2C75C23-CE17-4F99-A04C-0477AD499811}" type="pres">
      <dgm:prSet presAssocID="{71B7546B-B039-4FC7-B633-99FC542B9CA2}" presName="composite" presStyleCnt="0"/>
      <dgm:spPr/>
    </dgm:pt>
    <dgm:pt modelId="{3DBE8882-752B-4D5C-9ED6-E7BE097F7423}" type="pres">
      <dgm:prSet presAssocID="{71B7546B-B039-4FC7-B633-99FC542B9CA2}" presName="background" presStyleLbl="node0" presStyleIdx="0" presStyleCnt="1"/>
      <dgm:spPr/>
    </dgm:pt>
    <dgm:pt modelId="{08A9BAF2-6F78-469A-8AFB-4F4577656069}" type="pres">
      <dgm:prSet presAssocID="{71B7546B-B039-4FC7-B633-99FC542B9CA2}" presName="text" presStyleLbl="fgAcc0" presStyleIdx="0" presStyleCnt="1" custScaleX="277208" custScaleY="37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1C518-5BB1-4B69-9BD7-58B2508EFCCC}" type="pres">
      <dgm:prSet presAssocID="{71B7546B-B039-4FC7-B633-99FC542B9CA2}" presName="hierChild2" presStyleCnt="0"/>
      <dgm:spPr/>
    </dgm:pt>
    <dgm:pt modelId="{0614BFD7-DEF0-4ACF-A29B-66A207C79D8A}" type="pres">
      <dgm:prSet presAssocID="{38FFE03B-2D4E-4CD8-8711-1DC267DE11C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464EF14-1518-4558-8B4D-63FD085FA9F3}" type="pres">
      <dgm:prSet presAssocID="{41B9A9D2-B5E5-4146-92C7-9B36391EC84E}" presName="hierRoot2" presStyleCnt="0"/>
      <dgm:spPr/>
    </dgm:pt>
    <dgm:pt modelId="{27FABFE1-DAD2-4465-8396-FC7DFBA29C28}" type="pres">
      <dgm:prSet presAssocID="{41B9A9D2-B5E5-4146-92C7-9B36391EC84E}" presName="composite2" presStyleCnt="0"/>
      <dgm:spPr/>
    </dgm:pt>
    <dgm:pt modelId="{6D5B0FF0-0123-4CEA-B4CD-F15838C3778E}" type="pres">
      <dgm:prSet presAssocID="{41B9A9D2-B5E5-4146-92C7-9B36391EC84E}" presName="background2" presStyleLbl="node2" presStyleIdx="0" presStyleCnt="3"/>
      <dgm:spPr/>
    </dgm:pt>
    <dgm:pt modelId="{404F28B5-A9E7-4B1E-A5F2-9500A3B2F814}" type="pres">
      <dgm:prSet presAssocID="{41B9A9D2-B5E5-4146-92C7-9B36391EC84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4BC6A-715E-49B0-9FF2-4EFA8AD961E2}" type="pres">
      <dgm:prSet presAssocID="{41B9A9D2-B5E5-4146-92C7-9B36391EC84E}" presName="hierChild3" presStyleCnt="0"/>
      <dgm:spPr/>
    </dgm:pt>
    <dgm:pt modelId="{8A4465C8-9D75-4E45-B4AF-66D4E3D38F11}" type="pres">
      <dgm:prSet presAssocID="{98EFF873-4D2A-47CE-A38E-F6CCCA8F7E6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49AC6A6-B9B0-4A3C-8D41-9C0F243400CC}" type="pres">
      <dgm:prSet presAssocID="{098720F5-447C-440A-875C-B771837135D5}" presName="hierRoot2" presStyleCnt="0"/>
      <dgm:spPr/>
    </dgm:pt>
    <dgm:pt modelId="{449A48CF-391F-495C-A22C-1ED76F4942C2}" type="pres">
      <dgm:prSet presAssocID="{098720F5-447C-440A-875C-B771837135D5}" presName="composite2" presStyleCnt="0"/>
      <dgm:spPr/>
    </dgm:pt>
    <dgm:pt modelId="{EE2AB30C-BD69-4171-AA91-A8D4ED3262BE}" type="pres">
      <dgm:prSet presAssocID="{098720F5-447C-440A-875C-B771837135D5}" presName="background2" presStyleLbl="node2" presStyleIdx="1" presStyleCnt="3"/>
      <dgm:spPr/>
    </dgm:pt>
    <dgm:pt modelId="{10945078-52D8-41D9-A9D3-76CDA1F61E9F}" type="pres">
      <dgm:prSet presAssocID="{098720F5-447C-440A-875C-B771837135D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C7C00-AC38-45CA-90A8-4C840F255BF8}" type="pres">
      <dgm:prSet presAssocID="{098720F5-447C-440A-875C-B771837135D5}" presName="hierChild3" presStyleCnt="0"/>
      <dgm:spPr/>
    </dgm:pt>
    <dgm:pt modelId="{C0782F2C-E2D7-4501-9D28-C9460823DE24}" type="pres">
      <dgm:prSet presAssocID="{C58635B2-0078-4FB3-9D49-7BF36165676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53BC01C-3D26-4304-9AA8-D279CFC0CE29}" type="pres">
      <dgm:prSet presAssocID="{CF65B3C5-DE69-4A1A-A9A8-93F0AD98F3FD}" presName="hierRoot2" presStyleCnt="0"/>
      <dgm:spPr/>
    </dgm:pt>
    <dgm:pt modelId="{4A40EB7C-FEE1-4ABD-9308-55AE5482F92D}" type="pres">
      <dgm:prSet presAssocID="{CF65B3C5-DE69-4A1A-A9A8-93F0AD98F3FD}" presName="composite2" presStyleCnt="0"/>
      <dgm:spPr/>
    </dgm:pt>
    <dgm:pt modelId="{162A2034-A17D-4BA1-B72F-DB693FBFE856}" type="pres">
      <dgm:prSet presAssocID="{CF65B3C5-DE69-4A1A-A9A8-93F0AD98F3FD}" presName="background2" presStyleLbl="node2" presStyleIdx="2" presStyleCnt="3"/>
      <dgm:spPr/>
    </dgm:pt>
    <dgm:pt modelId="{96744FE4-91B5-4AC5-A925-A63031F6B718}" type="pres">
      <dgm:prSet presAssocID="{CF65B3C5-DE69-4A1A-A9A8-93F0AD98F3F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BF357-FD2B-40E8-AB0D-4D243D0B1558}" type="pres">
      <dgm:prSet presAssocID="{CF65B3C5-DE69-4A1A-A9A8-93F0AD98F3FD}" presName="hierChild3" presStyleCnt="0"/>
      <dgm:spPr/>
    </dgm:pt>
  </dgm:ptLst>
  <dgm:cxnLst>
    <dgm:cxn modelId="{76050041-3407-4506-9BAA-B34902CEDC6E}" type="presOf" srcId="{CF65B3C5-DE69-4A1A-A9A8-93F0AD98F3FD}" destId="{96744FE4-91B5-4AC5-A925-A63031F6B718}" srcOrd="0" destOrd="0" presId="urn:microsoft.com/office/officeart/2005/8/layout/hierarchy1"/>
    <dgm:cxn modelId="{A3C645B8-323B-4A2C-A632-9CBA130FA402}" type="presOf" srcId="{098720F5-447C-440A-875C-B771837135D5}" destId="{10945078-52D8-41D9-A9D3-76CDA1F61E9F}" srcOrd="0" destOrd="0" presId="urn:microsoft.com/office/officeart/2005/8/layout/hierarchy1"/>
    <dgm:cxn modelId="{D8063058-E00B-4FB2-BD39-7394DC2F5C1A}" srcId="{71B7546B-B039-4FC7-B633-99FC542B9CA2}" destId="{41B9A9D2-B5E5-4146-92C7-9B36391EC84E}" srcOrd="0" destOrd="0" parTransId="{38FFE03B-2D4E-4CD8-8711-1DC267DE11C3}" sibTransId="{25A089DE-7D71-4311-B536-6FD673234014}"/>
    <dgm:cxn modelId="{E44C88AB-9C70-49B9-BCE4-9D55C5B6D217}" type="presOf" srcId="{41B9A9D2-B5E5-4146-92C7-9B36391EC84E}" destId="{404F28B5-A9E7-4B1E-A5F2-9500A3B2F814}" srcOrd="0" destOrd="0" presId="urn:microsoft.com/office/officeart/2005/8/layout/hierarchy1"/>
    <dgm:cxn modelId="{A4333BD1-A3CF-4B19-AA46-14F2537F5C4E}" type="presOf" srcId="{71B7546B-B039-4FC7-B633-99FC542B9CA2}" destId="{08A9BAF2-6F78-469A-8AFB-4F4577656069}" srcOrd="0" destOrd="0" presId="urn:microsoft.com/office/officeart/2005/8/layout/hierarchy1"/>
    <dgm:cxn modelId="{7C051F92-7F9E-43B4-835E-FAF0158F5598}" srcId="{71B7546B-B039-4FC7-B633-99FC542B9CA2}" destId="{098720F5-447C-440A-875C-B771837135D5}" srcOrd="1" destOrd="0" parTransId="{98EFF873-4D2A-47CE-A38E-F6CCCA8F7E6D}" sibTransId="{EE5FA046-7A42-4512-BF08-60095BAD6765}"/>
    <dgm:cxn modelId="{0F029221-D015-401B-B381-BA4F32B2BF2C}" type="presOf" srcId="{B4AD65A1-5BF6-4A5B-8ACA-1094CFDFE85A}" destId="{77AFFD79-DC68-49A5-AF6C-E22A3F1E4148}" srcOrd="0" destOrd="0" presId="urn:microsoft.com/office/officeart/2005/8/layout/hierarchy1"/>
    <dgm:cxn modelId="{D961BA72-16C8-466F-9ED8-030ABEE2261A}" type="presOf" srcId="{38FFE03B-2D4E-4CD8-8711-1DC267DE11C3}" destId="{0614BFD7-DEF0-4ACF-A29B-66A207C79D8A}" srcOrd="0" destOrd="0" presId="urn:microsoft.com/office/officeart/2005/8/layout/hierarchy1"/>
    <dgm:cxn modelId="{3B41004B-A6BE-42E4-9643-A59AAEA0D172}" srcId="{B4AD65A1-5BF6-4A5B-8ACA-1094CFDFE85A}" destId="{71B7546B-B039-4FC7-B633-99FC542B9CA2}" srcOrd="0" destOrd="0" parTransId="{023A565B-FEC6-4956-A0E1-A3591FEFDCF1}" sibTransId="{2C91D963-128C-41D0-AD70-9487C08A66F4}"/>
    <dgm:cxn modelId="{F4B4D4E5-C88F-48D5-889E-EA875C25515B}" srcId="{71B7546B-B039-4FC7-B633-99FC542B9CA2}" destId="{CF65B3C5-DE69-4A1A-A9A8-93F0AD98F3FD}" srcOrd="2" destOrd="0" parTransId="{C58635B2-0078-4FB3-9D49-7BF361656767}" sibTransId="{D658AACA-F91D-4562-8BD8-4DCA6DD7ECC2}"/>
    <dgm:cxn modelId="{03AB635A-AD8B-457A-948F-70518CC220D0}" type="presOf" srcId="{98EFF873-4D2A-47CE-A38E-F6CCCA8F7E6D}" destId="{8A4465C8-9D75-4E45-B4AF-66D4E3D38F11}" srcOrd="0" destOrd="0" presId="urn:microsoft.com/office/officeart/2005/8/layout/hierarchy1"/>
    <dgm:cxn modelId="{B762E5C3-BDB1-4B4B-A720-7F401D2DD7F6}" type="presOf" srcId="{C58635B2-0078-4FB3-9D49-7BF361656767}" destId="{C0782F2C-E2D7-4501-9D28-C9460823DE24}" srcOrd="0" destOrd="0" presId="urn:microsoft.com/office/officeart/2005/8/layout/hierarchy1"/>
    <dgm:cxn modelId="{072DE5F9-7ED4-495D-8760-D769F352A107}" type="presParOf" srcId="{77AFFD79-DC68-49A5-AF6C-E22A3F1E4148}" destId="{38DEF09A-5610-4939-861D-AEAB61631A4B}" srcOrd="0" destOrd="0" presId="urn:microsoft.com/office/officeart/2005/8/layout/hierarchy1"/>
    <dgm:cxn modelId="{7E22D1F3-5C74-4A7D-AACC-292B882CBEFF}" type="presParOf" srcId="{38DEF09A-5610-4939-861D-AEAB61631A4B}" destId="{A2C75C23-CE17-4F99-A04C-0477AD499811}" srcOrd="0" destOrd="0" presId="urn:microsoft.com/office/officeart/2005/8/layout/hierarchy1"/>
    <dgm:cxn modelId="{0E4AA0E4-1923-4E59-8D46-1BEFE12E3BCE}" type="presParOf" srcId="{A2C75C23-CE17-4F99-A04C-0477AD499811}" destId="{3DBE8882-752B-4D5C-9ED6-E7BE097F7423}" srcOrd="0" destOrd="0" presId="urn:microsoft.com/office/officeart/2005/8/layout/hierarchy1"/>
    <dgm:cxn modelId="{5DBC83C6-777A-4E25-80AB-9831378913F4}" type="presParOf" srcId="{A2C75C23-CE17-4F99-A04C-0477AD499811}" destId="{08A9BAF2-6F78-469A-8AFB-4F4577656069}" srcOrd="1" destOrd="0" presId="urn:microsoft.com/office/officeart/2005/8/layout/hierarchy1"/>
    <dgm:cxn modelId="{196808E6-A979-44F8-8C3C-E2081F42FD23}" type="presParOf" srcId="{38DEF09A-5610-4939-861D-AEAB61631A4B}" destId="{0BF1C518-5BB1-4B69-9BD7-58B2508EFCCC}" srcOrd="1" destOrd="0" presId="urn:microsoft.com/office/officeart/2005/8/layout/hierarchy1"/>
    <dgm:cxn modelId="{00C858D2-69BE-4842-8D19-E9F4F32CFAE9}" type="presParOf" srcId="{0BF1C518-5BB1-4B69-9BD7-58B2508EFCCC}" destId="{0614BFD7-DEF0-4ACF-A29B-66A207C79D8A}" srcOrd="0" destOrd="0" presId="urn:microsoft.com/office/officeart/2005/8/layout/hierarchy1"/>
    <dgm:cxn modelId="{0A83797C-136F-45D8-B0E0-42E2668571E7}" type="presParOf" srcId="{0BF1C518-5BB1-4B69-9BD7-58B2508EFCCC}" destId="{F464EF14-1518-4558-8B4D-63FD085FA9F3}" srcOrd="1" destOrd="0" presId="urn:microsoft.com/office/officeart/2005/8/layout/hierarchy1"/>
    <dgm:cxn modelId="{9F661586-976D-4843-B71B-6B4B34240090}" type="presParOf" srcId="{F464EF14-1518-4558-8B4D-63FD085FA9F3}" destId="{27FABFE1-DAD2-4465-8396-FC7DFBA29C28}" srcOrd="0" destOrd="0" presId="urn:microsoft.com/office/officeart/2005/8/layout/hierarchy1"/>
    <dgm:cxn modelId="{01E5DEB5-1EE8-46D3-A8E0-99D3E09A33D9}" type="presParOf" srcId="{27FABFE1-DAD2-4465-8396-FC7DFBA29C28}" destId="{6D5B0FF0-0123-4CEA-B4CD-F15838C3778E}" srcOrd="0" destOrd="0" presId="urn:microsoft.com/office/officeart/2005/8/layout/hierarchy1"/>
    <dgm:cxn modelId="{AB1C5C79-4124-467A-885C-D961FCE712B5}" type="presParOf" srcId="{27FABFE1-DAD2-4465-8396-FC7DFBA29C28}" destId="{404F28B5-A9E7-4B1E-A5F2-9500A3B2F814}" srcOrd="1" destOrd="0" presId="urn:microsoft.com/office/officeart/2005/8/layout/hierarchy1"/>
    <dgm:cxn modelId="{D3D20BB1-6174-479D-8C6A-5D748C2C9059}" type="presParOf" srcId="{F464EF14-1518-4558-8B4D-63FD085FA9F3}" destId="{A434BC6A-715E-49B0-9FF2-4EFA8AD961E2}" srcOrd="1" destOrd="0" presId="urn:microsoft.com/office/officeart/2005/8/layout/hierarchy1"/>
    <dgm:cxn modelId="{45CDB34B-DFDE-48B2-8A27-B9953B3C7E61}" type="presParOf" srcId="{0BF1C518-5BB1-4B69-9BD7-58B2508EFCCC}" destId="{8A4465C8-9D75-4E45-B4AF-66D4E3D38F11}" srcOrd="2" destOrd="0" presId="urn:microsoft.com/office/officeart/2005/8/layout/hierarchy1"/>
    <dgm:cxn modelId="{B0EEB55F-D7DB-40C3-9B72-83F38991DF91}" type="presParOf" srcId="{0BF1C518-5BB1-4B69-9BD7-58B2508EFCCC}" destId="{C49AC6A6-B9B0-4A3C-8D41-9C0F243400CC}" srcOrd="3" destOrd="0" presId="urn:microsoft.com/office/officeart/2005/8/layout/hierarchy1"/>
    <dgm:cxn modelId="{2A4447D4-A64A-4AAE-8CB4-D7468723A3DC}" type="presParOf" srcId="{C49AC6A6-B9B0-4A3C-8D41-9C0F243400CC}" destId="{449A48CF-391F-495C-A22C-1ED76F4942C2}" srcOrd="0" destOrd="0" presId="urn:microsoft.com/office/officeart/2005/8/layout/hierarchy1"/>
    <dgm:cxn modelId="{F8F82771-A06C-4313-A065-C3C85E6A8AC5}" type="presParOf" srcId="{449A48CF-391F-495C-A22C-1ED76F4942C2}" destId="{EE2AB30C-BD69-4171-AA91-A8D4ED3262BE}" srcOrd="0" destOrd="0" presId="urn:microsoft.com/office/officeart/2005/8/layout/hierarchy1"/>
    <dgm:cxn modelId="{EB32A8C7-CBCD-43F2-9F88-C9B7A017A4ED}" type="presParOf" srcId="{449A48CF-391F-495C-A22C-1ED76F4942C2}" destId="{10945078-52D8-41D9-A9D3-76CDA1F61E9F}" srcOrd="1" destOrd="0" presId="urn:microsoft.com/office/officeart/2005/8/layout/hierarchy1"/>
    <dgm:cxn modelId="{10A2EF20-3896-4EE7-88D0-B01846DFEBBD}" type="presParOf" srcId="{C49AC6A6-B9B0-4A3C-8D41-9C0F243400CC}" destId="{5B9C7C00-AC38-45CA-90A8-4C840F255BF8}" srcOrd="1" destOrd="0" presId="urn:microsoft.com/office/officeart/2005/8/layout/hierarchy1"/>
    <dgm:cxn modelId="{59FADA56-3712-4CFC-8E32-3C506EC23036}" type="presParOf" srcId="{0BF1C518-5BB1-4B69-9BD7-58B2508EFCCC}" destId="{C0782F2C-E2D7-4501-9D28-C9460823DE24}" srcOrd="4" destOrd="0" presId="urn:microsoft.com/office/officeart/2005/8/layout/hierarchy1"/>
    <dgm:cxn modelId="{7FC80B89-4BD6-4CAE-9D9D-6F5A3CCA8859}" type="presParOf" srcId="{0BF1C518-5BB1-4B69-9BD7-58B2508EFCCC}" destId="{D53BC01C-3D26-4304-9AA8-D279CFC0CE29}" srcOrd="5" destOrd="0" presId="urn:microsoft.com/office/officeart/2005/8/layout/hierarchy1"/>
    <dgm:cxn modelId="{E96C6C1A-EF63-4E8C-B9AD-0A11570A4695}" type="presParOf" srcId="{D53BC01C-3D26-4304-9AA8-D279CFC0CE29}" destId="{4A40EB7C-FEE1-4ABD-9308-55AE5482F92D}" srcOrd="0" destOrd="0" presId="urn:microsoft.com/office/officeart/2005/8/layout/hierarchy1"/>
    <dgm:cxn modelId="{FB0A3C96-41D6-49D6-A04C-A38D59EC5B10}" type="presParOf" srcId="{4A40EB7C-FEE1-4ABD-9308-55AE5482F92D}" destId="{162A2034-A17D-4BA1-B72F-DB693FBFE856}" srcOrd="0" destOrd="0" presId="urn:microsoft.com/office/officeart/2005/8/layout/hierarchy1"/>
    <dgm:cxn modelId="{27A43642-F833-4F82-B3AB-BA88A1ACFFF3}" type="presParOf" srcId="{4A40EB7C-FEE1-4ABD-9308-55AE5482F92D}" destId="{96744FE4-91B5-4AC5-A925-A63031F6B718}" srcOrd="1" destOrd="0" presId="urn:microsoft.com/office/officeart/2005/8/layout/hierarchy1"/>
    <dgm:cxn modelId="{533A297B-D8C0-4BBB-95D8-D3BEA310F9EE}" type="presParOf" srcId="{D53BC01C-3D26-4304-9AA8-D279CFC0CE29}" destId="{E22BF357-FD2B-40E8-AB0D-4D243D0B15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82F2C-E2D7-4501-9D28-C9460823DE24}">
      <dsp:nvSpPr>
        <dsp:cNvPr id="0" name=""/>
        <dsp:cNvSpPr/>
      </dsp:nvSpPr>
      <dsp:spPr>
        <a:xfrm>
          <a:off x="3871555" y="1590277"/>
          <a:ext cx="2747555" cy="65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1"/>
              </a:lnTo>
              <a:lnTo>
                <a:pt x="2747555" y="445541"/>
              </a:lnTo>
              <a:lnTo>
                <a:pt x="2747555" y="653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465C8-9D75-4E45-B4AF-66D4E3D38F11}">
      <dsp:nvSpPr>
        <dsp:cNvPr id="0" name=""/>
        <dsp:cNvSpPr/>
      </dsp:nvSpPr>
      <dsp:spPr>
        <a:xfrm>
          <a:off x="3825835" y="1590277"/>
          <a:ext cx="91440" cy="653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4BFD7-DEF0-4ACF-A29B-66A207C79D8A}">
      <dsp:nvSpPr>
        <dsp:cNvPr id="0" name=""/>
        <dsp:cNvSpPr/>
      </dsp:nvSpPr>
      <dsp:spPr>
        <a:xfrm>
          <a:off x="1123999" y="1590277"/>
          <a:ext cx="2747555" cy="653793"/>
        </a:xfrm>
        <a:custGeom>
          <a:avLst/>
          <a:gdLst/>
          <a:ahLst/>
          <a:cxnLst/>
          <a:rect l="0" t="0" r="0" b="0"/>
          <a:pathLst>
            <a:path>
              <a:moveTo>
                <a:pt x="2747555" y="0"/>
              </a:moveTo>
              <a:lnTo>
                <a:pt x="2747555" y="445541"/>
              </a:lnTo>
              <a:lnTo>
                <a:pt x="0" y="445541"/>
              </a:lnTo>
              <a:lnTo>
                <a:pt x="0" y="653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E8882-752B-4D5C-9ED6-E7BE097F7423}">
      <dsp:nvSpPr>
        <dsp:cNvPr id="0" name=""/>
        <dsp:cNvSpPr/>
      </dsp:nvSpPr>
      <dsp:spPr>
        <a:xfrm>
          <a:off x="755737" y="1059712"/>
          <a:ext cx="6231635" cy="53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9BAF2-6F78-469A-8AFB-4F4577656069}">
      <dsp:nvSpPr>
        <dsp:cNvPr id="0" name=""/>
        <dsp:cNvSpPr/>
      </dsp:nvSpPr>
      <dsp:spPr>
        <a:xfrm>
          <a:off x="1005515" y="1297001"/>
          <a:ext cx="6231635" cy="530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latin typeface="Times New Roman" pitchFamily="18" charset="0"/>
              <a:cs typeface="Times New Roman" pitchFamily="18" charset="0"/>
            </a:rPr>
            <a:t>Цифровая трансформация управления дошкольным образованием.</a:t>
          </a:r>
        </a:p>
      </dsp:txBody>
      <dsp:txXfrm>
        <a:off x="1021055" y="1312541"/>
        <a:ext cx="6200555" cy="499485"/>
      </dsp:txXfrm>
    </dsp:sp>
    <dsp:sp modelId="{6D5B0FF0-0123-4CEA-B4CD-F15838C3778E}">
      <dsp:nvSpPr>
        <dsp:cNvPr id="0" name=""/>
        <dsp:cNvSpPr/>
      </dsp:nvSpPr>
      <dsp:spPr>
        <a:xfrm>
          <a:off x="0" y="2244071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F28B5-A9E7-4B1E-A5F2-9500A3B2F814}">
      <dsp:nvSpPr>
        <dsp:cNvPr id="0" name=""/>
        <dsp:cNvSpPr/>
      </dsp:nvSpPr>
      <dsp:spPr>
        <a:xfrm>
          <a:off x="249777" y="2481359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Times New Roman" pitchFamily="18" charset="0"/>
              <a:cs typeface="Times New Roman" pitchFamily="18" charset="0"/>
            </a:rPr>
            <a:t>Информационно – аналитическая система управления</a:t>
          </a:r>
        </a:p>
      </dsp:txBody>
      <dsp:txXfrm>
        <a:off x="291586" y="2523168"/>
        <a:ext cx="2164381" cy="1343861"/>
      </dsp:txXfrm>
    </dsp:sp>
    <dsp:sp modelId="{EE2AB30C-BD69-4171-AA91-A8D4ED3262BE}">
      <dsp:nvSpPr>
        <dsp:cNvPr id="0" name=""/>
        <dsp:cNvSpPr/>
      </dsp:nvSpPr>
      <dsp:spPr>
        <a:xfrm>
          <a:off x="2747555" y="2244071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45078-52D8-41D9-A9D3-76CDA1F61E9F}">
      <dsp:nvSpPr>
        <dsp:cNvPr id="0" name=""/>
        <dsp:cNvSpPr/>
      </dsp:nvSpPr>
      <dsp:spPr>
        <a:xfrm>
          <a:off x="2997333" y="2481359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Times New Roman" pitchFamily="18" charset="0"/>
              <a:cs typeface="Times New Roman" pitchFamily="18" charset="0"/>
            </a:rPr>
            <a:t>Финансово – экономическая деятельность</a:t>
          </a:r>
        </a:p>
      </dsp:txBody>
      <dsp:txXfrm>
        <a:off x="3039142" y="2523168"/>
        <a:ext cx="2164381" cy="1343861"/>
      </dsp:txXfrm>
    </dsp:sp>
    <dsp:sp modelId="{162A2034-A17D-4BA1-B72F-DB693FBFE856}">
      <dsp:nvSpPr>
        <dsp:cNvPr id="0" name=""/>
        <dsp:cNvSpPr/>
      </dsp:nvSpPr>
      <dsp:spPr>
        <a:xfrm>
          <a:off x="5495110" y="2244071"/>
          <a:ext cx="2247999" cy="1427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44FE4-91B5-4AC5-A925-A63031F6B718}">
      <dsp:nvSpPr>
        <dsp:cNvPr id="0" name=""/>
        <dsp:cNvSpPr/>
      </dsp:nvSpPr>
      <dsp:spPr>
        <a:xfrm>
          <a:off x="5744888" y="2481359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latin typeface="Times New Roman" pitchFamily="18" charset="0"/>
              <a:cs typeface="Times New Roman" pitchFamily="18" charset="0"/>
            </a:rPr>
            <a:t>Организация образовательного процесса с использованием ИКТ- технологий</a:t>
          </a:r>
        </a:p>
      </dsp:txBody>
      <dsp:txXfrm>
        <a:off x="5786697" y="2523168"/>
        <a:ext cx="2164381" cy="1343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ru/url?url=http://ur-problem.net/analiz-predvaritelnyj-dogovor-kupli-prodazhi-kvartiry-v-nepostroennom-dome/&amp;rct=j&amp;frm=1&amp;q=&amp;esrc=s&amp;sa=U&amp;ei=S0FaVJi2ApHaat3pgfgP&amp;ved=0CDUQ9QEwEDgU&amp;usg=AFQjCNHFYpEycwjdkaLdVnP1VkuMVvksI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слание Президента России к Федеральному Собранию 2020: прямая трансля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01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415698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06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спользуемые ИКТ-ресурсы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рганизации образовательного процесса:</a:t>
            </a:r>
          </a:p>
          <a:p>
            <a:pPr indent="2206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2206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Screenshot_20201101-124137_Inst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376264" cy="4581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b="10418"/>
          <a:stretch/>
        </p:blipFill>
        <p:spPr bwMode="auto">
          <a:xfrm>
            <a:off x="2987824" y="3068960"/>
            <a:ext cx="272782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5" y="1052736"/>
            <a:ext cx="2664296" cy="15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s://rubimbrus.ru/wp-content/uploads/2020/05/whatsA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515037" cy="2515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.ocompah.ru/wp-content/uploads/2019/02/9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80" y="1484784"/>
            <a:ext cx="2689627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27584" y="1124744"/>
            <a:ext cx="74888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в воспитательно – образовательном процессе с детьми позволяет: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доступно, ярко, образно преподносить дошкольникам информацию в игровой форме, что соответствует наглядно – образному мышлению детей дошкольного возраста и отвечает основному виду деятельности дошкольника – игре;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развивать у дошкольников исследовательские способности, познавательную активность;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привлекать пассивных слушателей к активной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решать познавательные и творческие задачи с опорой на наглядность;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развивать интерес к обучению и повысить мотивацию обучающегося;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расширять творческие возможности педагога и повысить интерес к своей работе.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698"/>
            <a:ext cx="3989639" cy="265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DSCN4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613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P1090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9" y="3356992"/>
            <a:ext cx="41284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user\Desktop\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866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-20201101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6" y="476672"/>
            <a:ext cx="3726414" cy="554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ownloads\IMG-20201101-WA005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529824" cy="554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52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результаты реализации инновационного проекта: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повышение престижа дошкольного образования в социуме;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выход ДОУ на новый инновационный этап развития;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повышение качества образования;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эффективное использование новых информационных сервисов, системы технологий обучения, электронных образовательных ресурсов нового поколения в воспитательно – образовательном процессе ДОУ;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раскрытие личностного потенциала воспитанников в воспитательной системе детского сада и семьи;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улучшение условий воспитания и образования, повышение эффективности использования материально-технической базы ДОУ;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реализация личностно-профессионального роста педагогов;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повышение уровня профессионального мастерства педагогов детского сада, уровня психолого-педагогической компетенции родителей;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расширение поля деятельности воспитанников и педагогов, обогащение представлений, повышение качества образовательного процесса, внесение существенного разнообразия  в жизнь воспитанников и педагогов;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популяризация внедрения в работу детского сада инновационного опыта работы педагогов - новаторов.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836712"/>
          <a:ext cx="8136904" cy="5585075"/>
        </p:xfrm>
        <a:graphic>
          <a:graphicData uri="http://schemas.openxmlformats.org/drawingml/2006/table">
            <a:tbl>
              <a:tblPr/>
              <a:tblGrid>
                <a:gridCol w="298602"/>
                <a:gridCol w="2797742"/>
                <a:gridCol w="1800200"/>
                <a:gridCol w="792088"/>
                <a:gridCol w="2448272"/>
              </a:tblGrid>
              <a:tr h="219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Calibri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Calibri"/>
                        </a:rPr>
                        <a:t>п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Название публикации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автор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Дата, номер 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Название журнала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1.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«Ребенок и компьютер»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 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воспитатель С.В.Ещенко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26.03.16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«Петровские вести»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2.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«Четыре способа использования ИКТ в художественно – эстетическом развитии детей» -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зам.заведующего по ВМР Т.В.Еремина, </a:t>
                      </a:r>
                      <a:endParaRPr lang="ru-RU" sz="1200" dirty="0" smtClean="0"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воспитатель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С.В.Ещенко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№12 декабрь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2016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г.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Научно – методический журнал «Справочник старшего воспитателя дошкольного учреждения»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Calibri"/>
                        </a:rPr>
                        <a:t>3.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«ИКТ и познавательное развитие для детей 6-8 лет»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зам.заведующего по ВМР Т.В.Еремина, </a:t>
                      </a:r>
                      <a:endParaRPr lang="ru-RU" sz="1200" dirty="0" smtClean="0"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воспитатель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С.В.Ещенко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№11 октябрь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2018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г.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Научно – методический журнал  «Дошкольное воспитание»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Calibri"/>
                        </a:rPr>
                        <a:t>4.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«Как по – новому праздновать День Победы в детском саду. Виртуальные экскурсии по памятным местам войны». 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зам.заведующего по ВМР Т.В.Еремина, </a:t>
                      </a:r>
                      <a:endParaRPr lang="ru-RU" sz="1200" dirty="0" smtClean="0"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воспитатель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Calibri"/>
                        </a:rPr>
                        <a:t>С.В.Ещенко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№5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май/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2019г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Научно –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методический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журнал  «Справочник руководителя дошкольного учреждения»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«Развитие мышления и креативности у дошкольников с использованием друдлов»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заведующего по ВМР Т.В.Еремина, воспитатель М.Купаева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№9, сентябрь/2019 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Научно – методический журнал  «До-школьное воспитание»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«Как подготовить  управленческий проект в вашем детском саду, чтобы сэкономить время и ресурсы»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заведующего по ВМР Т.В.Еремина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№12, декабрь/2019г.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Научно – методический журнал  «Справочник руководителя дошкольного учреждения»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«Хоровод личных достижений», диаграмма Ганта и еще три способа провести анализ управленческого проекта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заведующего по ВМР Т.В.Еремина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№1, январь/2020г.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Научно – методический журнал  «Справочник руководи-теля дошкольного учреждения»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«Как подготовиться ко второй волне эпидемии, или Три стратегии управления в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коронакризис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удаленке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заведующего по ВМР Т.В.Еремина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№7, июль/2020г.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Научно – методический журнал  «Справочник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руководителя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дошкольного учреждения»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11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370" tIns="485622" rIns="91440" bIns="4856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Публикации в СМИ: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980728"/>
          <a:ext cx="7776863" cy="4187952"/>
        </p:xfrm>
        <a:graphic>
          <a:graphicData uri="http://schemas.openxmlformats.org/drawingml/2006/table">
            <a:tbl>
              <a:tblPr/>
              <a:tblGrid>
                <a:gridCol w="307466"/>
                <a:gridCol w="2445614"/>
                <a:gridCol w="3002505"/>
                <a:gridCol w="1222806"/>
                <a:gridCol w="798472"/>
              </a:tblGrid>
              <a:tr h="162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№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Название конференции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Название публикации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Участники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Дата 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Всероссийская научно-практическая конференция "Качество современного образования: традиции, инновации, опыт реализации"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«Актуальные аспекты профессиональной компетентности педагогов в контексте реализации ФГОС ДО»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Calibri"/>
                        </a:rPr>
                        <a:t>заведующий Писаренко Н.В.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2017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СКИРО ПК и ПРО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Краевая дистанционная педагогическая конференция «Достижение качества дошкольного образования»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«Реализация управленческого проекта в условиях экономии  времени и ресурсов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«Когда и для чего делать анализ, подводить итоги инновационного управленческого проекта».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заведующего Т.В.Еремина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СКИРО ПК и ПРО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Краевая дистанционная педагогическая конференция «Достижение качества дошкольного образования»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«Развитие познавательных процессов детей старшего дошкольного возраста посредством информационно - коммуникационных технологий»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заведующего Т.В.Еремина воспитатель С.В.Ещенко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Calibri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СКИРО ПК и ПРО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Краевая дистанционная педагогическая конференция «Достижение качества дошкольного образования»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«Использование современных средств информационно-коммуникационных технологий в художественно – эстетическом развитии детей старшего дошкольного возраста»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Воспитатель С.В.Ещенко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71718"/>
            <a:ext cx="9144000" cy="11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9370" tIns="485622" rIns="91440" bIns="4856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и публикации в конференциях: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_20201101_134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" y="188640"/>
            <a:ext cx="378042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ownloads\IMG_20201101_134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77" y="2888658"/>
            <a:ext cx="5136947" cy="385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user\Downloads\IMG_20201101_144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116632"/>
            <a:ext cx="286231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445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дуга документы\фото\Рисунок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89437" cy="338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Радуга документы\фото\IMG-20190702-WA000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46" y="260648"/>
            <a:ext cx="45142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Радуга документы\фото\Рисунок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50273"/>
            <a:ext cx="6532220" cy="293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527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IMG-20191120-WA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8999"/>
            <a:ext cx="4968552" cy="321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user\Downloads\IMG_20191120_125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9" y="91094"/>
            <a:ext cx="373071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192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56490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«Цифровая трансформация управления дошкольным образованием»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450912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МБДОУ ДС №47 «Радуга» г. Светлоград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Писаренко Наталья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038" y="277813"/>
            <a:ext cx="8258175" cy="774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1268413"/>
            <a:ext cx="2293937" cy="19446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1268413"/>
            <a:ext cx="2293937" cy="646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395288" y="1196975"/>
            <a:ext cx="2211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Теоретическое обучение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23850" y="1989138"/>
            <a:ext cx="2452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Профессиональные образовательные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(ГБОУ СПО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25" y="1341438"/>
            <a:ext cx="2293938" cy="19446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25" y="1341438"/>
            <a:ext cx="2293938" cy="646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6372225" y="1303338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Практическое обучение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6372225" y="2060575"/>
            <a:ext cx="2454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МБДОУ ДС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</a:t>
            </a:r>
          </a:p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«Радуга»</a:t>
            </a:r>
          </a:p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г.Светлоград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Box 15"/>
          <p:cNvSpPr txBox="1">
            <a:spLocks noChangeArrowheads="1"/>
          </p:cNvSpPr>
          <p:nvPr/>
        </p:nvSpPr>
        <p:spPr bwMode="auto">
          <a:xfrm>
            <a:off x="3503613" y="2312988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ДОГОВОРЫ </a:t>
            </a: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773363" y="2703513"/>
            <a:ext cx="923925" cy="444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330825" y="2703513"/>
            <a:ext cx="927100" cy="444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13757746">
            <a:off x="1177131" y="4087019"/>
            <a:ext cx="936625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8136003">
            <a:off x="6075363" y="4086225"/>
            <a:ext cx="935037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48038" y="4292600"/>
            <a:ext cx="2232025" cy="63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513" y="5805488"/>
            <a:ext cx="5040312" cy="6477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ВЫСОКОКВАЛИФИЦИРОВАННЫЕ КАДРЫ ДЛЯ РЕГИОНА</a:t>
            </a:r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5400000">
            <a:off x="4105276" y="5048250"/>
            <a:ext cx="844550" cy="485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55" name="TextBox 30"/>
          <p:cNvSpPr txBox="1">
            <a:spLocks noChangeArrowheads="1"/>
          </p:cNvSpPr>
          <p:nvPr/>
        </p:nvSpPr>
        <p:spPr bwMode="auto">
          <a:xfrm>
            <a:off x="611188" y="333375"/>
            <a:ext cx="7948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ДУАЛЬНОГО ОБУЧЕНИЯ</a:t>
            </a:r>
          </a:p>
        </p:txBody>
      </p:sp>
      <p:pic>
        <p:nvPicPr>
          <p:cNvPr id="14356" name="Picture 27" descr="https://encrypted-tbn2.gstatic.com/images?q=tbn:ANd9GcRsozuTGq0TswCpi3-Ks70mHIfdrtFJ3xNRHT9LOY_RHYMGVVj1BNfXMaJBD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дуга документы\фото\педучилищек\совещани е пед\DSC_2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252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Радуга документы\фото я\фото куклы молод.дар\P2180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75252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3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РАДУГА\ГРУППЫ\1. Родничок - Ещенко\студенты\IMG_0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055022"/>
            <a:ext cx="4966305" cy="364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94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дуга документы\фото\05.12.2018г. министр труда 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7" y="3553334"/>
            <a:ext cx="4441026" cy="295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user\Desktop\ФОТО РАДУГА\ПЕД ДЕБЮТ 2016 Марина\Финал конкурса Восп года Марина\P1090037 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" y="176331"/>
            <a:ext cx="4272474" cy="284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user\Downloads\IMG_20201101_144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331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user\Downloads\IMG_20201101_144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12" y="3240879"/>
            <a:ext cx="2681295" cy="35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225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adınlar-için-kurs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7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 правильном руководстве организацией руководителю важно постоянно анализировать современную обстановку, это позволит ориентировать педагогов ДОО на активное восприятие достижений общества.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Поздняк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34563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Заведующий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50" y="915861"/>
            <a:ext cx="2520280" cy="73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бщее </a:t>
            </a:r>
            <a:r>
              <a:rPr lang="ru-RU" dirty="0"/>
              <a:t>собрание (конференция) работников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3828" y="915861"/>
            <a:ext cx="2520280" cy="73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Педагогический совет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033500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Управляющий Совет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23728" y="620688"/>
            <a:ext cx="360040" cy="295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4283968" y="764704"/>
            <a:ext cx="0" cy="151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  <a:endCxn id="7" idx="0"/>
          </p:cNvCxnSpPr>
          <p:nvPr/>
        </p:nvCxnSpPr>
        <p:spPr>
          <a:xfrm>
            <a:off x="6012160" y="512676"/>
            <a:ext cx="1476164" cy="520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77530" y="1285527"/>
            <a:ext cx="4462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5544108" y="1285528"/>
            <a:ext cx="612068" cy="112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69822" y="1916832"/>
            <a:ext cx="26282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Управляющая команда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69822" y="2852936"/>
            <a:ext cx="26282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аместитель по ВМР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82155" y="3212976"/>
            <a:ext cx="26282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аместитель по АХЧ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1988840"/>
            <a:ext cx="23762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Профсоюз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00192" y="1988840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Педагогический коллектив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5" idx="2"/>
          </p:cNvCxnSpPr>
          <p:nvPr/>
        </p:nvCxnSpPr>
        <p:spPr>
          <a:xfrm>
            <a:off x="1317390" y="1655194"/>
            <a:ext cx="0" cy="333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23" idx="0"/>
          </p:cNvCxnSpPr>
          <p:nvPr/>
        </p:nvCxnSpPr>
        <p:spPr>
          <a:xfrm>
            <a:off x="4283968" y="1655194"/>
            <a:ext cx="0" cy="261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</p:cNvCxnSpPr>
          <p:nvPr/>
        </p:nvCxnSpPr>
        <p:spPr>
          <a:xfrm>
            <a:off x="7488324" y="1537556"/>
            <a:ext cx="0" cy="3792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7" idx="3"/>
            <a:endCxn id="23" idx="1"/>
          </p:cNvCxnSpPr>
          <p:nvPr/>
        </p:nvCxnSpPr>
        <p:spPr>
          <a:xfrm flipV="1">
            <a:off x="2627784" y="2384884"/>
            <a:ext cx="342038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3" idx="3"/>
          </p:cNvCxnSpPr>
          <p:nvPr/>
        </p:nvCxnSpPr>
        <p:spPr>
          <a:xfrm>
            <a:off x="5598114" y="2384884"/>
            <a:ext cx="7020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84750" y="2924944"/>
            <a:ext cx="25202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оспитатели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84750" y="3186213"/>
            <a:ext cx="2520280" cy="664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узыкальный руководитель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274212" y="3850696"/>
            <a:ext cx="2520280" cy="2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нструктор по </a:t>
            </a:r>
            <a:r>
              <a:rPr lang="ru-RU" dirty="0" err="1" smtClean="0"/>
              <a:t>физо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78387" y="4169834"/>
            <a:ext cx="2520280" cy="62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нструктор по плаванию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82155" y="3933056"/>
            <a:ext cx="2453941" cy="55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ПМПК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82155" y="4483493"/>
            <a:ext cx="2453941" cy="31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едагог- психолог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9937" y="4809770"/>
            <a:ext cx="2453941" cy="31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976779" y="5153139"/>
            <a:ext cx="2453941" cy="31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медсестра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965355" y="5455742"/>
            <a:ext cx="2453941" cy="31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читель -логопед</a:t>
            </a:r>
            <a:endParaRPr lang="ru-RU" dirty="0"/>
          </a:p>
        </p:txBody>
      </p:sp>
      <p:cxnSp>
        <p:nvCxnSpPr>
          <p:cNvPr id="51" name="Прямая со стрелкой 50"/>
          <p:cNvCxnSpPr>
            <a:stCxn id="26" idx="2"/>
          </p:cNvCxnSpPr>
          <p:nvPr/>
        </p:nvCxnSpPr>
        <p:spPr>
          <a:xfrm>
            <a:off x="4296301" y="3573016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5" idx="3"/>
            <a:endCxn id="28" idx="1"/>
          </p:cNvCxnSpPr>
          <p:nvPr/>
        </p:nvCxnSpPr>
        <p:spPr>
          <a:xfrm flipV="1">
            <a:off x="5436096" y="2456892"/>
            <a:ext cx="864096" cy="17513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274212" y="4820722"/>
            <a:ext cx="2494300" cy="783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бслуживающий персонал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4150854" y="5790991"/>
            <a:ext cx="349138" cy="4463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55576" y="6237312"/>
            <a:ext cx="70567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(законные представители), дети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6520441" y="5661248"/>
            <a:ext cx="859871" cy="5760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1520" y="4123467"/>
            <a:ext cx="2232248" cy="97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Дуальное образование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25" idx="1"/>
          </p:cNvCxnSpPr>
          <p:nvPr/>
        </p:nvCxnSpPr>
        <p:spPr>
          <a:xfrm flipV="1">
            <a:off x="1547664" y="3032956"/>
            <a:ext cx="1422158" cy="11161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39652" y="5212386"/>
            <a:ext cx="1260140" cy="10249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3"/>
          </p:cNvCxnSpPr>
          <p:nvPr/>
        </p:nvCxnSpPr>
        <p:spPr>
          <a:xfrm flipV="1">
            <a:off x="2483768" y="2636912"/>
            <a:ext cx="3960440" cy="1973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4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Радуга документы\фото\сетевое взаимодействие\P101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6" y="258027"/>
            <a:ext cx="40679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esktop\Радуга документы\фото\профсоюз\PB17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73329"/>
            <a:ext cx="4608512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user\Desktop\Радуга документы\фото\конференция в Ставрополе\PA30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548680"/>
            <a:ext cx="406845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user\Desktop\Радуга документы\фото\фото москва\IMG-20171010-WA0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38" y="2852936"/>
            <a:ext cx="422856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10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9832272"/>
              </p:ext>
            </p:extLst>
          </p:nvPr>
        </p:nvGraphicFramePr>
        <p:xfrm>
          <a:off x="539552" y="548680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61864" y="-5898"/>
            <a:ext cx="7164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 – аналитическая система управления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0550"/>
            <a:ext cx="41864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78414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52" y="950550"/>
            <a:ext cx="4464496" cy="26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roftat_18-12-19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52565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43608" y="185748"/>
            <a:ext cx="7164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 – экономическая деятельность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9802"/>
            <a:ext cx="3384376" cy="306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514"/>
            <a:ext cx="4655519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836</Words>
  <Application>Microsoft Office PowerPoint</Application>
  <PresentationFormat>Экран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Лизавета</dc:creator>
  <cp:lastModifiedBy>user</cp:lastModifiedBy>
  <cp:revision>41</cp:revision>
  <dcterms:created xsi:type="dcterms:W3CDTF">2020-08-11T09:13:02Z</dcterms:created>
  <dcterms:modified xsi:type="dcterms:W3CDTF">2020-11-01T13:05:40Z</dcterms:modified>
</cp:coreProperties>
</file>