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332" r:id="rId4"/>
    <p:sldId id="326" r:id="rId5"/>
    <p:sldId id="320" r:id="rId6"/>
    <p:sldId id="321" r:id="rId7"/>
    <p:sldId id="322" r:id="rId8"/>
    <p:sldId id="327" r:id="rId9"/>
    <p:sldId id="329" r:id="rId10"/>
    <p:sldId id="330" r:id="rId11"/>
    <p:sldId id="303" r:id="rId12"/>
    <p:sldId id="290" r:id="rId13"/>
    <p:sldId id="334" r:id="rId14"/>
    <p:sldId id="261" r:id="rId15"/>
    <p:sldId id="297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6" autoAdjust="0"/>
  </p:normalViewPr>
  <p:slideViewPr>
    <p:cSldViewPr>
      <p:cViewPr varScale="1">
        <p:scale>
          <a:sx n="92" d="100"/>
          <a:sy n="92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366" y="-84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9C140-B0A2-4131-BF66-4E946C3974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D7A86-C40A-4041-AB15-199A1ECA638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ЦЕЛИ РАЗРАБОТКИ И ВНЕДРЕНИЯ МЕТОДОЛОГИИ</a:t>
          </a:r>
          <a:endParaRPr lang="ru-RU" sz="2400" dirty="0"/>
        </a:p>
      </dgm:t>
    </dgm:pt>
    <dgm:pt modelId="{1656C8CA-E834-47CF-B823-EDEEA4C8704B}" type="parTrans" cxnId="{38580C33-8CC6-4FEB-9DAB-2957667066DB}">
      <dgm:prSet/>
      <dgm:spPr/>
      <dgm:t>
        <a:bodyPr/>
        <a:lstStyle/>
        <a:p>
          <a:endParaRPr lang="ru-RU"/>
        </a:p>
      </dgm:t>
    </dgm:pt>
    <dgm:pt modelId="{42E2E3AE-966B-43E6-AD00-A0FDEE98B036}" type="sibTrans" cxnId="{38580C33-8CC6-4FEB-9DAB-2957667066DB}">
      <dgm:prSet/>
      <dgm:spPr/>
      <dgm:t>
        <a:bodyPr/>
        <a:lstStyle/>
        <a:p>
          <a:endParaRPr lang="ru-RU"/>
        </a:p>
      </dgm:t>
    </dgm:pt>
    <dgm:pt modelId="{5EC1917A-69AD-48BB-8AB3-0D58B905B8CA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Содействие выполнению указа Президента России от 07.05.2018 №204 </a:t>
          </a:r>
          <a:endParaRPr lang="ru-RU" dirty="0"/>
        </a:p>
      </dgm:t>
    </dgm:pt>
    <dgm:pt modelId="{148CD5BD-4291-48DB-AB77-4BD9BBD51FDD}" type="parTrans" cxnId="{DB52A69C-7FDF-4C60-931F-E9127CCA757F}">
      <dgm:prSet/>
      <dgm:spPr/>
      <dgm:t>
        <a:bodyPr/>
        <a:lstStyle/>
        <a:p>
          <a:endParaRPr lang="ru-RU"/>
        </a:p>
      </dgm:t>
    </dgm:pt>
    <dgm:pt modelId="{66FE766E-AC81-4DC5-9676-C145731F453F}" type="sibTrans" cxnId="{DB52A69C-7FDF-4C60-931F-E9127CCA757F}">
      <dgm:prSet/>
      <dgm:spPr/>
      <dgm:t>
        <a:bodyPr/>
        <a:lstStyle/>
        <a:p>
          <a:endParaRPr lang="ru-RU"/>
        </a:p>
      </dgm:t>
    </dgm:pt>
    <dgm:pt modelId="{4D65ACAE-D2F4-4D8E-B497-F60C47BE4B3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Повышение качества общего образования в РФ</a:t>
          </a:r>
          <a:endParaRPr lang="ru-RU" dirty="0"/>
        </a:p>
      </dgm:t>
    </dgm:pt>
    <dgm:pt modelId="{92EB4CA8-B2D5-442D-B697-E579AF245316}" type="parTrans" cxnId="{B1B79717-460B-463C-9A2C-7222DB6CD986}">
      <dgm:prSet/>
      <dgm:spPr/>
      <dgm:t>
        <a:bodyPr/>
        <a:lstStyle/>
        <a:p>
          <a:endParaRPr lang="ru-RU"/>
        </a:p>
      </dgm:t>
    </dgm:pt>
    <dgm:pt modelId="{45120502-52B7-43DB-AED4-999397B31C3B}" type="sibTrans" cxnId="{B1B79717-460B-463C-9A2C-7222DB6CD986}">
      <dgm:prSet/>
      <dgm:spPr/>
      <dgm:t>
        <a:bodyPr/>
        <a:lstStyle/>
        <a:p>
          <a:endParaRPr lang="ru-RU"/>
        </a:p>
      </dgm:t>
    </dgm:pt>
    <dgm:pt modelId="{7434D63C-6AD4-4EBD-B383-DCA2F90CBCA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Повышение эффективности управления качеством образования в РФ</a:t>
          </a:r>
          <a:endParaRPr lang="ru-RU" dirty="0"/>
        </a:p>
      </dgm:t>
    </dgm:pt>
    <dgm:pt modelId="{348A519D-B215-4E6C-808B-2DDA3B9C7E93}" type="parTrans" cxnId="{5B5D5668-9FCE-4D04-8953-5781B94D2DA2}">
      <dgm:prSet/>
      <dgm:spPr/>
      <dgm:t>
        <a:bodyPr/>
        <a:lstStyle/>
        <a:p>
          <a:endParaRPr lang="ru-RU"/>
        </a:p>
      </dgm:t>
    </dgm:pt>
    <dgm:pt modelId="{BD023C6E-8B52-475A-B58F-FE033B18A0E1}" type="sibTrans" cxnId="{5B5D5668-9FCE-4D04-8953-5781B94D2DA2}">
      <dgm:prSet/>
      <dgm:spPr/>
      <dgm:t>
        <a:bodyPr/>
        <a:lstStyle/>
        <a:p>
          <a:endParaRPr lang="ru-RU"/>
        </a:p>
      </dgm:t>
    </dgm:pt>
    <dgm:pt modelId="{C5EDFC74-76CF-4171-B88F-00B0DD089F7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Эффективная реализация мероприятий национального проекта «Образование» и федеральных проектов в его составе</a:t>
          </a:r>
          <a:endParaRPr lang="ru-RU" dirty="0"/>
        </a:p>
      </dgm:t>
    </dgm:pt>
    <dgm:pt modelId="{70B10570-7D8B-419F-8545-0974C7B1C2E8}" type="parTrans" cxnId="{02B58983-02B0-4234-8E4C-82216B851AC0}">
      <dgm:prSet/>
      <dgm:spPr/>
      <dgm:t>
        <a:bodyPr/>
        <a:lstStyle/>
        <a:p>
          <a:endParaRPr lang="ru-RU"/>
        </a:p>
      </dgm:t>
    </dgm:pt>
    <dgm:pt modelId="{8D355B1D-7C82-4057-A493-3F94EE42ADED}" type="sibTrans" cxnId="{02B58983-02B0-4234-8E4C-82216B851AC0}">
      <dgm:prSet/>
      <dgm:spPr/>
      <dgm:t>
        <a:bodyPr/>
        <a:lstStyle/>
        <a:p>
          <a:endParaRPr lang="ru-RU"/>
        </a:p>
      </dgm:t>
    </dgm:pt>
    <dgm:pt modelId="{C098DF0D-9462-4F1F-BF42-749908A0BF6B}" type="pres">
      <dgm:prSet presAssocID="{EB69C140-B0A2-4131-BF66-4E946C3974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F93E2-AC4F-477B-9498-7F1AED025B8A}" type="pres">
      <dgm:prSet presAssocID="{B7FD7A86-C40A-4041-AB15-199A1ECA638F}" presName="root1" presStyleCnt="0"/>
      <dgm:spPr/>
    </dgm:pt>
    <dgm:pt modelId="{AAFE518E-2D5F-41D4-B72C-2FD8C7D34EBE}" type="pres">
      <dgm:prSet presAssocID="{B7FD7A86-C40A-4041-AB15-199A1ECA638F}" presName="LevelOneTextNode" presStyleLbl="node0" presStyleIdx="0" presStyleCnt="1" custLinFactNeighborX="-4989" custLinFactNeighborY="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FAC4F-DD01-41AE-9B15-CAA41AFB4AC5}" type="pres">
      <dgm:prSet presAssocID="{B7FD7A86-C40A-4041-AB15-199A1ECA638F}" presName="level2hierChild" presStyleCnt="0"/>
      <dgm:spPr/>
    </dgm:pt>
    <dgm:pt modelId="{76F87637-263C-4501-A69F-8C86A0252233}" type="pres">
      <dgm:prSet presAssocID="{148CD5BD-4291-48DB-AB77-4BD9BBD51FD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D28D70-6571-44A9-84C2-C807961AD7AC}" type="pres">
      <dgm:prSet presAssocID="{148CD5BD-4291-48DB-AB77-4BD9BBD51FD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2A092EA-344F-433D-88AA-6D62927C0019}" type="pres">
      <dgm:prSet presAssocID="{5EC1917A-69AD-48BB-8AB3-0D58B905B8CA}" presName="root2" presStyleCnt="0"/>
      <dgm:spPr/>
    </dgm:pt>
    <dgm:pt modelId="{EA321679-C9C3-4B95-B5A8-B686F11F12C4}" type="pres">
      <dgm:prSet presAssocID="{5EC1917A-69AD-48BB-8AB3-0D58B905B8CA}" presName="LevelTwoTextNode" presStyleLbl="node2" presStyleIdx="0" presStyleCnt="4" custLinFactNeighborX="-1767" custLinFactNeighborY="-7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DCFD8-AF63-4C98-8CA7-B37D6D04AFB0}" type="pres">
      <dgm:prSet presAssocID="{5EC1917A-69AD-48BB-8AB3-0D58B905B8CA}" presName="level3hierChild" presStyleCnt="0"/>
      <dgm:spPr/>
    </dgm:pt>
    <dgm:pt modelId="{259C901C-59C8-4224-A90F-0CA344213BB4}" type="pres">
      <dgm:prSet presAssocID="{92EB4CA8-B2D5-442D-B697-E579AF24531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9430CC0-443B-48F6-AF3D-7491C6E5DC04}" type="pres">
      <dgm:prSet presAssocID="{92EB4CA8-B2D5-442D-B697-E579AF24531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8554AD4-A90A-426D-ACAD-9CD655C08952}" type="pres">
      <dgm:prSet presAssocID="{4D65ACAE-D2F4-4D8E-B497-F60C47BE4B30}" presName="root2" presStyleCnt="0"/>
      <dgm:spPr/>
    </dgm:pt>
    <dgm:pt modelId="{BB224BFC-D59E-4EE0-B901-21421CBB1D23}" type="pres">
      <dgm:prSet presAssocID="{4D65ACAE-D2F4-4D8E-B497-F60C47BE4B30}" presName="LevelTwoTextNode" presStyleLbl="node2" presStyleIdx="1" presStyleCnt="4" custLinFactNeighborX="-1767" custLinFactNeighborY="-15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5A2ED-948D-4DC8-ABF1-1ED4D35E86BB}" type="pres">
      <dgm:prSet presAssocID="{4D65ACAE-D2F4-4D8E-B497-F60C47BE4B30}" presName="level3hierChild" presStyleCnt="0"/>
      <dgm:spPr/>
    </dgm:pt>
    <dgm:pt modelId="{8D838DD5-6F8F-4872-B650-AA7BDFC383E5}" type="pres">
      <dgm:prSet presAssocID="{348A519D-B215-4E6C-808B-2DDA3B9C7E9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51458F6-54C9-4BD4-A9D8-68926C4B2206}" type="pres">
      <dgm:prSet presAssocID="{348A519D-B215-4E6C-808B-2DDA3B9C7E9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30B0260-B93C-4DD1-836A-B703058F8138}" type="pres">
      <dgm:prSet presAssocID="{7434D63C-6AD4-4EBD-B383-DCA2F90CBCA2}" presName="root2" presStyleCnt="0"/>
      <dgm:spPr/>
    </dgm:pt>
    <dgm:pt modelId="{6205592F-11BC-4A47-BE8E-A17282DB3628}" type="pres">
      <dgm:prSet presAssocID="{7434D63C-6AD4-4EBD-B383-DCA2F90CBCA2}" presName="LevelTwoTextNode" presStyleLbl="node2" presStyleIdx="2" presStyleCnt="4" custLinFactNeighborX="-1767" custLinFactNeighborY="-28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A5B86-0210-4E39-86D8-86AC51167EE4}" type="pres">
      <dgm:prSet presAssocID="{7434D63C-6AD4-4EBD-B383-DCA2F90CBCA2}" presName="level3hierChild" presStyleCnt="0"/>
      <dgm:spPr/>
    </dgm:pt>
    <dgm:pt modelId="{BB255E59-2658-40E6-A9AE-933F51980C1E}" type="pres">
      <dgm:prSet presAssocID="{70B10570-7D8B-419F-8545-0974C7B1C2E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1865D47-7BD3-4D0D-9991-34330C9FD4B4}" type="pres">
      <dgm:prSet presAssocID="{70B10570-7D8B-419F-8545-0974C7B1C2E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20F0212-F0E8-4F9D-9CF4-E9674D6307CD}" type="pres">
      <dgm:prSet presAssocID="{C5EDFC74-76CF-4171-B88F-00B0DD089F78}" presName="root2" presStyleCnt="0"/>
      <dgm:spPr/>
    </dgm:pt>
    <dgm:pt modelId="{50B23C50-663B-4F78-A518-D007145DCA15}" type="pres">
      <dgm:prSet presAssocID="{C5EDFC74-76CF-4171-B88F-00B0DD089F78}" presName="LevelTwoTextNode" presStyleLbl="node2" presStyleIdx="3" presStyleCnt="4" custLinFactNeighborX="-1767" custLinFactNeighborY="-32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D6704F-A13D-459D-8F0E-E078A0B15363}" type="pres">
      <dgm:prSet presAssocID="{C5EDFC74-76CF-4171-B88F-00B0DD089F78}" presName="level3hierChild" presStyleCnt="0"/>
      <dgm:spPr/>
    </dgm:pt>
  </dgm:ptLst>
  <dgm:cxnLst>
    <dgm:cxn modelId="{9D3CC843-AA3F-44CE-B08F-C521EC0D1EB4}" type="presOf" srcId="{5EC1917A-69AD-48BB-8AB3-0D58B905B8CA}" destId="{EA321679-C9C3-4B95-B5A8-B686F11F12C4}" srcOrd="0" destOrd="0" presId="urn:microsoft.com/office/officeart/2008/layout/HorizontalMultiLevelHierarchy"/>
    <dgm:cxn modelId="{27E598D6-42F7-4D11-868E-F8521EB1C431}" type="presOf" srcId="{B7FD7A86-C40A-4041-AB15-199A1ECA638F}" destId="{AAFE518E-2D5F-41D4-B72C-2FD8C7D34EBE}" srcOrd="0" destOrd="0" presId="urn:microsoft.com/office/officeart/2008/layout/HorizontalMultiLevelHierarchy"/>
    <dgm:cxn modelId="{EE8E5341-A79B-4BC5-8B3A-D2C6AE9EA062}" type="presOf" srcId="{348A519D-B215-4E6C-808B-2DDA3B9C7E93}" destId="{E51458F6-54C9-4BD4-A9D8-68926C4B2206}" srcOrd="1" destOrd="0" presId="urn:microsoft.com/office/officeart/2008/layout/HorizontalMultiLevelHierarchy"/>
    <dgm:cxn modelId="{E3B49744-D897-43C3-B853-3E8043A45B55}" type="presOf" srcId="{348A519D-B215-4E6C-808B-2DDA3B9C7E93}" destId="{8D838DD5-6F8F-4872-B650-AA7BDFC383E5}" srcOrd="0" destOrd="0" presId="urn:microsoft.com/office/officeart/2008/layout/HorizontalMultiLevelHierarchy"/>
    <dgm:cxn modelId="{5434C6FE-FF52-4697-A596-B4EEE6C83467}" type="presOf" srcId="{92EB4CA8-B2D5-442D-B697-E579AF245316}" destId="{259C901C-59C8-4224-A90F-0CA344213BB4}" srcOrd="0" destOrd="0" presId="urn:microsoft.com/office/officeart/2008/layout/HorizontalMultiLevelHierarchy"/>
    <dgm:cxn modelId="{F0DCAF88-62C5-47AC-A7DD-5F4A3D54AAC1}" type="presOf" srcId="{70B10570-7D8B-419F-8545-0974C7B1C2E8}" destId="{BB255E59-2658-40E6-A9AE-933F51980C1E}" srcOrd="0" destOrd="0" presId="urn:microsoft.com/office/officeart/2008/layout/HorizontalMultiLevelHierarchy"/>
    <dgm:cxn modelId="{7208EA5A-BB29-4EFA-AE12-D7360DF6D337}" type="presOf" srcId="{92EB4CA8-B2D5-442D-B697-E579AF245316}" destId="{99430CC0-443B-48F6-AF3D-7491C6E5DC04}" srcOrd="1" destOrd="0" presId="urn:microsoft.com/office/officeart/2008/layout/HorizontalMultiLevelHierarchy"/>
    <dgm:cxn modelId="{F726A3B7-FEED-48C5-AB5F-53B5192F366A}" type="presOf" srcId="{7434D63C-6AD4-4EBD-B383-DCA2F90CBCA2}" destId="{6205592F-11BC-4A47-BE8E-A17282DB3628}" srcOrd="0" destOrd="0" presId="urn:microsoft.com/office/officeart/2008/layout/HorizontalMultiLevelHierarchy"/>
    <dgm:cxn modelId="{C40B970A-B97C-4AC9-84FC-C1CECEC1DDFA}" type="presOf" srcId="{C5EDFC74-76CF-4171-B88F-00B0DD089F78}" destId="{50B23C50-663B-4F78-A518-D007145DCA15}" srcOrd="0" destOrd="0" presId="urn:microsoft.com/office/officeart/2008/layout/HorizontalMultiLevelHierarchy"/>
    <dgm:cxn modelId="{9569D5AC-C410-44C0-B714-53E6621D9D45}" type="presOf" srcId="{4D65ACAE-D2F4-4D8E-B497-F60C47BE4B30}" destId="{BB224BFC-D59E-4EE0-B901-21421CBB1D23}" srcOrd="0" destOrd="0" presId="urn:microsoft.com/office/officeart/2008/layout/HorizontalMultiLevelHierarchy"/>
    <dgm:cxn modelId="{E4444290-5B33-4F3F-B407-49432FA7A81C}" type="presOf" srcId="{70B10570-7D8B-419F-8545-0974C7B1C2E8}" destId="{61865D47-7BD3-4D0D-9991-34330C9FD4B4}" srcOrd="1" destOrd="0" presId="urn:microsoft.com/office/officeart/2008/layout/HorizontalMultiLevelHierarchy"/>
    <dgm:cxn modelId="{47AAEB25-E9F6-4371-8E41-3359818608F6}" type="presOf" srcId="{148CD5BD-4291-48DB-AB77-4BD9BBD51FDD}" destId="{76F87637-263C-4501-A69F-8C86A0252233}" srcOrd="0" destOrd="0" presId="urn:microsoft.com/office/officeart/2008/layout/HorizontalMultiLevelHierarchy"/>
    <dgm:cxn modelId="{38580C33-8CC6-4FEB-9DAB-2957667066DB}" srcId="{EB69C140-B0A2-4131-BF66-4E946C397470}" destId="{B7FD7A86-C40A-4041-AB15-199A1ECA638F}" srcOrd="0" destOrd="0" parTransId="{1656C8CA-E834-47CF-B823-EDEEA4C8704B}" sibTransId="{42E2E3AE-966B-43E6-AD00-A0FDEE98B036}"/>
    <dgm:cxn modelId="{DB52A69C-7FDF-4C60-931F-E9127CCA757F}" srcId="{B7FD7A86-C40A-4041-AB15-199A1ECA638F}" destId="{5EC1917A-69AD-48BB-8AB3-0D58B905B8CA}" srcOrd="0" destOrd="0" parTransId="{148CD5BD-4291-48DB-AB77-4BD9BBD51FDD}" sibTransId="{66FE766E-AC81-4DC5-9676-C145731F453F}"/>
    <dgm:cxn modelId="{B1B79717-460B-463C-9A2C-7222DB6CD986}" srcId="{B7FD7A86-C40A-4041-AB15-199A1ECA638F}" destId="{4D65ACAE-D2F4-4D8E-B497-F60C47BE4B30}" srcOrd="1" destOrd="0" parTransId="{92EB4CA8-B2D5-442D-B697-E579AF245316}" sibTransId="{45120502-52B7-43DB-AED4-999397B31C3B}"/>
    <dgm:cxn modelId="{02B58983-02B0-4234-8E4C-82216B851AC0}" srcId="{B7FD7A86-C40A-4041-AB15-199A1ECA638F}" destId="{C5EDFC74-76CF-4171-B88F-00B0DD089F78}" srcOrd="3" destOrd="0" parTransId="{70B10570-7D8B-419F-8545-0974C7B1C2E8}" sibTransId="{8D355B1D-7C82-4057-A493-3F94EE42ADED}"/>
    <dgm:cxn modelId="{5B5D5668-9FCE-4D04-8953-5781B94D2DA2}" srcId="{B7FD7A86-C40A-4041-AB15-199A1ECA638F}" destId="{7434D63C-6AD4-4EBD-B383-DCA2F90CBCA2}" srcOrd="2" destOrd="0" parTransId="{348A519D-B215-4E6C-808B-2DDA3B9C7E93}" sibTransId="{BD023C6E-8B52-475A-B58F-FE033B18A0E1}"/>
    <dgm:cxn modelId="{FA9FC870-2E73-4A3D-AF21-9C3C35B4F36F}" type="presOf" srcId="{EB69C140-B0A2-4131-BF66-4E946C397470}" destId="{C098DF0D-9462-4F1F-BF42-749908A0BF6B}" srcOrd="0" destOrd="0" presId="urn:microsoft.com/office/officeart/2008/layout/HorizontalMultiLevelHierarchy"/>
    <dgm:cxn modelId="{DDF2D969-EA4B-42D8-AE13-87C5FB3093AD}" type="presOf" srcId="{148CD5BD-4291-48DB-AB77-4BD9BBD51FDD}" destId="{7FD28D70-6571-44A9-84C2-C807961AD7AC}" srcOrd="1" destOrd="0" presId="urn:microsoft.com/office/officeart/2008/layout/HorizontalMultiLevelHierarchy"/>
    <dgm:cxn modelId="{73B5BEC1-E1DB-4E96-B315-010B462D0454}" type="presParOf" srcId="{C098DF0D-9462-4F1F-BF42-749908A0BF6B}" destId="{EADF93E2-AC4F-477B-9498-7F1AED025B8A}" srcOrd="0" destOrd="0" presId="urn:microsoft.com/office/officeart/2008/layout/HorizontalMultiLevelHierarchy"/>
    <dgm:cxn modelId="{4BB92D0C-2DCC-4EE3-B3EF-DFF6FA97E0D0}" type="presParOf" srcId="{EADF93E2-AC4F-477B-9498-7F1AED025B8A}" destId="{AAFE518E-2D5F-41D4-B72C-2FD8C7D34EBE}" srcOrd="0" destOrd="0" presId="urn:microsoft.com/office/officeart/2008/layout/HorizontalMultiLevelHierarchy"/>
    <dgm:cxn modelId="{46C9E703-F37C-41CA-B54E-58FBC2FF117F}" type="presParOf" srcId="{EADF93E2-AC4F-477B-9498-7F1AED025B8A}" destId="{FDEFAC4F-DD01-41AE-9B15-CAA41AFB4AC5}" srcOrd="1" destOrd="0" presId="urn:microsoft.com/office/officeart/2008/layout/HorizontalMultiLevelHierarchy"/>
    <dgm:cxn modelId="{77A417E6-D994-4D67-90B3-7F8D31C0627D}" type="presParOf" srcId="{FDEFAC4F-DD01-41AE-9B15-CAA41AFB4AC5}" destId="{76F87637-263C-4501-A69F-8C86A0252233}" srcOrd="0" destOrd="0" presId="urn:microsoft.com/office/officeart/2008/layout/HorizontalMultiLevelHierarchy"/>
    <dgm:cxn modelId="{D7DD2D49-7AC4-46FB-9DAA-17275B093CF4}" type="presParOf" srcId="{76F87637-263C-4501-A69F-8C86A0252233}" destId="{7FD28D70-6571-44A9-84C2-C807961AD7AC}" srcOrd="0" destOrd="0" presId="urn:microsoft.com/office/officeart/2008/layout/HorizontalMultiLevelHierarchy"/>
    <dgm:cxn modelId="{DB9F18CB-92FC-4315-8F0A-465968213122}" type="presParOf" srcId="{FDEFAC4F-DD01-41AE-9B15-CAA41AFB4AC5}" destId="{62A092EA-344F-433D-88AA-6D62927C0019}" srcOrd="1" destOrd="0" presId="urn:microsoft.com/office/officeart/2008/layout/HorizontalMultiLevelHierarchy"/>
    <dgm:cxn modelId="{9193A8A9-41B0-4B6A-972A-284D7E18F674}" type="presParOf" srcId="{62A092EA-344F-433D-88AA-6D62927C0019}" destId="{EA321679-C9C3-4B95-B5A8-B686F11F12C4}" srcOrd="0" destOrd="0" presId="urn:microsoft.com/office/officeart/2008/layout/HorizontalMultiLevelHierarchy"/>
    <dgm:cxn modelId="{2D8911AA-D6D6-47A0-9C00-C404CA28ACEA}" type="presParOf" srcId="{62A092EA-344F-433D-88AA-6D62927C0019}" destId="{C0FDCFD8-AF63-4C98-8CA7-B37D6D04AFB0}" srcOrd="1" destOrd="0" presId="urn:microsoft.com/office/officeart/2008/layout/HorizontalMultiLevelHierarchy"/>
    <dgm:cxn modelId="{D1BA74BB-072B-41AC-87F2-B125F5AE5BB5}" type="presParOf" srcId="{FDEFAC4F-DD01-41AE-9B15-CAA41AFB4AC5}" destId="{259C901C-59C8-4224-A90F-0CA344213BB4}" srcOrd="2" destOrd="0" presId="urn:microsoft.com/office/officeart/2008/layout/HorizontalMultiLevelHierarchy"/>
    <dgm:cxn modelId="{C5A656F1-E368-4922-8659-0334DDE54DD6}" type="presParOf" srcId="{259C901C-59C8-4224-A90F-0CA344213BB4}" destId="{99430CC0-443B-48F6-AF3D-7491C6E5DC04}" srcOrd="0" destOrd="0" presId="urn:microsoft.com/office/officeart/2008/layout/HorizontalMultiLevelHierarchy"/>
    <dgm:cxn modelId="{E28395FB-EA34-4B68-8D89-A9BF5A2A1F57}" type="presParOf" srcId="{FDEFAC4F-DD01-41AE-9B15-CAA41AFB4AC5}" destId="{D8554AD4-A90A-426D-ACAD-9CD655C08952}" srcOrd="3" destOrd="0" presId="urn:microsoft.com/office/officeart/2008/layout/HorizontalMultiLevelHierarchy"/>
    <dgm:cxn modelId="{4882A16D-D9E2-48F4-89B0-D5691E0D5C3C}" type="presParOf" srcId="{D8554AD4-A90A-426D-ACAD-9CD655C08952}" destId="{BB224BFC-D59E-4EE0-B901-21421CBB1D23}" srcOrd="0" destOrd="0" presId="urn:microsoft.com/office/officeart/2008/layout/HorizontalMultiLevelHierarchy"/>
    <dgm:cxn modelId="{A8DFCC15-9D51-4F53-952F-E9556FB99C34}" type="presParOf" srcId="{D8554AD4-A90A-426D-ACAD-9CD655C08952}" destId="{7A15A2ED-948D-4DC8-ABF1-1ED4D35E86BB}" srcOrd="1" destOrd="0" presId="urn:microsoft.com/office/officeart/2008/layout/HorizontalMultiLevelHierarchy"/>
    <dgm:cxn modelId="{77808690-0E6A-431F-95F6-F86EFF72DEDB}" type="presParOf" srcId="{FDEFAC4F-DD01-41AE-9B15-CAA41AFB4AC5}" destId="{8D838DD5-6F8F-4872-B650-AA7BDFC383E5}" srcOrd="4" destOrd="0" presId="urn:microsoft.com/office/officeart/2008/layout/HorizontalMultiLevelHierarchy"/>
    <dgm:cxn modelId="{A26C479A-C5E3-48B5-AF27-9C7D6893DBCC}" type="presParOf" srcId="{8D838DD5-6F8F-4872-B650-AA7BDFC383E5}" destId="{E51458F6-54C9-4BD4-A9D8-68926C4B2206}" srcOrd="0" destOrd="0" presId="urn:microsoft.com/office/officeart/2008/layout/HorizontalMultiLevelHierarchy"/>
    <dgm:cxn modelId="{E7A7BF69-18A6-48F5-88B5-5DCD9B3A3606}" type="presParOf" srcId="{FDEFAC4F-DD01-41AE-9B15-CAA41AFB4AC5}" destId="{430B0260-B93C-4DD1-836A-B703058F8138}" srcOrd="5" destOrd="0" presId="urn:microsoft.com/office/officeart/2008/layout/HorizontalMultiLevelHierarchy"/>
    <dgm:cxn modelId="{1A935616-65CB-4C66-88E8-DF3A00DD330F}" type="presParOf" srcId="{430B0260-B93C-4DD1-836A-B703058F8138}" destId="{6205592F-11BC-4A47-BE8E-A17282DB3628}" srcOrd="0" destOrd="0" presId="urn:microsoft.com/office/officeart/2008/layout/HorizontalMultiLevelHierarchy"/>
    <dgm:cxn modelId="{C9F915F9-9E97-4C0E-B64E-CB29F5369AA9}" type="presParOf" srcId="{430B0260-B93C-4DD1-836A-B703058F8138}" destId="{B62A5B86-0210-4E39-86D8-86AC51167EE4}" srcOrd="1" destOrd="0" presId="urn:microsoft.com/office/officeart/2008/layout/HorizontalMultiLevelHierarchy"/>
    <dgm:cxn modelId="{570DD7DC-B327-4C20-9B6C-AB5F9497CD9E}" type="presParOf" srcId="{FDEFAC4F-DD01-41AE-9B15-CAA41AFB4AC5}" destId="{BB255E59-2658-40E6-A9AE-933F51980C1E}" srcOrd="6" destOrd="0" presId="urn:microsoft.com/office/officeart/2008/layout/HorizontalMultiLevelHierarchy"/>
    <dgm:cxn modelId="{5EE80486-36EF-4C2C-A89E-02B42F2A19D9}" type="presParOf" srcId="{BB255E59-2658-40E6-A9AE-933F51980C1E}" destId="{61865D47-7BD3-4D0D-9991-34330C9FD4B4}" srcOrd="0" destOrd="0" presId="urn:microsoft.com/office/officeart/2008/layout/HorizontalMultiLevelHierarchy"/>
    <dgm:cxn modelId="{E45C7DEC-B4D4-4283-B8AD-6600D279D0DF}" type="presParOf" srcId="{FDEFAC4F-DD01-41AE-9B15-CAA41AFB4AC5}" destId="{120F0212-F0E8-4F9D-9CF4-E9674D6307CD}" srcOrd="7" destOrd="0" presId="urn:microsoft.com/office/officeart/2008/layout/HorizontalMultiLevelHierarchy"/>
    <dgm:cxn modelId="{05F286D7-5532-4E6A-8B9C-CBA681D244F8}" type="presParOf" srcId="{120F0212-F0E8-4F9D-9CF4-E9674D6307CD}" destId="{50B23C50-663B-4F78-A518-D007145DCA15}" srcOrd="0" destOrd="0" presId="urn:microsoft.com/office/officeart/2008/layout/HorizontalMultiLevelHierarchy"/>
    <dgm:cxn modelId="{31912503-84A9-43A0-BF44-7C0320D0FD0D}" type="presParOf" srcId="{120F0212-F0E8-4F9D-9CF4-E9674D6307CD}" destId="{C0D6704F-A13D-459D-8F0E-E078A0B153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55E59-2658-40E6-A9AE-933F51980C1E}">
      <dsp:nvSpPr>
        <dsp:cNvPr id="0" name=""/>
        <dsp:cNvSpPr/>
      </dsp:nvSpPr>
      <dsp:spPr>
        <a:xfrm>
          <a:off x="1875946" y="2032000"/>
          <a:ext cx="500307" cy="119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153" y="0"/>
              </a:lnTo>
              <a:lnTo>
                <a:pt x="250153" y="1198376"/>
              </a:lnTo>
              <a:lnTo>
                <a:pt x="500307" y="1198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3634" y="2598722"/>
        <a:ext cx="64931" cy="64931"/>
      </dsp:txXfrm>
    </dsp:sp>
    <dsp:sp modelId="{8D838DD5-6F8F-4872-B650-AA7BDFC383E5}">
      <dsp:nvSpPr>
        <dsp:cNvPr id="0" name=""/>
        <dsp:cNvSpPr/>
      </dsp:nvSpPr>
      <dsp:spPr>
        <a:xfrm>
          <a:off x="1875946" y="2032000"/>
          <a:ext cx="500307" cy="26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153" y="0"/>
              </a:lnTo>
              <a:lnTo>
                <a:pt x="250153" y="262271"/>
              </a:lnTo>
              <a:lnTo>
                <a:pt x="500307" y="262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11977" y="2149013"/>
        <a:ext cx="28244" cy="28244"/>
      </dsp:txXfrm>
    </dsp:sp>
    <dsp:sp modelId="{259C901C-59C8-4224-A90F-0CA344213BB4}">
      <dsp:nvSpPr>
        <dsp:cNvPr id="0" name=""/>
        <dsp:cNvSpPr/>
      </dsp:nvSpPr>
      <dsp:spPr>
        <a:xfrm>
          <a:off x="1875946" y="1430170"/>
          <a:ext cx="500307" cy="601829"/>
        </a:xfrm>
        <a:custGeom>
          <a:avLst/>
          <a:gdLst/>
          <a:ahLst/>
          <a:cxnLst/>
          <a:rect l="0" t="0" r="0" b="0"/>
          <a:pathLst>
            <a:path>
              <a:moveTo>
                <a:pt x="0" y="601829"/>
              </a:moveTo>
              <a:lnTo>
                <a:pt x="250153" y="601829"/>
              </a:lnTo>
              <a:lnTo>
                <a:pt x="250153" y="0"/>
              </a:lnTo>
              <a:lnTo>
                <a:pt x="5003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6534" y="1711519"/>
        <a:ext cx="39131" cy="39131"/>
      </dsp:txXfrm>
    </dsp:sp>
    <dsp:sp modelId="{76F87637-263C-4501-A69F-8C86A0252233}">
      <dsp:nvSpPr>
        <dsp:cNvPr id="0" name=""/>
        <dsp:cNvSpPr/>
      </dsp:nvSpPr>
      <dsp:spPr>
        <a:xfrm>
          <a:off x="1875946" y="530094"/>
          <a:ext cx="500307" cy="1501905"/>
        </a:xfrm>
        <a:custGeom>
          <a:avLst/>
          <a:gdLst/>
          <a:ahLst/>
          <a:cxnLst/>
          <a:rect l="0" t="0" r="0" b="0"/>
          <a:pathLst>
            <a:path>
              <a:moveTo>
                <a:pt x="0" y="1501905"/>
              </a:moveTo>
              <a:lnTo>
                <a:pt x="250153" y="1501905"/>
              </a:lnTo>
              <a:lnTo>
                <a:pt x="250153" y="0"/>
              </a:lnTo>
              <a:lnTo>
                <a:pt x="5003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86523" y="1241471"/>
        <a:ext cx="79152" cy="79152"/>
      </dsp:txXfrm>
    </dsp:sp>
    <dsp:sp modelId="{AAFE518E-2D5F-41D4-B72C-2FD8C7D34EBE}">
      <dsp:nvSpPr>
        <dsp:cNvPr id="0" name=""/>
        <dsp:cNvSpPr/>
      </dsp:nvSpPr>
      <dsp:spPr>
        <a:xfrm rot="16200000">
          <a:off x="-542133" y="1645920"/>
          <a:ext cx="4064000" cy="7721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РАЗРАБОТКИ И ВНЕДРЕНИЯ МЕТОДОЛОГИИ</a:t>
          </a:r>
          <a:endParaRPr lang="ru-RU" sz="2400" kern="1200" dirty="0"/>
        </a:p>
      </dsp:txBody>
      <dsp:txXfrm rot="16200000">
        <a:off x="-542133" y="1645920"/>
        <a:ext cx="4064000" cy="772160"/>
      </dsp:txXfrm>
    </dsp:sp>
    <dsp:sp modelId="{EA321679-C9C3-4B95-B5A8-B686F11F12C4}">
      <dsp:nvSpPr>
        <dsp:cNvPr id="0" name=""/>
        <dsp:cNvSpPr/>
      </dsp:nvSpPr>
      <dsp:spPr>
        <a:xfrm>
          <a:off x="2376253" y="144014"/>
          <a:ext cx="2532684" cy="7721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Содействие выполнению указа Президента России от 07.05.2018 №204 </a:t>
          </a:r>
          <a:endParaRPr lang="ru-RU" sz="1200" kern="1200" dirty="0"/>
        </a:p>
      </dsp:txBody>
      <dsp:txXfrm>
        <a:off x="2376253" y="144014"/>
        <a:ext cx="2532684" cy="772160"/>
      </dsp:txXfrm>
    </dsp:sp>
    <dsp:sp modelId="{BB224BFC-D59E-4EE0-B901-21421CBB1D23}">
      <dsp:nvSpPr>
        <dsp:cNvPr id="0" name=""/>
        <dsp:cNvSpPr/>
      </dsp:nvSpPr>
      <dsp:spPr>
        <a:xfrm>
          <a:off x="2376253" y="1044090"/>
          <a:ext cx="2532684" cy="7721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качества общего образования в РФ</a:t>
          </a:r>
          <a:endParaRPr lang="ru-RU" sz="1200" kern="1200" dirty="0"/>
        </a:p>
      </dsp:txBody>
      <dsp:txXfrm>
        <a:off x="2376253" y="1044090"/>
        <a:ext cx="2532684" cy="772160"/>
      </dsp:txXfrm>
    </dsp:sp>
    <dsp:sp modelId="{6205592F-11BC-4A47-BE8E-A17282DB3628}">
      <dsp:nvSpPr>
        <dsp:cNvPr id="0" name=""/>
        <dsp:cNvSpPr/>
      </dsp:nvSpPr>
      <dsp:spPr>
        <a:xfrm>
          <a:off x="2376253" y="1908191"/>
          <a:ext cx="2532684" cy="7721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эффективности управления качеством образования в РФ</a:t>
          </a:r>
          <a:endParaRPr lang="ru-RU" sz="1200" kern="1200" dirty="0"/>
        </a:p>
      </dsp:txBody>
      <dsp:txXfrm>
        <a:off x="2376253" y="1908191"/>
        <a:ext cx="2532684" cy="772160"/>
      </dsp:txXfrm>
    </dsp:sp>
    <dsp:sp modelId="{50B23C50-663B-4F78-A518-D007145DCA15}">
      <dsp:nvSpPr>
        <dsp:cNvPr id="0" name=""/>
        <dsp:cNvSpPr/>
      </dsp:nvSpPr>
      <dsp:spPr>
        <a:xfrm>
          <a:off x="2376253" y="2844296"/>
          <a:ext cx="2532684" cy="7721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Эффективная реализация мероприятий национального проекта «Образование» и федеральных проектов в его составе</a:t>
          </a:r>
          <a:endParaRPr lang="ru-RU" sz="1200" kern="1200" dirty="0"/>
        </a:p>
      </dsp:txBody>
      <dsp:txXfrm>
        <a:off x="2376253" y="2844296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8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70F6303-40E6-462F-8642-8D98409560E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996EF131-3702-4994-BBD7-A13B35A07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06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D4FC84F7-81E8-4265-B521-9C7B31E2414B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F0450B7-10C2-4B0D-BF47-B26960674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82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450B7-10C2-4B0D-BF47-B269606740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9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72127" y="1"/>
            <a:ext cx="4828892" cy="4140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2209444"/>
            <a:ext cx="2105326" cy="1930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0" y="4228744"/>
            <a:ext cx="1092454" cy="2629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7"/>
            <a:ext cx="2105326" cy="2108199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067817" y="1"/>
            <a:ext cx="2076184" cy="414019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68686" y="4254145"/>
            <a:ext cx="1095768" cy="2426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067816" y="4228744"/>
            <a:ext cx="2076183" cy="1336071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-338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7" hasCustomPrompt="1"/>
          </p:nvPr>
        </p:nvSpPr>
        <p:spPr>
          <a:xfrm>
            <a:off x="108907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2181526" y="4228736"/>
            <a:ext cx="2314274" cy="2629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5737340" y="4228736"/>
            <a:ext cx="1263678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-3381" y="5653353"/>
            <a:ext cx="2108708" cy="1204653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5" name="Freeform 445"/>
          <p:cNvSpPr>
            <a:spLocks/>
          </p:cNvSpPr>
          <p:nvPr userDrawn="1"/>
        </p:nvSpPr>
        <p:spPr bwMode="auto">
          <a:xfrm>
            <a:off x="4672633" y="4493607"/>
            <a:ext cx="370376" cy="403171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737341" y="5653347"/>
            <a:ext cx="3406660" cy="1204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52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  <p:bldP spid="14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907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94116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наук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НАПРАВЛЕНИЯ РАЗВИТИЯ СОВРЕМЕННОГО ОБРАЗОВАНИЯ И ЕГО ЦЕЛЕВЫЕ ОРИЕНТИРЫ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57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1021987"/>
            <a:ext cx="9158465" cy="1015663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Результаты исследования уровня </a:t>
            </a:r>
            <a:r>
              <a:rPr lang="ru-RU" sz="20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сформированности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профессиональных компетенций учителей математики</a:t>
            </a:r>
          </a:p>
          <a:p>
            <a:pPr lvl="0"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2019/20 учебный год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47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16216" y="3429000"/>
            <a:ext cx="701377" cy="2880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3212976"/>
            <a:ext cx="936104" cy="504056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04048" y="1688561"/>
            <a:ext cx="2213545" cy="8162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0828" y="3971868"/>
            <a:ext cx="978408" cy="4846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59233"/>
            <a:ext cx="8063829" cy="3425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по уровню владения коммуникативной компетенцией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1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41134"/>
              </p:ext>
            </p:extLst>
          </p:nvPr>
        </p:nvGraphicFramePr>
        <p:xfrm>
          <a:off x="460375" y="1795894"/>
          <a:ext cx="8288088" cy="4801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289"/>
                <a:gridCol w="1224136"/>
                <a:gridCol w="5976663"/>
              </a:tblGrid>
              <a:tr h="69153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45664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– г. Ставрополь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– Курский район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– СПКУ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42914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– г. Пятигорск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– Курский район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–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Апанасенковский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05612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– г. Ставрополь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– г. Пятигорск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–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Апанасенковский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Курский районы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1573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– г. Пятигорск, Курский район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– г. Ставрополь,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Апанасенковский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marL="0" algn="l">
                        <a:lnSpc>
                          <a:spcPts val="13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–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Кочубеевский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Изобильненский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Георгиевский районы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4465" y="896967"/>
            <a:ext cx="9158465" cy="830997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ДИСТАНЦИОННАЯ  КОМАНДНАЯ  ОЛИМПИАДА 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УЧИТЕЛЕЙ  МАТЕМАТИКИ</a:t>
            </a:r>
            <a:endParaRPr lang="ru-RU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8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321766"/>
              </p:ext>
            </p:extLst>
          </p:nvPr>
        </p:nvGraphicFramePr>
        <p:xfrm>
          <a:off x="460375" y="2132856"/>
          <a:ext cx="8152457" cy="365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760"/>
                <a:gridCol w="1147743"/>
                <a:gridCol w="1263570"/>
                <a:gridCol w="1263570"/>
                <a:gridCol w="1262760"/>
                <a:gridCol w="1952054"/>
              </a:tblGrid>
              <a:tr h="883059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победителей и призеров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лауреатов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29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20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820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820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820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820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9" y="1124744"/>
            <a:ext cx="9158465" cy="830997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Ф</a:t>
            </a: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естиваль-конкурс «Я хочу поделиться…» </a:t>
            </a:r>
          </a:p>
          <a:p>
            <a:pPr lvl="0"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2015 - 2019 гг.</a:t>
            </a:r>
            <a:endParaRPr lang="ru-RU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sz="2700" b="1" dirty="0" smtClean="0"/>
              <a:t>II </a:t>
            </a:r>
            <a:r>
              <a:rPr lang="ru-RU" sz="2700" b="1" dirty="0" smtClean="0"/>
              <a:t>краевой съезд учителей математики СК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29 ноября 2019 г.</a:t>
            </a:r>
            <a:endParaRPr lang="en-US" sz="2400" b="1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Более 200 представителей педагогического сообщества Ставропольского края</a:t>
            </a:r>
          </a:p>
          <a:p>
            <a:r>
              <a:rPr lang="ru-RU" b="1" i="1" dirty="0" smtClean="0"/>
              <a:t>спикеры:</a:t>
            </a:r>
          </a:p>
          <a:p>
            <a:r>
              <a:rPr lang="ru-RU" b="1" i="1" dirty="0" smtClean="0"/>
              <a:t>Высоцкий </a:t>
            </a:r>
            <a:r>
              <a:rPr lang="ru-RU" b="1" i="1" dirty="0"/>
              <a:t>Иван Ростиславович,</a:t>
            </a:r>
            <a:r>
              <a:rPr lang="ru-RU" i="1" dirty="0"/>
              <a:t> заведующий лабораторией МЦМНО, заместитель председателя федеральной комиссии по разработке КИМ ЕГЭ по математике, лауреат премии Правительства </a:t>
            </a:r>
            <a:r>
              <a:rPr lang="ru-RU" i="1" dirty="0" smtClean="0"/>
              <a:t>РФ</a:t>
            </a:r>
            <a:endParaRPr lang="ru-RU" b="1" dirty="0" smtClean="0"/>
          </a:p>
          <a:p>
            <a:r>
              <a:rPr lang="ru-RU" b="1" dirty="0" err="1" smtClean="0"/>
              <a:t>Дерезин</a:t>
            </a:r>
            <a:r>
              <a:rPr lang="ru-RU" b="1" dirty="0" smtClean="0"/>
              <a:t> </a:t>
            </a:r>
            <a:r>
              <a:rPr lang="ru-RU" b="1" dirty="0"/>
              <a:t>Святослав Викторович,</a:t>
            </a:r>
            <a:r>
              <a:rPr lang="ru-RU" dirty="0"/>
              <a:t> </a:t>
            </a:r>
            <a:r>
              <a:rPr lang="ru-RU" i="1" dirty="0"/>
              <a:t>член экспертной комиссии ЕГЭ, призёр всероссийских олимпиад по математике, кандидат физико-математических наук</a:t>
            </a:r>
            <a:endParaRPr lang="ru-RU" dirty="0"/>
          </a:p>
          <a:p>
            <a:r>
              <a:rPr lang="ru-RU" b="1" i="1" dirty="0"/>
              <a:t>Семенко Екатерина Алексеевна</a:t>
            </a:r>
            <a:r>
              <a:rPr lang="ru-RU" dirty="0"/>
              <a:t> </a:t>
            </a:r>
            <a:r>
              <a:rPr lang="ru-RU" i="1" dirty="0"/>
              <a:t>региональный методист-эксперт АО Издательство "Просвещение", кандидат педагогических наук, доцент</a:t>
            </a:r>
            <a:endParaRPr lang="ru-RU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  <a:p>
            <a:r>
              <a:rPr lang="ru-RU" b="1" dirty="0" smtClean="0"/>
              <a:t>Н</a:t>
            </a:r>
          </a:p>
          <a:p>
            <a:r>
              <a:rPr lang="ru-RU" b="1" dirty="0"/>
              <a:t>Н</a:t>
            </a:r>
            <a:r>
              <a:rPr lang="ru-RU" b="1" dirty="0" smtClean="0"/>
              <a:t>аграждение победителей дистанционной командной олимпиады учителей математики СК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sz="1300" b="1" dirty="0" smtClean="0"/>
              <a:t>Награждение победителей фестиваля- конкурса учителей </a:t>
            </a:r>
            <a:r>
              <a:rPr lang="ru-RU" sz="1300" b="1" dirty="0"/>
              <a:t>математики и </a:t>
            </a:r>
            <a:r>
              <a:rPr lang="ru-RU" sz="1300" b="1" dirty="0" smtClean="0"/>
              <a:t>информатики</a:t>
            </a:r>
            <a:r>
              <a:rPr lang="ru-RU" sz="1300" dirty="0" smtClean="0"/>
              <a:t> </a:t>
            </a:r>
            <a:r>
              <a:rPr lang="ru-RU" sz="1300" b="1" dirty="0" smtClean="0"/>
              <a:t>«Я хочу поделиться…»</a:t>
            </a:r>
            <a:endParaRPr lang="en-US" sz="1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Математика в школе и наука математика</a:t>
            </a:r>
            <a:endParaRPr lang="en-US" sz="1600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1" r="13651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3" r="24633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0" r="11120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0" r="18450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3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74" b="23474"/>
          <a:stretch>
            <a:fillRect/>
          </a:stretch>
        </p:blipFill>
        <p:spPr/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3671" y="2937875"/>
            <a:ext cx="1601566" cy="1202322"/>
          </a:xfrm>
          <a:prstGeom prst="rect">
            <a:avLst/>
          </a:prstGeom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28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52" r="20652"/>
          <a:stretch>
            <a:fillRect/>
          </a:stretch>
        </p:blipFill>
        <p:spPr/>
      </p:pic>
      <p:pic>
        <p:nvPicPr>
          <p:cNvPr id="2052" name="Picture 4" descr="II краевой съезд учителей математики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4" r="226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568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/>
        </p:nvSpPr>
        <p:spPr>
          <a:xfrm rot="5400000">
            <a:off x="5154978" y="1882229"/>
            <a:ext cx="1595282" cy="615617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 rot="5400000">
            <a:off x="4642968" y="243374"/>
            <a:ext cx="1249518" cy="6636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4"/>
          <p:cNvSpPr/>
          <p:nvPr/>
        </p:nvSpPr>
        <p:spPr>
          <a:xfrm rot="5400000">
            <a:off x="4181968" y="-944778"/>
            <a:ext cx="944097" cy="68349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7"/>
          <p:cNvSpPr/>
          <p:nvPr/>
        </p:nvSpPr>
        <p:spPr>
          <a:xfrm rot="5400000">
            <a:off x="7720918" y="2142165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ight Triangle 8"/>
          <p:cNvSpPr/>
          <p:nvPr/>
        </p:nvSpPr>
        <p:spPr>
          <a:xfrm rot="5400000">
            <a:off x="8235597" y="3082764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3"/>
          <p:cNvSpPr/>
          <p:nvPr/>
        </p:nvSpPr>
        <p:spPr>
          <a:xfrm rot="5400000">
            <a:off x="3492735" y="-1991915"/>
            <a:ext cx="923330" cy="70534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Triangle 7"/>
          <p:cNvSpPr/>
          <p:nvPr/>
        </p:nvSpPr>
        <p:spPr>
          <a:xfrm rot="5400000">
            <a:off x="7169899" y="1197775"/>
            <a:ext cx="417550" cy="204911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27670" y="1132267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ПЛАНА ПО РЕАЛИЗАЦИИ КОНЦЕПЦИИ РАЗВИТИЯ МАТЕМАТИЧЕСКОГО ОБРАЗОВАНИЯ В РФ В СК на 2020 г.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742" y="2057221"/>
            <a:ext cx="6630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учителей математики и информатики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поделиться…»  </a:t>
            </a: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(октябрь-ноябрь)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0527" y="2937079"/>
            <a:ext cx="652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олимпиада учителей математики общеобразовательных организаций СК</a:t>
            </a:r>
          </a:p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(октябрь)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Triangle 8"/>
          <p:cNvSpPr/>
          <p:nvPr/>
        </p:nvSpPr>
        <p:spPr>
          <a:xfrm rot="5400000">
            <a:off x="8680112" y="4308361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3584259" y="4256166"/>
            <a:ext cx="538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Teach-in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 математики</a:t>
            </a:r>
          </a:p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(декабрь)</a:t>
            </a:r>
          </a:p>
          <a:p>
            <a:pPr algn="ctr"/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4286445" cy="29836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48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907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94116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наук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ТЕХНОЛОГИЙ И СОДЕРЖАНИЯ ОБУЧЕНИЯ МАТЕМАТИКЕ В СООТВЕТСВИИ С ФГОС И КОНЦЕПЦИЕЙ РАЗВИТИЯ МАТЕМАТИЧЕСКОГО ОБРАЗОВАНИЯ В РОССИЙСКОЙ ФЕДЕРАЦИИ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5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919" y="900626"/>
            <a:ext cx="8024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Международная дистанционная конференция по вопросам организации дистанционного образования «Первые итоги пандемии: вызовы и новые возможности для мировой системы образования»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11" y="2964229"/>
            <a:ext cx="3851801" cy="25668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27089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«Мы готовимся к тому, что 1 сентября школы откроются в обычном традиционном формате, а имеющийся опыт и та информационная система, которая сейчас разрабатывается, будут дополнять традиционное обучение.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 не будем отходить от традиционного формата, а будем строить информационные системы для помощи традиционному обучению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55735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С.С. Кравцов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193" y="22098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 июля 2020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3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96141"/>
            <a:ext cx="2798440" cy="36018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92" y="2117522"/>
            <a:ext cx="2835048" cy="40189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59924" y="6017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СЕНТЯБРЬ-ОКТЯБРЬ 2020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5" y="1135852"/>
            <a:ext cx="9158465" cy="707886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ОЦЕНКА ОБРАЗОВАТЕЛЬНЫХ ДОСТИЖЕНИЙ ОБУЧАЮЩИХСЯ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4977445" y="2708920"/>
            <a:ext cx="1872208" cy="11369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993024" y="4293096"/>
            <a:ext cx="1872208" cy="11369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00824" y="2665309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00824" y="4249485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16147" y="2954211"/>
            <a:ext cx="98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5-9 классы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295421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ВПР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3044" y="4597090"/>
            <a:ext cx="92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 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2112" y="4199833"/>
            <a:ext cx="227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Диагностическая работа с использованием заданий открытого банка заданий ОГЭ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2048052"/>
            <a:ext cx="60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ПИСЬМО РОСОБРНАДЗОРА от 29.07.2020 г. № 02-07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85" y="914817"/>
            <a:ext cx="9158465" cy="707886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МЕТОДОЛОГИЯ и КРИТЕРИИ ОЦЕНКИ КАЧЕСТВА ОБЩЕГО ОБРАЗОВАНИЯ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25" y="1700808"/>
            <a:ext cx="3622668" cy="50979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96" y="1176659"/>
            <a:ext cx="804528" cy="9058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75824718"/>
              </p:ext>
            </p:extLst>
          </p:nvPr>
        </p:nvGraphicFramePr>
        <p:xfrm>
          <a:off x="320384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539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015" y="1135852"/>
            <a:ext cx="9158465" cy="400110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РЕЗУЛЬТАТЫ РЕГИОНАЛЬНОЙ ОЦЕНКИ ПО МОДЕЛИ </a:t>
            </a: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PISA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47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16216" y="3429000"/>
            <a:ext cx="701377" cy="2880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3212976"/>
            <a:ext cx="936104" cy="504056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04048" y="1688561"/>
            <a:ext cx="2213545" cy="8162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0828" y="3971868"/>
            <a:ext cx="978408" cy="4846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48" y="889505"/>
            <a:ext cx="804528" cy="905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3242"/>
            <a:ext cx="9144000" cy="33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3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-24284" y="1149133"/>
            <a:ext cx="9158465" cy="707886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РАСПРЕДЕЛЕНИЕ  УЧАЩИХСЯ  ПО  УРОВНЯМ МАТЕМАТИЧЕСКОЙ  ГРАМОТНОСТИ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47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16216" y="3429000"/>
            <a:ext cx="701377" cy="2880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3212976"/>
            <a:ext cx="936104" cy="504056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04048" y="1688561"/>
            <a:ext cx="2213545" cy="8162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0828" y="3971868"/>
            <a:ext cx="978408" cy="4846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40" y="980729"/>
            <a:ext cx="852060" cy="9593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9332"/>
            <a:ext cx="9144000" cy="16593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748981"/>
            <a:ext cx="6741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0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-24284" y="1149133"/>
            <a:ext cx="9158465" cy="707886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Результаты Ставропольского края по математической грамотности в сравнении с результатами исследования </a:t>
            </a: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PISA-2018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47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16216" y="3429000"/>
            <a:ext cx="701377" cy="2880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3212976"/>
            <a:ext cx="936104" cy="504056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04048" y="1688561"/>
            <a:ext cx="2213545" cy="8162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0828" y="3971868"/>
            <a:ext cx="978408" cy="4846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25071"/>
            <a:ext cx="852060" cy="959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61635"/>
            <a:ext cx="6300000" cy="48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5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1021987"/>
            <a:ext cx="9158465" cy="1015663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               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Результаты исследования уровня </a:t>
            </a:r>
            <a:r>
              <a:rPr lang="ru-RU" sz="20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сформированности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профессиональных компетенций учителей математики </a:t>
            </a:r>
          </a:p>
          <a:p>
            <a:pPr lvl="0"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2019/20 учебный год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47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516216" y="3429000"/>
            <a:ext cx="701377" cy="2880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3212976"/>
            <a:ext cx="936104" cy="504056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04048" y="1688561"/>
            <a:ext cx="2213545" cy="8162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0828" y="3971868"/>
            <a:ext cx="978408" cy="484632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664" y="2265358"/>
            <a:ext cx="8321136" cy="3578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по уровню владения психолого-педагогической компетенцией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0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549</Words>
  <Application>Microsoft Office PowerPoint</Application>
  <PresentationFormat>Экран (4:3)</PresentationFormat>
  <Paragraphs>134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кулишовы</cp:lastModifiedBy>
  <cp:revision>301</cp:revision>
  <cp:lastPrinted>2020-07-12T09:26:55Z</cp:lastPrinted>
  <dcterms:created xsi:type="dcterms:W3CDTF">2017-11-13T09:02:14Z</dcterms:created>
  <dcterms:modified xsi:type="dcterms:W3CDTF">2020-08-12T06:41:05Z</dcterms:modified>
</cp:coreProperties>
</file>