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69" r:id="rId3"/>
    <p:sldId id="285" r:id="rId4"/>
    <p:sldId id="286" r:id="rId5"/>
    <p:sldId id="257" r:id="rId6"/>
    <p:sldId id="261" r:id="rId7"/>
    <p:sldId id="264" r:id="rId8"/>
    <p:sldId id="281" r:id="rId9"/>
    <p:sldId id="283" r:id="rId10"/>
    <p:sldId id="28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82" autoAdjust="0"/>
    <p:restoredTop sz="94713" autoAdjust="0"/>
  </p:normalViewPr>
  <p:slideViewPr>
    <p:cSldViewPr>
      <p:cViewPr>
        <p:scale>
          <a:sx n="75" d="100"/>
          <a:sy n="75" d="100"/>
        </p:scale>
        <p:origin x="-5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_&#1052;&#1086;&#1080;%20&#1076;&#1086;&#1082;&#1091;&#1084;&#1077;&#1085;&#1090;&#1099;\6_&#1064;&#1082;&#1086;&#1083;&#1072;\2_&#1045;&#1043;&#1069;\2_&#1054;&#1090;&#1095;&#1077;&#1090;&#1099;%20&#1087;&#1088;&#1077;&#1076;&#1089;&#1077;&#1076;&#1072;&#1090;&#1077;&#1083;&#1077;&#1081;\2020\&#1057;&#1090;&#1072;&#1090;&#1080;&#1089;&#1090;&#1080;&#1082;&#1072;%20&#1056;&#1062;&#1054;&#1048;%20&#1076;&#1083;&#1103;%20&#1086;&#1090;&#1095;&#1077;&#1090;&#1072;\_%20%203.%20&#1057;&#1090;3%20&#1043;&#1048;&#1040;-11%20&#1054;&#1089;&#1085;&#1086;&#1074;&#1085;&#1099;&#1077;%20&#1089;&#1090;&#1072;&#1090;%20&#1087;&#1086;&#1082;&#1072;&#1079;&#1072;&#1090;&#1077;&#1083;&#1080;%202020%20-%20&#1085;&#1072;%2007.08.20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_&#1052;&#1086;&#1080;%20&#1076;&#1086;&#1082;&#1091;&#1084;&#1077;&#1085;&#1090;&#1099;\6_&#1064;&#1082;&#1086;&#1083;&#1072;\2_&#1045;&#1043;&#1069;\2_&#1054;&#1090;&#1095;&#1077;&#1090;&#1099;%20&#1087;&#1088;&#1077;&#1076;&#1089;&#1077;&#1076;&#1072;&#1090;&#1077;&#1083;&#1077;&#1081;\2020\&#1057;&#1090;&#1072;&#1090;&#1080;&#1089;&#1090;&#1080;&#1082;&#1072;%20&#1056;&#1062;&#1054;&#1048;%20&#1076;&#1083;&#1103;%20&#1086;&#1090;&#1095;&#1077;&#1090;&#1072;\_%20%203.%20&#1057;&#1090;3%20&#1043;&#1048;&#1040;-11%20&#1054;&#1089;&#1085;&#1086;&#1074;&#1085;&#1099;&#1077;%20&#1089;&#1090;&#1072;&#1090;%20&#1087;&#1086;&#1082;&#1072;&#1079;&#1072;&#1090;&#1077;&#1083;&#1080;%202020%20-%20&#1085;&#1072;%2007.08.20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5"/>
    </mc:Choice>
    <mc:Fallback>
      <c:style val="2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084672"/>
        <c:axId val="61272448"/>
        <c:axId val="0"/>
      </c:bar3DChart>
      <c:catAx>
        <c:axId val="29084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1272448"/>
        <c:crosses val="autoZero"/>
        <c:auto val="1"/>
        <c:lblAlgn val="ctr"/>
        <c:lblOffset val="100"/>
        <c:noMultiLvlLbl val="0"/>
      </c:catAx>
      <c:valAx>
        <c:axId val="61272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0846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Лист1!$D$4</c:f>
              <c:strCache>
                <c:ptCount val="1"/>
                <c:pt idx="0">
                  <c:v>чел.</c:v>
                </c:pt>
              </c:strCache>
            </c:strRef>
          </c:tx>
          <c:invertIfNegative val="0"/>
          <c:cat>
            <c:numRef>
              <c:f>Лист1!$C$5:$C$8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Лист1!$D$5:$D$8</c:f>
              <c:numCache>
                <c:formatCode>General</c:formatCode>
                <c:ptCount val="4"/>
                <c:pt idx="0">
                  <c:v>256</c:v>
                </c:pt>
                <c:pt idx="1">
                  <c:v>350</c:v>
                </c:pt>
                <c:pt idx="2">
                  <c:v>332</c:v>
                </c:pt>
                <c:pt idx="3">
                  <c:v>210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01856"/>
        <c:axId val="3803392"/>
        <c:axId val="0"/>
      </c:bar3DChart>
      <c:catAx>
        <c:axId val="3801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803392"/>
        <c:crosses val="autoZero"/>
        <c:auto val="1"/>
        <c:lblAlgn val="ctr"/>
        <c:lblOffset val="100"/>
        <c:noMultiLvlLbl val="0"/>
      </c:catAx>
      <c:valAx>
        <c:axId val="3803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018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school-collection.edu.ru/" TargetMode="External"/><Relationship Id="rId3" Type="http://schemas.openxmlformats.org/officeDocument/2006/relationships/hyperlink" Target="http://ege.edu.ru/" TargetMode="External"/><Relationship Id="rId7" Type="http://schemas.openxmlformats.org/officeDocument/2006/relationships/hyperlink" Target="http://www.fipi.ru/" TargetMode="External"/><Relationship Id="rId2" Type="http://schemas.openxmlformats.org/officeDocument/2006/relationships/hyperlink" Target="http://ege.edu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ge.stavedu.ru/" TargetMode="External"/><Relationship Id="rId5" Type="http://schemas.openxmlformats.org/officeDocument/2006/relationships/hyperlink" Target="http://geo.metodist.ru/" TargetMode="External"/><Relationship Id="rId10" Type="http://schemas.openxmlformats.org/officeDocument/2006/relationships/hyperlink" Target="http://www.resolventa.ru/demo/demo.htm" TargetMode="External"/><Relationship Id="rId4" Type="http://schemas.openxmlformats.org/officeDocument/2006/relationships/hyperlink" Target="http://www.rustest.ru/" TargetMode="External"/><Relationship Id="rId9" Type="http://schemas.openxmlformats.org/officeDocument/2006/relationships/hyperlink" Target="http://fcior.edu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548680"/>
            <a:ext cx="8568952" cy="121444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+mn-lt"/>
              </a:rPr>
              <a:t>Анализ результатов всероссийских и региональных процедур оценки качества образования </a:t>
            </a:r>
            <a:r>
              <a:rPr lang="ru-RU" b="1" dirty="0" smtClean="0">
                <a:solidFill>
                  <a:srgbClr val="002060"/>
                </a:solidFill>
                <a:latin typeface="+mn-lt"/>
              </a:rPr>
              <a:t>(ЕГЭ </a:t>
            </a:r>
            <a:r>
              <a:rPr lang="ru-RU" b="1" dirty="0">
                <a:solidFill>
                  <a:srgbClr val="002060"/>
                </a:solidFill>
                <a:latin typeface="+mn-lt"/>
              </a:rPr>
              <a:t>по географии</a:t>
            </a:r>
            <a:r>
              <a:rPr lang="ru-RU" b="1" dirty="0" smtClean="0">
                <a:solidFill>
                  <a:srgbClr val="002060"/>
                </a:solidFill>
                <a:latin typeface="+mn-lt"/>
              </a:rPr>
              <a:t>) и </a:t>
            </a:r>
            <a:r>
              <a:rPr lang="ru-RU" b="1" dirty="0">
                <a:solidFill>
                  <a:srgbClr val="002060"/>
                </a:solidFill>
                <a:latin typeface="+mn-lt"/>
              </a:rPr>
              <a:t>использование их в практической деятельности </a:t>
            </a:r>
            <a:r>
              <a:rPr lang="ru-RU" b="1" dirty="0" smtClean="0">
                <a:solidFill>
                  <a:srgbClr val="002060"/>
                </a:solidFill>
                <a:latin typeface="+mn-lt"/>
              </a:rPr>
              <a:t>учителя</a:t>
            </a:r>
            <a:r>
              <a:rPr lang="ru-RU" b="1" dirty="0" smtClean="0">
                <a:solidFill>
                  <a:srgbClr val="002060"/>
                </a:solidFill>
                <a:latin typeface="+mn-lt"/>
              </a:rPr>
              <a:t> </a:t>
            </a:r>
            <a:endParaRPr lang="ru-RU" b="1" dirty="0">
              <a:solidFill>
                <a:srgbClr val="00206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91880" y="3717032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defTabSz="446088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600" b="1" dirty="0" smtClean="0">
              <a:solidFill>
                <a:srgbClr val="3333CC">
                  <a:lumMod val="50000"/>
                </a:srgbClr>
              </a:solidFill>
              <a:latin typeface="Arial"/>
              <a:cs typeface="Times New Roman" pitchFamily="18" charset="0"/>
            </a:endParaRPr>
          </a:p>
          <a:p>
            <a:pPr lvl="0" algn="just" defTabSz="44608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600" b="1" dirty="0" smtClean="0">
                <a:solidFill>
                  <a:srgbClr val="3333CC">
                    <a:lumMod val="50000"/>
                  </a:srgbClr>
                </a:solidFill>
                <a:latin typeface="Arial"/>
                <a:cs typeface="Times New Roman" pitchFamily="18" charset="0"/>
              </a:rPr>
              <a:t>Лысенко Алексей Владимирович, </a:t>
            </a:r>
          </a:p>
          <a:p>
            <a:pPr lvl="0" algn="just" defTabSz="44608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600" dirty="0" smtClean="0">
                <a:solidFill>
                  <a:srgbClr val="3333CC">
                    <a:lumMod val="50000"/>
                  </a:srgbClr>
                </a:solidFill>
                <a:latin typeface="Arial"/>
                <a:cs typeface="Times New Roman" pitchFamily="18" charset="0"/>
              </a:rPr>
              <a:t>председатель предметной комиссии по географии</a:t>
            </a:r>
          </a:p>
          <a:p>
            <a:pPr lvl="0" algn="just" defTabSz="446088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600" dirty="0" smtClean="0">
              <a:solidFill>
                <a:srgbClr val="3333CC">
                  <a:lumMod val="50000"/>
                </a:srgbClr>
              </a:solidFill>
              <a:latin typeface="Arial"/>
              <a:cs typeface="Times New Roman" pitchFamily="18" charset="0"/>
            </a:endParaRPr>
          </a:p>
          <a:p>
            <a:pPr lvl="0" defTabSz="44608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600" b="1" dirty="0" err="1">
                <a:solidFill>
                  <a:srgbClr val="3333CC">
                    <a:lumMod val="50000"/>
                  </a:srgbClr>
                </a:solidFill>
                <a:latin typeface="Arial"/>
                <a:cs typeface="Times New Roman" pitchFamily="18" charset="0"/>
              </a:rPr>
              <a:t>Сабельникова-Бегашвили</a:t>
            </a:r>
            <a:r>
              <a:rPr lang="ru-RU" altLang="ru-RU" sz="1600" b="1" dirty="0">
                <a:solidFill>
                  <a:srgbClr val="3333CC">
                    <a:lumMod val="50000"/>
                  </a:srgbClr>
                </a:solidFill>
                <a:latin typeface="Arial"/>
                <a:cs typeface="Times New Roman" pitchFamily="18" charset="0"/>
              </a:rPr>
              <a:t> Наталья Николаевна, </a:t>
            </a:r>
            <a:r>
              <a:rPr lang="ru-RU" altLang="ru-RU" sz="1600" dirty="0" smtClean="0">
                <a:solidFill>
                  <a:srgbClr val="3333CC">
                    <a:lumMod val="50000"/>
                  </a:srgbClr>
                </a:solidFill>
                <a:latin typeface="Arial"/>
                <a:cs typeface="Times New Roman" pitchFamily="18" charset="0"/>
              </a:rPr>
              <a:t>заместитель</a:t>
            </a:r>
            <a:r>
              <a:rPr lang="ru-RU" altLang="ru-RU" sz="1600" b="1" dirty="0" smtClean="0">
                <a:solidFill>
                  <a:srgbClr val="3333CC">
                    <a:lumMod val="50000"/>
                  </a:srgbClr>
                </a:solidFill>
                <a:latin typeface="Arial"/>
                <a:cs typeface="Times New Roman" pitchFamily="18" charset="0"/>
              </a:rPr>
              <a:t> </a:t>
            </a:r>
            <a:r>
              <a:rPr lang="ru-RU" altLang="ru-RU" sz="1600" dirty="0" smtClean="0">
                <a:solidFill>
                  <a:srgbClr val="3333CC">
                    <a:lumMod val="50000"/>
                  </a:srgbClr>
                </a:solidFill>
                <a:latin typeface="Arial"/>
                <a:cs typeface="Times New Roman" pitchFamily="18" charset="0"/>
              </a:rPr>
              <a:t>председателя </a:t>
            </a:r>
            <a:r>
              <a:rPr lang="ru-RU" altLang="ru-RU" sz="1600" dirty="0">
                <a:solidFill>
                  <a:srgbClr val="3333CC">
                    <a:lumMod val="50000"/>
                  </a:srgbClr>
                </a:solidFill>
                <a:latin typeface="Arial"/>
                <a:cs typeface="Times New Roman" pitchFamily="18" charset="0"/>
              </a:rPr>
              <a:t>предметной комиссии </a:t>
            </a:r>
            <a:r>
              <a:rPr lang="ru-RU" altLang="ru-RU" sz="1600" dirty="0" smtClean="0">
                <a:solidFill>
                  <a:srgbClr val="3333CC">
                    <a:lumMod val="50000"/>
                  </a:srgbClr>
                </a:solidFill>
                <a:latin typeface="Arial"/>
                <a:cs typeface="Times New Roman" pitchFamily="18" charset="0"/>
              </a:rPr>
              <a:t>по географии</a:t>
            </a:r>
            <a:endParaRPr lang="ru-RU" altLang="ru-RU" sz="1600" dirty="0">
              <a:solidFill>
                <a:srgbClr val="3333CC">
                  <a:lumMod val="50000"/>
                </a:srgbClr>
              </a:solidFill>
              <a:latin typeface="Arial"/>
              <a:cs typeface="Times New Roman" pitchFamily="18" charset="0"/>
            </a:endParaRPr>
          </a:p>
          <a:p>
            <a:pPr lvl="0" algn="just" defTabSz="446088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600" dirty="0">
              <a:solidFill>
                <a:srgbClr val="3333CC">
                  <a:lumMod val="50000"/>
                </a:srgbClr>
              </a:solidFill>
              <a:latin typeface="Arial"/>
              <a:cs typeface="Times New Roman" pitchFamily="18" charset="0"/>
            </a:endParaRPr>
          </a:p>
          <a:p>
            <a:pPr lvl="0" algn="just" defTabSz="446088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600" dirty="0">
              <a:solidFill>
                <a:srgbClr val="3333CC">
                  <a:lumMod val="50000"/>
                </a:srgbClr>
              </a:solidFill>
              <a:latin typeface="Arial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124744"/>
            <a:ext cx="8568952" cy="121444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+mn-lt"/>
              </a:rPr>
              <a:t>Анализ результатов всероссийских и региональных процедур оценки качества образования 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ЕГЭ </a:t>
            </a:r>
            <a:r>
              <a:rPr lang="ru-RU" sz="2400" b="1" dirty="0">
                <a:solidFill>
                  <a:srgbClr val="002060"/>
                </a:solidFill>
                <a:latin typeface="+mn-lt"/>
              </a:rPr>
              <a:t>по географии) и использование их в практической деятельности учителя </a:t>
            </a:r>
            <a:endParaRPr lang="ru-RU" sz="2400" b="1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41363" y="3501008"/>
            <a:ext cx="8856662" cy="168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30212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7675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7675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7675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7675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447582" eaLnBrk="1">
              <a:lnSpc>
                <a:spcPct val="95000"/>
              </a:lnSpc>
              <a:defRPr/>
            </a:pPr>
            <a:r>
              <a:rPr lang="ru-RU" altLang="ru-RU" sz="3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82895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142984"/>
            <a:ext cx="8496944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Общие данные о распределении заданий 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ЕГЭ по географии в </a:t>
            </a: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Анализ качества  знаний обучающихся по географии                                          (на основе результатов оценочных процедур) </a:t>
            </a:r>
            <a:b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2017–2018 учебном году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Анализ качества  знаний обучающихся по географии                                          (на основе результатов оценочных процедур) </a:t>
            </a:r>
            <a:b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2019–2020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учебном году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7814918"/>
              </p:ext>
            </p:extLst>
          </p:nvPr>
        </p:nvGraphicFramePr>
        <p:xfrm>
          <a:off x="214316" y="2060848"/>
          <a:ext cx="8715368" cy="4060350"/>
        </p:xfrm>
        <a:graphic>
          <a:graphicData uri="http://schemas.openxmlformats.org/drawingml/2006/table">
            <a:tbl>
              <a:tblPr/>
              <a:tblGrid>
                <a:gridCol w="129854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76509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77141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947844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Части работы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заданий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Максимальный первичный балл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Процент максимального первичного балла за выполнение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заданий данной части от максимального первичного балла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 всю работу, равного 47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Тип заданий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96704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Часть 1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 кратким ответом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967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Часть 2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 развернутым ответом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67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291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142984"/>
            <a:ext cx="8496944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Общие данные о распределении заданий 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ЕГЭ по </a:t>
            </a: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уровням сложности</a:t>
            </a:r>
            <a:endParaRPr lang="ru-RU" alt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Анализ качества  знаний обучающихся по географии                                          (на основе результатов оценочных процедур) </a:t>
            </a:r>
            <a:b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2017–2018 учебном году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Анализ качества  знаний обучающихся по географии                                          (на основе результатов оценочных процедур) </a:t>
            </a:r>
            <a:b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2019–2020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учебном году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8725399"/>
              </p:ext>
            </p:extLst>
          </p:nvPr>
        </p:nvGraphicFramePr>
        <p:xfrm>
          <a:off x="214316" y="2204864"/>
          <a:ext cx="8715368" cy="3555070"/>
        </p:xfrm>
        <a:graphic>
          <a:graphicData uri="http://schemas.openxmlformats.org/drawingml/2006/table">
            <a:tbl>
              <a:tblPr/>
              <a:tblGrid>
                <a:gridCol w="17305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60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8830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47047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80886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Уровень сложности заданий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заданий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Максимальный первичный балл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Процент максимального первичного балла за выполнение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заданий данного уровня сложности от максимального первичного балла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 всю работу, равного 47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006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Базовый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Повышенный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Высокий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81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142984"/>
            <a:ext cx="8496944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Распределение заданий экзаменационной работы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по видам проверяемых умений и способам действий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Анализ качества  знаний обучающихся по географии                                          (на основе результатов оценочных процедур) </a:t>
            </a:r>
            <a:b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2017–2018 учебном году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Анализ качества  знаний обучающихся по географии                                          (на основе результатов оценочных процедур) </a:t>
            </a:r>
            <a:b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2019–2020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учебном году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8150315"/>
              </p:ext>
            </p:extLst>
          </p:nvPr>
        </p:nvGraphicFramePr>
        <p:xfrm>
          <a:off x="394336" y="2132856"/>
          <a:ext cx="8355327" cy="3708135"/>
        </p:xfrm>
        <a:graphic>
          <a:graphicData uri="http://schemas.openxmlformats.org/drawingml/2006/table">
            <a:tbl>
              <a:tblPr/>
              <a:tblGrid>
                <a:gridCol w="41040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1708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1708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1708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02649"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Основные умения и способы действий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заданий/баллов за выполнение заданий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674" marB="45674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34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Вся работа</a:t>
                      </a:r>
                    </a:p>
                  </a:txBody>
                  <a:tcPr marL="91442" marR="91442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latin typeface="Arial" pitchFamily="34" charset="0"/>
                          <a:cs typeface="Arial" pitchFamily="34" charset="0"/>
                        </a:rPr>
                        <a:t>Часть 1</a:t>
                      </a:r>
                      <a:endParaRPr lang="ru-RU" sz="14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latin typeface="Arial" pitchFamily="34" charset="0"/>
                          <a:cs typeface="Arial" pitchFamily="34" charset="0"/>
                        </a:rPr>
                        <a:t>Часть 2</a:t>
                      </a:r>
                      <a:endParaRPr lang="ru-RU" sz="14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Требования «Знать / понимать»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14/20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13/18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1/2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5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Требования «Уметь»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17/23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12/13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5/10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6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Требования «Использовать приобретенные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знания и умения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практической деятельности и повседневной жизни»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3/4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2/2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1/2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6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34/47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27/33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7/14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85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038082"/>
            <a:ext cx="7424397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Количество участников ЕГЭ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по географии (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201–2020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гг.)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746044"/>
              </p:ext>
            </p:extLst>
          </p:nvPr>
        </p:nvGraphicFramePr>
        <p:xfrm>
          <a:off x="1023069" y="1484784"/>
          <a:ext cx="7130760" cy="1046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6152"/>
                <a:gridCol w="1426152"/>
                <a:gridCol w="1426152"/>
                <a:gridCol w="1426152"/>
                <a:gridCol w="1426152"/>
              </a:tblGrid>
              <a:tr h="24485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6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Учебный предмет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 г.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6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2018 г.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6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2019 </a:t>
                      </a:r>
                      <a:r>
                        <a:rPr lang="ru-RU" sz="16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г.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6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2020 </a:t>
                      </a:r>
                      <a:r>
                        <a:rPr lang="ru-RU" sz="16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г.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57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чел.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чел.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чел.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чел.</a:t>
                      </a:r>
                    </a:p>
                  </a:txBody>
                  <a:tcPr marL="68580" marR="68580" marT="0" marB="0" anchor="ctr"/>
                </a:tc>
              </a:tr>
              <a:tr h="3079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6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География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256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332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210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2700" y="5661248"/>
            <a:ext cx="8389440" cy="10772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Количество </a:t>
            </a:r>
            <a:r>
              <a:rPr lang="ru-RU" sz="1600" dirty="0"/>
              <a:t>участников ЕГЭ по географии </a:t>
            </a:r>
            <a:r>
              <a:rPr lang="ru-RU" sz="1600" dirty="0" smtClean="0"/>
              <a:t>с 2018 по 2020 гг. уменьшилось на 140 </a:t>
            </a:r>
            <a:r>
              <a:rPr lang="ru-RU" sz="1600" dirty="0"/>
              <a:t>чел. </a:t>
            </a:r>
            <a:r>
              <a:rPr lang="ru-RU" sz="1600" dirty="0" smtClean="0"/>
              <a:t>(сокращение на 40%)</a:t>
            </a:r>
            <a:endParaRPr lang="ru-RU" sz="1600" dirty="0" smtClean="0"/>
          </a:p>
          <a:p>
            <a:r>
              <a:rPr lang="ru-RU" sz="1600" dirty="0" smtClean="0"/>
              <a:t>Наибольшее падение численности сдающих ЕГЭ по географии отмечается в 2020 году - на 122 чел. меньше чем в 2019 году (сокращение на 36,75%)</a:t>
            </a:r>
            <a:endParaRPr lang="ru-RU" sz="1600" dirty="0"/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Анализ качества  знаний обучающихся по географии                                          (на основе результатов оценочных процедур) </a:t>
            </a:r>
            <a:b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2019–2020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учебном году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77056250"/>
              </p:ext>
            </p:extLst>
          </p:nvPr>
        </p:nvGraphicFramePr>
        <p:xfrm>
          <a:off x="1222242" y="2564904"/>
          <a:ext cx="6491064" cy="2799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2730255"/>
              </p:ext>
            </p:extLst>
          </p:nvPr>
        </p:nvGraphicFramePr>
        <p:xfrm>
          <a:off x="1979712" y="2433092"/>
          <a:ext cx="5400600" cy="3228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09593469"/>
              </p:ext>
            </p:extLst>
          </p:nvPr>
        </p:nvGraphicFramePr>
        <p:xfrm>
          <a:off x="201315" y="1772817"/>
          <a:ext cx="8763172" cy="4770092"/>
        </p:xfrm>
        <a:graphic>
          <a:graphicData uri="http://schemas.openxmlformats.org/drawingml/2006/table">
            <a:tbl>
              <a:tblPr/>
              <a:tblGrid>
                <a:gridCol w="1421743"/>
                <a:gridCol w="674090"/>
                <a:gridCol w="1123484"/>
                <a:gridCol w="1062778"/>
                <a:gridCol w="1739274"/>
                <a:gridCol w="1337811"/>
                <a:gridCol w="1403992"/>
              </a:tblGrid>
              <a:tr h="11379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Учебный предмет</a:t>
                      </a:r>
                    </a:p>
                  </a:txBody>
                  <a:tcPr marL="91436" marR="91436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Кол-во </a:t>
                      </a: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участ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L="91436" marR="91436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Средний балл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РФ</a:t>
                      </a:r>
                    </a:p>
                    <a:p>
                      <a:endParaRPr lang="ru-RU" sz="1400" dirty="0"/>
                    </a:p>
                  </a:txBody>
                  <a:tcPr marL="91436" marR="91436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Средний 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балл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СК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Количество участников, получивших баллы ниже установленного порога</a:t>
                      </a:r>
                    </a:p>
                  </a:txBody>
                  <a:tcPr marL="91436" marR="91436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Количества участников, набравших более 81 баллов</a:t>
                      </a:r>
                    </a:p>
                  </a:txBody>
                  <a:tcPr marL="91436" marR="91436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Количества участников, набравших 100 баллов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496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 (2017)</a:t>
                      </a:r>
                    </a:p>
                  </a:txBody>
                  <a:tcPr marL="91436" marR="91436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256</a:t>
                      </a:r>
                    </a:p>
                  </a:txBody>
                  <a:tcPr marL="91436" marR="91436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55,1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52,2</a:t>
                      </a:r>
                    </a:p>
                  </a:txBody>
                  <a:tcPr marL="91436" marR="91436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(8,59%)</a:t>
                      </a:r>
                    </a:p>
                  </a:txBody>
                  <a:tcPr marL="91436" marR="91436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(2,73%)</a:t>
                      </a:r>
                    </a:p>
                  </a:txBody>
                  <a:tcPr marL="91436" marR="91436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marL="91436" marR="91436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496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 (2018)</a:t>
                      </a:r>
                    </a:p>
                  </a:txBody>
                  <a:tcPr marL="91436" marR="91436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56,6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53,4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(9,14%)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(2,28%)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496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 (2019)</a:t>
                      </a:r>
                    </a:p>
                  </a:txBody>
                  <a:tcPr marL="91436" marR="91436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332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56,2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57,5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(5,42%)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(8,13)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36" marR="91436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496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 (2020)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56,49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(7,62%)</a:t>
                      </a:r>
                    </a:p>
                    <a:p>
                      <a:pPr algn="ctr"/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(6,19%)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1268760"/>
            <a:ext cx="8424936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Динамика результатов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ЕГЭ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по географии в Ставропольском крае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Анализ качества  знаний обучающихся по географии                                          (на основе результатов оценочных процедур) </a:t>
            </a:r>
            <a:b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2017–2018 учебном году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133772"/>
            <a:ext cx="9144000" cy="990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Анализ качества  знаний обучающихся по географии                                          (на основе результатов оценочных процедур) </a:t>
            </a:r>
            <a:b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2019–2020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учебном году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857364"/>
            <a:ext cx="8280920" cy="358786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pPr marL="273050" indent="0" algn="just">
              <a:buNone/>
              <a:tabLst>
                <a:tab pos="273050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 сравнению с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2019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г. в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2020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г.: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наблюдается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уменьшение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среднего тестового балла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1,01 – с 57,5 в 2019 г. до 56,49 в 2020 г.;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участников,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преодолевших границу установленного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порога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увеличилось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2,2%;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участников, набравших 81 баллов и выше в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сравнении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2019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г.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уменьшилось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1,94%.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2020 году отсутствуют  100-балльники. В 2019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году на 100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баллов была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выполнена 1 работа.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142984"/>
            <a:ext cx="8280920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Анализ результатов ЕГЭ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по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географии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в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2020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г.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Анализ качества  знаний обучающихся по географии                                          (на основе результатов оценочных процедур) </a:t>
            </a:r>
            <a:b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2017–2018 учебном году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Анализ качества  знаний обучающихся по географии                                          (на основе результатов оценочных процедур) </a:t>
            </a:r>
            <a:b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2019–2020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учебном году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08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Анализ качества  знаний обучающихся по географии                                          (на основе результатов оценочных процедур) </a:t>
            </a:r>
            <a:b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2019–2020 </a:t>
            </a:r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учебном году</a:t>
            </a:r>
            <a:endParaRPr lang="ru-RU" sz="1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973707"/>
            <a:ext cx="8352928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Интернет-источники по подготовке обучающихся к ВПР,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ОГЭ и ЕГЭ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 географии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556792"/>
            <a:ext cx="4392487" cy="3168352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780928"/>
            <a:ext cx="4824536" cy="3996444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85359" y="5157192"/>
            <a:ext cx="3910578" cy="1079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prstClr val="black"/>
                </a:solidFill>
              </a:rPr>
              <a:t>Федеральный институт педагогических измерений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000" b="0" dirty="0" smtClean="0">
                <a:solidFill>
                  <a:srgbClr val="003399"/>
                </a:solidFill>
              </a:rPr>
              <a:t>www.fipi.ru</a:t>
            </a:r>
            <a:r>
              <a:rPr lang="ru-RU" altLang="ru-RU" sz="2000" b="0" dirty="0" smtClean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4864955" y="1595862"/>
            <a:ext cx="4099533" cy="1079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prstClr val="black"/>
                </a:solidFill>
              </a:rPr>
              <a:t>Национальные исследования качества образования</a:t>
            </a:r>
          </a:p>
          <a:p>
            <a:pPr algn="ctr"/>
            <a:r>
              <a:rPr lang="ru-RU" sz="2000" b="0" dirty="0">
                <a:solidFill>
                  <a:srgbClr val="003399"/>
                </a:solidFill>
              </a:rPr>
              <a:t>http://</a:t>
            </a:r>
            <a:r>
              <a:rPr lang="ru-RU" sz="2000" b="0" dirty="0" smtClean="0">
                <a:solidFill>
                  <a:srgbClr val="003399"/>
                </a:solidFill>
              </a:rPr>
              <a:t>www.eduniko.ru </a:t>
            </a:r>
            <a:endParaRPr lang="ru-RU" sz="2000" b="0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24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0" name="Rectangle 8"/>
          <p:cNvSpPr>
            <a:spLocks noChangeArrowheads="1"/>
          </p:cNvSpPr>
          <p:nvPr/>
        </p:nvSpPr>
        <p:spPr bwMode="auto">
          <a:xfrm>
            <a:off x="600075" y="908050"/>
            <a:ext cx="3889375" cy="1066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ru-RU" altLang="ru-RU" b="1" dirty="0" smtClean="0">
                <a:solidFill>
                  <a:prstClr val="black"/>
                </a:solidFill>
                <a:latin typeface="Arial" charset="0"/>
              </a:rPr>
              <a:t>Информационный портал ЕГЭ</a:t>
            </a:r>
            <a:r>
              <a:rPr lang="ru-RU" altLang="ru-RU" b="1" dirty="0" smtClean="0">
                <a:solidFill>
                  <a:srgbClr val="990000"/>
                </a:solidFill>
                <a:latin typeface="Arial" charset="0"/>
              </a:rPr>
              <a:t> </a:t>
            </a:r>
          </a:p>
          <a:p>
            <a:pPr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ru-RU" sz="2000" dirty="0" smtClean="0">
                <a:solidFill>
                  <a:srgbClr val="990000"/>
                </a:solidFill>
                <a:latin typeface="Arial" charset="0"/>
                <a:hlinkClick r:id="rId2"/>
              </a:rPr>
              <a:t>http://ege.edu</a:t>
            </a:r>
            <a:r>
              <a:rPr lang="ru-RU" altLang="ru-RU" sz="2000" dirty="0" smtClean="0">
                <a:solidFill>
                  <a:srgbClr val="990000"/>
                </a:solidFill>
                <a:latin typeface="Arial" charset="0"/>
                <a:hlinkClick r:id="rId3"/>
              </a:rPr>
              <a:t>.</a:t>
            </a:r>
            <a:r>
              <a:rPr lang="en-US" altLang="ru-RU" sz="2000" dirty="0" err="1" smtClean="0">
                <a:solidFill>
                  <a:srgbClr val="990000"/>
                </a:solidFill>
                <a:latin typeface="Arial" charset="0"/>
                <a:hlinkClick r:id="rId3"/>
              </a:rPr>
              <a:t>ru</a:t>
            </a:r>
            <a:r>
              <a:rPr lang="ru-RU" altLang="ru-RU" sz="2000" dirty="0" smtClean="0">
                <a:solidFill>
                  <a:srgbClr val="990000"/>
                </a:solidFill>
                <a:latin typeface="Arial" charset="0"/>
              </a:rPr>
              <a:t> </a:t>
            </a:r>
          </a:p>
        </p:txBody>
      </p:sp>
      <p:sp>
        <p:nvSpPr>
          <p:cNvPr id="57351" name="Text Box 9"/>
          <p:cNvSpPr txBox="1">
            <a:spLocks noChangeArrowheads="1"/>
          </p:cNvSpPr>
          <p:nvPr/>
        </p:nvSpPr>
        <p:spPr bwMode="auto">
          <a:xfrm>
            <a:off x="611188" y="2060575"/>
            <a:ext cx="3860800" cy="12239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prstClr val="black"/>
                </a:solidFill>
                <a:cs typeface="Arial" charset="0"/>
              </a:rPr>
              <a:t>Федеральный институт тестирования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000" b="0" dirty="0" smtClean="0">
                <a:solidFill>
                  <a:srgbClr val="990000"/>
                </a:solidFill>
                <a:cs typeface="Arial" charset="0"/>
                <a:hlinkClick r:id="rId4"/>
              </a:rPr>
              <a:t>www.rustest.ru</a:t>
            </a:r>
            <a:r>
              <a:rPr lang="ru-RU" altLang="ru-RU" sz="2000" b="0" dirty="0" smtClean="0">
                <a:solidFill>
                  <a:srgbClr val="990000"/>
                </a:solidFill>
                <a:cs typeface="Arial" charset="0"/>
              </a:rPr>
              <a:t> </a:t>
            </a:r>
          </a:p>
        </p:txBody>
      </p:sp>
      <p:sp>
        <p:nvSpPr>
          <p:cNvPr id="57352" name="Text Box 11"/>
          <p:cNvSpPr txBox="1">
            <a:spLocks noChangeArrowheads="1"/>
          </p:cNvSpPr>
          <p:nvPr/>
        </p:nvSpPr>
        <p:spPr bwMode="auto">
          <a:xfrm>
            <a:off x="612775" y="3414713"/>
            <a:ext cx="3910013" cy="1079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prstClr val="black"/>
                </a:solidFill>
              </a:rPr>
              <a:t>Методическая лаборатория географии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000" b="0" dirty="0" smtClean="0">
                <a:solidFill>
                  <a:srgbClr val="990000"/>
                </a:solidFill>
                <a:cs typeface="Arial" charset="0"/>
                <a:hlinkClick r:id="rId5"/>
              </a:rPr>
              <a:t>http</a:t>
            </a:r>
            <a:r>
              <a:rPr lang="ru-RU" altLang="ru-RU" sz="2000" b="0" dirty="0" smtClean="0">
                <a:solidFill>
                  <a:srgbClr val="990000"/>
                </a:solidFill>
                <a:cs typeface="Arial" charset="0"/>
                <a:hlinkClick r:id="rId5"/>
              </a:rPr>
              <a:t>://</a:t>
            </a:r>
            <a:r>
              <a:rPr lang="en-US" altLang="ru-RU" sz="2000" b="0" dirty="0" smtClean="0">
                <a:solidFill>
                  <a:srgbClr val="990000"/>
                </a:solidFill>
                <a:cs typeface="Arial" charset="0"/>
                <a:hlinkClick r:id="rId5"/>
              </a:rPr>
              <a:t>geo.metodist.ru</a:t>
            </a:r>
            <a:r>
              <a:rPr lang="ru-RU" altLang="ru-RU" sz="2000" b="0" dirty="0" smtClean="0">
                <a:solidFill>
                  <a:srgbClr val="990000"/>
                </a:solidFill>
                <a:cs typeface="Arial" charset="0"/>
              </a:rPr>
              <a:t> </a:t>
            </a:r>
          </a:p>
        </p:txBody>
      </p:sp>
      <p:sp>
        <p:nvSpPr>
          <p:cNvPr id="57353" name="Text Box 12"/>
          <p:cNvSpPr txBox="1">
            <a:spLocks noChangeArrowheads="1"/>
          </p:cNvSpPr>
          <p:nvPr/>
        </p:nvSpPr>
        <p:spPr bwMode="auto">
          <a:xfrm>
            <a:off x="4652963" y="2105025"/>
            <a:ext cx="4238625" cy="117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prstClr val="black"/>
                </a:solidFill>
                <a:cs typeface="Arial" charset="0"/>
              </a:rPr>
              <a:t>Региональный центр обработки информации</a:t>
            </a:r>
          </a:p>
          <a:p>
            <a:pPr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ru-RU" altLang="ru-RU" sz="2000" b="0" dirty="0" smtClean="0">
                <a:solidFill>
                  <a:srgbClr val="990000"/>
                </a:solidFill>
                <a:hlinkClick r:id="rId6"/>
              </a:rPr>
              <a:t>http://ege.stavedu.ru</a:t>
            </a:r>
            <a:r>
              <a:rPr lang="ru-RU" altLang="ru-RU" sz="2000" b="0" dirty="0" smtClean="0">
                <a:solidFill>
                  <a:srgbClr val="990000"/>
                </a:solidFill>
              </a:rPr>
              <a:t> </a:t>
            </a:r>
          </a:p>
        </p:txBody>
      </p:sp>
      <p:sp>
        <p:nvSpPr>
          <p:cNvPr id="57354" name="Text Box 11"/>
          <p:cNvSpPr txBox="1">
            <a:spLocks noChangeArrowheads="1"/>
          </p:cNvSpPr>
          <p:nvPr/>
        </p:nvSpPr>
        <p:spPr bwMode="auto">
          <a:xfrm>
            <a:off x="4652963" y="908050"/>
            <a:ext cx="4238625" cy="1079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prstClr val="black"/>
                </a:solidFill>
              </a:rPr>
              <a:t>Федеральный институт педагогических измерений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000" b="0" dirty="0" smtClean="0">
                <a:solidFill>
                  <a:prstClr val="black"/>
                </a:solidFill>
                <a:hlinkClick r:id="rId7"/>
              </a:rPr>
              <a:t>www.fipi.ru</a:t>
            </a:r>
            <a:r>
              <a:rPr lang="ru-RU" altLang="ru-RU" sz="2000" b="0" dirty="0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4668838" y="3429000"/>
            <a:ext cx="4240212" cy="1079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prstClr val="black"/>
                </a:solidFill>
              </a:rPr>
              <a:t>Единая коллекция цифровых образовательных ресурсов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0" u="sng" dirty="0" smtClean="0">
                <a:solidFill>
                  <a:prstClr val="black"/>
                </a:solidFill>
                <a:hlinkClick r:id="rId8"/>
              </a:rPr>
              <a:t>http://school-collection.edu.ru</a:t>
            </a:r>
            <a:r>
              <a:rPr lang="ru-RU" altLang="ru-RU" sz="2000" b="0" dirty="0" smtClean="0">
                <a:solidFill>
                  <a:prstClr val="black"/>
                </a:solidFill>
              </a:rPr>
              <a:t> </a:t>
            </a:r>
            <a:endParaRPr lang="ru-RU" altLang="ru-RU" sz="2000" b="0" dirty="0" smtClean="0">
              <a:solidFill>
                <a:srgbClr val="990000"/>
              </a:solidFill>
              <a:cs typeface="Arial" charset="0"/>
            </a:endParaRPr>
          </a:p>
        </p:txBody>
      </p:sp>
      <p:sp>
        <p:nvSpPr>
          <p:cNvPr id="57356" name="Text Box 11"/>
          <p:cNvSpPr txBox="1">
            <a:spLocks noChangeArrowheads="1"/>
          </p:cNvSpPr>
          <p:nvPr/>
        </p:nvSpPr>
        <p:spPr bwMode="auto">
          <a:xfrm>
            <a:off x="623888" y="4695825"/>
            <a:ext cx="3887787" cy="118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000" b="0" dirty="0" smtClean="0">
              <a:solidFill>
                <a:prstClr val="black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prstClr val="black"/>
                </a:solidFill>
              </a:rPr>
              <a:t>Федеральный центр информационно-образовательных ресурсов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b="0" u="sng" dirty="0" smtClean="0">
                <a:solidFill>
                  <a:prstClr val="black"/>
                </a:solidFill>
                <a:hlinkClick r:id="rId9"/>
              </a:rPr>
              <a:t>http://fcior.edu.ru</a:t>
            </a:r>
            <a:r>
              <a:rPr lang="ru-RU" altLang="ru-RU" sz="2000" b="0" dirty="0" smtClean="0">
                <a:solidFill>
                  <a:prstClr val="black"/>
                </a:solidFill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black"/>
                </a:solidFill>
              </a:rPr>
              <a:t> </a:t>
            </a:r>
            <a:endParaRPr lang="ru-RU" altLang="ru-RU" sz="2000" dirty="0" smtClean="0">
              <a:solidFill>
                <a:srgbClr val="990000"/>
              </a:solidFill>
              <a:cs typeface="Arial" charset="0"/>
            </a:endParaRPr>
          </a:p>
        </p:txBody>
      </p:sp>
      <p:sp>
        <p:nvSpPr>
          <p:cNvPr id="57357" name="Text Box 11"/>
          <p:cNvSpPr txBox="1">
            <a:spLocks noChangeArrowheads="1"/>
          </p:cNvSpPr>
          <p:nvPr/>
        </p:nvSpPr>
        <p:spPr bwMode="auto">
          <a:xfrm>
            <a:off x="4668838" y="4718050"/>
            <a:ext cx="4240212" cy="119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000" b="0" dirty="0" smtClean="0">
              <a:solidFill>
                <a:prstClr val="black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prstClr val="black"/>
                </a:solidFill>
              </a:rPr>
              <a:t>Подготовка к ГИА и ЕГЭ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prstClr val="black"/>
                </a:solidFill>
              </a:rPr>
              <a:t>(по материалам сайта </a:t>
            </a:r>
            <a:r>
              <a:rPr lang="ru-RU" altLang="ru-RU" dirty="0" err="1" smtClean="0">
                <a:solidFill>
                  <a:prstClr val="black"/>
                </a:solidFill>
              </a:rPr>
              <a:t>статград</a:t>
            </a:r>
            <a:r>
              <a:rPr lang="ru-RU" altLang="ru-RU" dirty="0" smtClean="0">
                <a:solidFill>
                  <a:prstClr val="black"/>
                </a:solidFill>
              </a:rPr>
              <a:t>)</a:t>
            </a:r>
            <a:r>
              <a:rPr lang="ru-RU" altLang="ru-RU" sz="2000" u="sng" dirty="0" smtClean="0">
                <a:solidFill>
                  <a:prstClr val="black"/>
                </a:solidFill>
                <a:hlinkClick r:id="rId10"/>
              </a:rPr>
              <a:t> </a:t>
            </a:r>
            <a:r>
              <a:rPr lang="ru-RU" altLang="ru-RU" sz="2000" b="0" u="sng" dirty="0" smtClean="0">
                <a:solidFill>
                  <a:prstClr val="black"/>
                </a:solidFill>
                <a:hlinkClick r:id="rId10"/>
              </a:rPr>
              <a:t>http://www.resolventa.ru/demo/demo.htm</a:t>
            </a:r>
            <a:r>
              <a:rPr lang="ru-RU" altLang="ru-RU" sz="2000" b="0" dirty="0" smtClean="0">
                <a:solidFill>
                  <a:prstClr val="black"/>
                </a:solidFill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black"/>
                </a:solidFill>
              </a:rPr>
              <a:t> </a:t>
            </a:r>
            <a:endParaRPr lang="ru-RU" altLang="ru-RU" sz="2000" dirty="0" smtClean="0">
              <a:solidFill>
                <a:srgbClr val="990000"/>
              </a:solidFill>
              <a:cs typeface="Arial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9FB8CD">
              <a:lumMod val="60000"/>
              <a:lumOff val="40000"/>
            </a:srgbClr>
          </a:solidFill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Анализ качества  знаний обучающихся по географии                                          (на основе результатов оценочных процедур) </a:t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в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2019–2020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учебном году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192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883</TotalTime>
  <Words>767</Words>
  <Application>Microsoft Office PowerPoint</Application>
  <PresentationFormat>Экран (4:3)</PresentationFormat>
  <Paragraphs>180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Начальная</vt:lpstr>
      <vt:lpstr>Анализ результатов всероссийских и региональных процедур оценки качества образования (ЕГЭ по географии) и использование их в практической деятельности учителя </vt:lpstr>
      <vt:lpstr>Анализ качества  знаний обучающихся по географии                                          (на основе результатов оценочных процедур)  в 2019–2020 учебном году</vt:lpstr>
      <vt:lpstr>Анализ качества  знаний обучающихся по географии                                          (на основе результатов оценочных процедур)  в 2019–2020 учебном году</vt:lpstr>
      <vt:lpstr>Анализ качества  знаний обучающихся по географии                                          (на основе результатов оценочных процедур)  в 2019–2020 учебном году</vt:lpstr>
      <vt:lpstr>Анализ качества  знаний обучающихся по географии                                          (на основе результатов оценочных процедур)  в 2019–2020 учебном году</vt:lpstr>
      <vt:lpstr>Анализ качества  знаний обучающихся по географии                                          (на основе результатов оценочных процедур)  в 2017–2018 учебном году</vt:lpstr>
      <vt:lpstr>Анализ качества  знаний обучающихся по географии                                          (на основе результатов оценочных процедур)  в 2019–2020 учебном году</vt:lpstr>
      <vt:lpstr>Анализ качества  знаний обучающихся по географии                                          (на основе результатов оценочных процедур)  в 2019–2020 учебном году</vt:lpstr>
      <vt:lpstr>Презентация PowerPoint</vt:lpstr>
      <vt:lpstr>Анализ результатов всероссийских и региональных процедур оценки качества образования ЕГЭ по географии) и использование их в практической деятельности учителя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работы предметной комиссии по географии Ставропольского края</dc:title>
  <dc:creator>RCOI Boss</dc:creator>
  <cp:lastModifiedBy>Alex</cp:lastModifiedBy>
  <cp:revision>122</cp:revision>
  <dcterms:created xsi:type="dcterms:W3CDTF">2017-07-20T06:32:28Z</dcterms:created>
  <dcterms:modified xsi:type="dcterms:W3CDTF">2020-08-12T08:23:21Z</dcterms:modified>
</cp:coreProperties>
</file>