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287" r:id="rId4"/>
    <p:sldId id="289" r:id="rId5"/>
    <p:sldId id="290" r:id="rId6"/>
    <p:sldId id="295" r:id="rId7"/>
    <p:sldId id="296" r:id="rId8"/>
    <p:sldId id="284" r:id="rId9"/>
    <p:sldId id="283" r:id="rId10"/>
    <p:sldId id="299" r:id="rId11"/>
    <p:sldId id="298" r:id="rId12"/>
    <p:sldId id="29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5F4FE"/>
    <a:srgbClr val="DDDDDD"/>
    <a:srgbClr val="EEEDFD"/>
    <a:srgbClr val="E6E4FC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 autoAdjust="0"/>
  </p:normalViewPr>
  <p:slideViewPr>
    <p:cSldViewPr>
      <p:cViewPr varScale="1">
        <p:scale>
          <a:sx n="91" d="100"/>
          <a:sy n="91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90680-EBEC-4DF0-8B28-E90E379547CF}" type="doc">
      <dgm:prSet loTypeId="urn:microsoft.com/office/officeart/2005/8/layout/cycle3" loCatId="cycle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66480EB8-C023-46DC-8AEF-EFB42ABA690A}" type="pres">
      <dgm:prSet presAssocID="{8B890680-EBEC-4DF0-8B28-E90E379547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9C9A48-46A7-4AAC-ADA0-5579EBD8BA5D}" type="pres">
      <dgm:prSet presAssocID="{8B890680-EBEC-4DF0-8B28-E90E379547CF}" presName="cycle" presStyleCnt="0"/>
      <dgm:spPr/>
    </dgm:pt>
  </dgm:ptLst>
  <dgm:cxnLst>
    <dgm:cxn modelId="{43A60B1F-3C49-4636-B392-8E6BF9F1FA5C}" type="presOf" srcId="{8B890680-EBEC-4DF0-8B28-E90E379547CF}" destId="{66480EB8-C023-46DC-8AEF-EFB42ABA690A}" srcOrd="0" destOrd="0" presId="urn:microsoft.com/office/officeart/2005/8/layout/cycle3"/>
    <dgm:cxn modelId="{B0920DEC-8088-49A8-BA7B-12F9E71CD4C6}" type="presParOf" srcId="{66480EB8-C023-46DC-8AEF-EFB42ABA690A}" destId="{DB9C9A48-46A7-4AAC-ADA0-5579EBD8BA5D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C9247-0E77-4524-A54A-E9F946431034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E6B5ECA-4924-4EC5-8806-989802B53867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неучебной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направленности обучения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97F22-B4D4-47B4-9765-46B07132A46E}" type="parTrans" cxnId="{CC8E348F-574E-4DD9-9FE6-1C814788A3B0}">
      <dgm:prSet/>
      <dgm:spPr/>
      <dgm:t>
        <a:bodyPr/>
        <a:lstStyle/>
        <a:p>
          <a:endParaRPr lang="ru-RU"/>
        </a:p>
      </dgm:t>
    </dgm:pt>
    <dgm:pt modelId="{3196D342-4147-4EE7-8294-E665A769EF2A}" type="sibTrans" cxnId="{CC8E348F-574E-4DD9-9FE6-1C814788A3B0}">
      <dgm:prSet/>
      <dgm:spPr/>
      <dgm:t>
        <a:bodyPr/>
        <a:lstStyle/>
        <a:p>
          <a:endParaRPr lang="ru-RU"/>
        </a:p>
      </dgm:t>
    </dgm:pt>
    <dgm:pt modelId="{A081386E-2849-4B94-968C-6391B6EABC52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субъекта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55DE84-3B60-471D-8406-6603790EDA4B}" type="parTrans" cxnId="{F9EC0104-B6D7-4F9F-9FE6-5F6B6109D23D}">
      <dgm:prSet/>
      <dgm:spPr/>
      <dgm:t>
        <a:bodyPr/>
        <a:lstStyle/>
        <a:p>
          <a:endParaRPr lang="ru-RU"/>
        </a:p>
      </dgm:t>
    </dgm:pt>
    <dgm:pt modelId="{3D66D046-618C-4922-A8CC-3454FAEF67D3}" type="sibTrans" cxnId="{F9EC0104-B6D7-4F9F-9FE6-5F6B6109D23D}">
      <dgm:prSet/>
      <dgm:spPr/>
      <dgm:t>
        <a:bodyPr/>
        <a:lstStyle/>
        <a:p>
          <a:endParaRPr lang="ru-RU"/>
        </a:p>
      </dgm:t>
    </dgm:pt>
    <dgm:pt modelId="{FC1B4C62-D2DF-400F-AC83-BA909D36EDD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экспертности</a:t>
          </a:r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39146512-0CA0-45DB-A030-1334BF220D4C}" type="parTrans" cxnId="{29113193-9158-4B09-A47D-F5043282B469}">
      <dgm:prSet/>
      <dgm:spPr/>
      <dgm:t>
        <a:bodyPr/>
        <a:lstStyle/>
        <a:p>
          <a:endParaRPr lang="ru-RU"/>
        </a:p>
      </dgm:t>
    </dgm:pt>
    <dgm:pt modelId="{DBED1788-9B02-4245-940E-9D39F541AB49}" type="sibTrans" cxnId="{29113193-9158-4B09-A47D-F5043282B469}">
      <dgm:prSet/>
      <dgm:spPr/>
      <dgm:t>
        <a:bodyPr/>
        <a:lstStyle/>
        <a:p>
          <a:endParaRPr lang="ru-RU"/>
        </a:p>
      </dgm:t>
    </dgm:pt>
    <dgm:pt modelId="{27EA94B5-B6BD-423A-8B33-631F26571105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переквалифицированного образования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3AB59-0726-4F9C-A642-ACF44C9F7A0D}" type="parTrans" cxnId="{5B515D1C-9D9D-4D43-9F53-958D36EF2646}">
      <dgm:prSet/>
      <dgm:spPr/>
      <dgm:t>
        <a:bodyPr/>
        <a:lstStyle/>
        <a:p>
          <a:endParaRPr lang="ru-RU"/>
        </a:p>
      </dgm:t>
    </dgm:pt>
    <dgm:pt modelId="{F87D463E-B8F5-4591-94A1-90C94943FA1A}" type="sibTrans" cxnId="{5B515D1C-9D9D-4D43-9F53-958D36EF2646}">
      <dgm:prSet/>
      <dgm:spPr/>
      <dgm:t>
        <a:bodyPr/>
        <a:lstStyle/>
        <a:p>
          <a:endParaRPr lang="ru-RU"/>
        </a:p>
      </dgm:t>
    </dgm:pt>
    <dgm:pt modelId="{335C32BE-452A-41FF-BE32-15643339B1ED}" type="pres">
      <dgm:prSet presAssocID="{60CC9247-0E77-4524-A54A-E9F9464310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05754A-5093-4E15-A12C-020A676F699F}" type="pres">
      <dgm:prSet presAssocID="{60CC9247-0E77-4524-A54A-E9F946431034}" presName="cycle" presStyleCnt="0"/>
      <dgm:spPr/>
    </dgm:pt>
    <dgm:pt modelId="{41FCD9A1-262B-465E-9614-09EB6BA65FD4}" type="pres">
      <dgm:prSet presAssocID="{4E6B5ECA-4924-4EC5-8806-989802B53867}" presName="nodeFirstNode" presStyleLbl="node1" presStyleIdx="0" presStyleCnt="4" custScaleX="141203" custRadScaleRad="95707" custRadScaleInc="-3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D07A7-628A-40CB-B77D-3B4E8AD70EBA}" type="pres">
      <dgm:prSet presAssocID="{3196D342-4147-4EE7-8294-E665A769EF2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1C7C9A9-C36E-4758-B35F-DB9666980C3E}" type="pres">
      <dgm:prSet presAssocID="{A081386E-2849-4B94-968C-6391B6EABC52}" presName="nodeFollowingNodes" presStyleLbl="node1" presStyleIdx="1" presStyleCnt="4" custScaleX="102813" custRadScaleRad="126055" custRadScaleInc="35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D4AAD-0BE0-4016-B780-2E88DEC03153}" type="pres">
      <dgm:prSet presAssocID="{FC1B4C62-D2DF-400F-AC83-BA909D36EDD8}" presName="nodeFollowingNodes" presStyleLbl="node1" presStyleIdx="2" presStyleCnt="4" custScaleX="111998" custScaleY="90365" custRadScaleRad="100322" custRadScaleInc="3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ED2E2-8B28-443F-A31E-C53885276681}" type="pres">
      <dgm:prSet presAssocID="{27EA94B5-B6BD-423A-8B33-631F26571105}" presName="nodeFollowingNodes" presStyleLbl="node1" presStyleIdx="3" presStyleCnt="4" custScaleX="105029" custRadScaleRad="131832" custRadScaleInc="-3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DBDCEB-1BE2-4265-97E1-51B2701CD92E}" type="presOf" srcId="{FC1B4C62-D2DF-400F-AC83-BA909D36EDD8}" destId="{4B3D4AAD-0BE0-4016-B780-2E88DEC03153}" srcOrd="0" destOrd="0" presId="urn:microsoft.com/office/officeart/2005/8/layout/cycle3"/>
    <dgm:cxn modelId="{CC8E348F-574E-4DD9-9FE6-1C814788A3B0}" srcId="{60CC9247-0E77-4524-A54A-E9F946431034}" destId="{4E6B5ECA-4924-4EC5-8806-989802B53867}" srcOrd="0" destOrd="0" parTransId="{EB697F22-B4D4-47B4-9765-46B07132A46E}" sibTransId="{3196D342-4147-4EE7-8294-E665A769EF2A}"/>
    <dgm:cxn modelId="{77561AD8-82DF-4C5C-951E-BF6D8160F0C6}" type="presOf" srcId="{A081386E-2849-4B94-968C-6391B6EABC52}" destId="{71C7C9A9-C36E-4758-B35F-DB9666980C3E}" srcOrd="0" destOrd="0" presId="urn:microsoft.com/office/officeart/2005/8/layout/cycle3"/>
    <dgm:cxn modelId="{DE44AF77-14E9-488B-9C4A-8B2CCBB82E89}" type="presOf" srcId="{4E6B5ECA-4924-4EC5-8806-989802B53867}" destId="{41FCD9A1-262B-465E-9614-09EB6BA65FD4}" srcOrd="0" destOrd="0" presId="urn:microsoft.com/office/officeart/2005/8/layout/cycle3"/>
    <dgm:cxn modelId="{29113193-9158-4B09-A47D-F5043282B469}" srcId="{60CC9247-0E77-4524-A54A-E9F946431034}" destId="{FC1B4C62-D2DF-400F-AC83-BA909D36EDD8}" srcOrd="2" destOrd="0" parTransId="{39146512-0CA0-45DB-A030-1334BF220D4C}" sibTransId="{DBED1788-9B02-4245-940E-9D39F541AB49}"/>
    <dgm:cxn modelId="{6086E81F-C30F-437D-812A-93270FA99DB7}" type="presOf" srcId="{60CC9247-0E77-4524-A54A-E9F946431034}" destId="{335C32BE-452A-41FF-BE32-15643339B1ED}" srcOrd="0" destOrd="0" presId="urn:microsoft.com/office/officeart/2005/8/layout/cycle3"/>
    <dgm:cxn modelId="{7938497B-079F-4172-AFA0-0A02E37594A9}" type="presOf" srcId="{27EA94B5-B6BD-423A-8B33-631F26571105}" destId="{518ED2E2-8B28-443F-A31E-C53885276681}" srcOrd="0" destOrd="0" presId="urn:microsoft.com/office/officeart/2005/8/layout/cycle3"/>
    <dgm:cxn modelId="{5B515D1C-9D9D-4D43-9F53-958D36EF2646}" srcId="{60CC9247-0E77-4524-A54A-E9F946431034}" destId="{27EA94B5-B6BD-423A-8B33-631F26571105}" srcOrd="3" destOrd="0" parTransId="{83C3AB59-0726-4F9C-A642-ACF44C9F7A0D}" sibTransId="{F87D463E-B8F5-4591-94A1-90C94943FA1A}"/>
    <dgm:cxn modelId="{1AF54FEB-D772-47D5-BAC8-56EAF14A05C1}" type="presOf" srcId="{3196D342-4147-4EE7-8294-E665A769EF2A}" destId="{7F1D07A7-628A-40CB-B77D-3B4E8AD70EBA}" srcOrd="0" destOrd="0" presId="urn:microsoft.com/office/officeart/2005/8/layout/cycle3"/>
    <dgm:cxn modelId="{F9EC0104-B6D7-4F9F-9FE6-5F6B6109D23D}" srcId="{60CC9247-0E77-4524-A54A-E9F946431034}" destId="{A081386E-2849-4B94-968C-6391B6EABC52}" srcOrd="1" destOrd="0" parTransId="{FA55DE84-3B60-471D-8406-6603790EDA4B}" sibTransId="{3D66D046-618C-4922-A8CC-3454FAEF67D3}"/>
    <dgm:cxn modelId="{99B3C207-F649-408F-89DE-EB78F45053D3}" type="presParOf" srcId="{335C32BE-452A-41FF-BE32-15643339B1ED}" destId="{8805754A-5093-4E15-A12C-020A676F699F}" srcOrd="0" destOrd="0" presId="urn:microsoft.com/office/officeart/2005/8/layout/cycle3"/>
    <dgm:cxn modelId="{3A7A8BE3-761B-47BF-ACAC-9F8005B3FB52}" type="presParOf" srcId="{8805754A-5093-4E15-A12C-020A676F699F}" destId="{41FCD9A1-262B-465E-9614-09EB6BA65FD4}" srcOrd="0" destOrd="0" presId="urn:microsoft.com/office/officeart/2005/8/layout/cycle3"/>
    <dgm:cxn modelId="{E65C9B36-2337-4FE9-9774-EB5EA5A2878A}" type="presParOf" srcId="{8805754A-5093-4E15-A12C-020A676F699F}" destId="{7F1D07A7-628A-40CB-B77D-3B4E8AD70EBA}" srcOrd="1" destOrd="0" presId="urn:microsoft.com/office/officeart/2005/8/layout/cycle3"/>
    <dgm:cxn modelId="{7DA5A2F3-9DD3-4AA2-A52D-F767285C685C}" type="presParOf" srcId="{8805754A-5093-4E15-A12C-020A676F699F}" destId="{71C7C9A9-C36E-4758-B35F-DB9666980C3E}" srcOrd="2" destOrd="0" presId="urn:microsoft.com/office/officeart/2005/8/layout/cycle3"/>
    <dgm:cxn modelId="{1AC7AEAF-89F4-49CC-AB1C-2D4C609E9801}" type="presParOf" srcId="{8805754A-5093-4E15-A12C-020A676F699F}" destId="{4B3D4AAD-0BE0-4016-B780-2E88DEC03153}" srcOrd="3" destOrd="0" presId="urn:microsoft.com/office/officeart/2005/8/layout/cycle3"/>
    <dgm:cxn modelId="{CEB3077D-3599-4161-9651-D536FA21AE84}" type="presParOf" srcId="{8805754A-5093-4E15-A12C-020A676F699F}" destId="{518ED2E2-8B28-443F-A31E-C53885276681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D07A7-628A-40CB-B77D-3B4E8AD70EBA}">
      <dsp:nvSpPr>
        <dsp:cNvPr id="0" name=""/>
        <dsp:cNvSpPr/>
      </dsp:nvSpPr>
      <dsp:spPr>
        <a:xfrm>
          <a:off x="1737775" y="-1472104"/>
          <a:ext cx="4655059" cy="4655059"/>
        </a:xfrm>
        <a:prstGeom prst="circularArrow">
          <a:avLst>
            <a:gd name="adj1" fmla="val 4569"/>
            <a:gd name="adj2" fmla="val 266539"/>
            <a:gd name="adj3" fmla="val 10189686"/>
            <a:gd name="adj4" fmla="val -1375099"/>
            <a:gd name="adj5" fmla="val 4745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CD9A1-262B-465E-9614-09EB6BA65FD4}">
      <dsp:nvSpPr>
        <dsp:cNvPr id="0" name=""/>
        <dsp:cNvSpPr/>
      </dsp:nvSpPr>
      <dsp:spPr>
        <a:xfrm>
          <a:off x="1954561" y="108010"/>
          <a:ext cx="4221488" cy="149482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неучебной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направленности обучения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7533" y="180982"/>
        <a:ext cx="4075544" cy="1348885"/>
      </dsp:txXfrm>
    </dsp:sp>
    <dsp:sp modelId="{71C7C9A9-C36E-4758-B35F-DB9666980C3E}">
      <dsp:nvSpPr>
        <dsp:cNvPr id="0" name=""/>
        <dsp:cNvSpPr/>
      </dsp:nvSpPr>
      <dsp:spPr>
        <a:xfrm>
          <a:off x="4654851" y="1764211"/>
          <a:ext cx="3073758" cy="149482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субъекта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7823" y="1837183"/>
        <a:ext cx="2927814" cy="1348885"/>
      </dsp:txXfrm>
    </dsp:sp>
    <dsp:sp modelId="{4B3D4AAD-0BE0-4016-B780-2E88DEC03153}">
      <dsp:nvSpPr>
        <dsp:cNvPr id="0" name=""/>
        <dsp:cNvSpPr/>
      </dsp:nvSpPr>
      <dsp:spPr>
        <a:xfrm>
          <a:off x="2386601" y="3384376"/>
          <a:ext cx="3348358" cy="135080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экспертности</a:t>
          </a: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2452542" y="3450317"/>
        <a:ext cx="3216476" cy="1218920"/>
      </dsp:txXfrm>
    </dsp:sp>
    <dsp:sp modelId="{518ED2E2-8B28-443F-A31E-C53885276681}">
      <dsp:nvSpPr>
        <dsp:cNvPr id="0" name=""/>
        <dsp:cNvSpPr/>
      </dsp:nvSpPr>
      <dsp:spPr>
        <a:xfrm>
          <a:off x="406381" y="1764190"/>
          <a:ext cx="3140009" cy="149482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Парадокс переквалифицированного образования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9353" y="1837162"/>
        <a:ext cx="2994065" cy="1348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9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100" b="1">
                <a:solidFill>
                  <a:schemeClr val="bg1"/>
                </a:solidFill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68F9F-56D1-4D57-8E2A-2DCB8BF539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6392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B27630-F6E1-44EF-9422-AE8E156C21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41277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368C23E7-DA6E-4DEA-A134-A545743154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285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0D2DF-B7CA-403B-9914-083B678875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482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9B51B-3A81-41DD-9F83-EF3EA30648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8182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10DB7-298A-47AF-AA06-980EF7F9F1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515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46A60-033D-4A33-AF4E-2110813901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94607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CAD82-CC9C-4C14-9FD9-DB533199F6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802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B11EC-5C9B-4AF0-AE48-AA59CFDB0BC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1053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9B7C8B-0ACC-4EE7-8E72-565D196188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81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9839FD-3228-425D-99F8-B9DF23FB51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2219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fld id="{1D906012-A7FD-46FB-8057-B158F41449D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j-lt"/>
          <a:ea typeface="+mn-ea"/>
          <a:cs typeface="+mn-cs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j-lt"/>
          <a:ea typeface="+mn-ea"/>
          <a:cs typeface="+mn-cs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443" y="1961024"/>
            <a:ext cx="7748998" cy="2332072"/>
          </a:xfrm>
        </p:spPr>
        <p:txBody>
          <a:bodyPr/>
          <a:lstStyle/>
          <a:p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«Ставропольский краевой институт развития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повышения квалификации и переподготовки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образования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СЪЕЗД РАБОТНИКОВ ДОШКОЛЬНОГО  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ВСЕРОССИЙСКОГО СЪЕЗДА РАБОТНИКОВ ДОШКОЛЬНОГО ОБРАЗОВАНИЯ 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ГОСУДАРСТЕННОЙ ПОЛИТИКИ 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ДОШКОЛЬНОГО ОБРАЗОВАНИЯ</a:t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879" y="1058887"/>
            <a:ext cx="1008112" cy="10739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3443" y="2559154"/>
            <a:ext cx="75425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endParaRPr lang="ru-RU" b="1" dirty="0"/>
          </a:p>
          <a:p>
            <a:pPr algn="ctr"/>
            <a:endParaRPr lang="ru-RU" sz="11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55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114889"/>
          </a:xfrm>
        </p:spPr>
        <p:txBody>
          <a:bodyPr/>
          <a:lstStyle/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: от учебного – к управленческому и созидательно-творческому.</a:t>
            </a:r>
          </a:p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источников обучения: от информации – к реальному опыту участников.</a:t>
            </a:r>
          </a:p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характера обучения: от традиционного к интерактивному обучению.</a:t>
            </a:r>
          </a:p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субъекта учения: от субъекта познающего к субъекту действующему и преобразующему; от индивидуального субъекта – к коллективному.</a:t>
            </a:r>
          </a:p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направленности обучения: от учебно-познавательной – к прямой практической преобразующей направленности и практическому характеру образовательных результатов.</a:t>
            </a:r>
          </a:p>
          <a:p>
            <a:pPr algn="just"/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Изменение характера оценки результатов обучения: от оценки учебных результатов – к оценке воздействия обучения на поведенческие проявления (компетенции), а также на производственную практику обучаемых и организации, вплоть до оценки производственной и финансовой эффективности обучения.</a:t>
            </a:r>
          </a:p>
          <a:p>
            <a:pPr>
              <a:spcBef>
                <a:spcPts val="0"/>
              </a:spcBef>
            </a:pPr>
            <a:endParaRPr lang="ru-RU" sz="1800" b="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0" dirty="0" smtClean="0">
              <a:solidFill>
                <a:srgbClr val="3838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9378" y="0"/>
            <a:ext cx="81374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КОНЦЕПТЫ</a:t>
            </a:r>
            <a:endParaRPr lang="ru-RU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9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70741" y="116632"/>
            <a:ext cx="642393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профессионализму </a:t>
            </a:r>
          </a:p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личности воспитателя ДОО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25237" y="1124744"/>
            <a:ext cx="419781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должен ЗНАТЬ: </a:t>
            </a:r>
            <a:b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Психологию возраста и предметные</a:t>
            </a:r>
            <a:r>
              <a:rPr kumimoji="0" lang="ru-RU" sz="14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Нормативную базу </a:t>
            </a:r>
            <a:r>
              <a:rPr lang="ru-RU" sz="1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технологии.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критерии выявления детской одарённости, виды детской одарённости.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стимулирующие развитие способностей и ранней одарённости.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характеристики необходимой развивающей предметно-пространственной среды группы.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(комплексные и специализированные).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Современную научно-методическую литературу по проблемам дошкольного образования.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 методов и приёмов работы по развитию способностей детей.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 и личностный потенциал ребёнка.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ребёнка.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и материальные возможности семьи, семейный психологический микроклимат.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развития ребёнка в условиях семьи.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формы и методы работы с родителями и законными представителями ребенка.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957300"/>
            <a:ext cx="4644008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УМЕТЬ: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развивающую среду</a:t>
            </a:r>
            <a:r>
              <a:rPr kumimoji="0" lang="ru-RU" sz="14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 э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моционально-комфортную обстановку и благоприятный психологический микроклимат в группе.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kumimoji="0" lang="ru-RU" sz="1400" b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-аналитический подход к планированию и организации работы с детьми.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инновационные технологии и методики.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развитие способностей через разные формы работы с детьми.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свои личностные творческие способности.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актуальную для детей мотивацию деятельности.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Самосовершенствоваться (спланировать систему работы по самообразованию).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со всеми специалистами ДОО, занимающимися с одарённым ребёнком.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позитивные межличностные отношения с ребёнком.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образовательную программу кружковой работы.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методами проблемного обучения и техникой постановки вопросов.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оптимальные формы работы с детьми. 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4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работу с родителями и законными представителями ребенка.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161" y="2492896"/>
            <a:ext cx="8956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latin typeface="Open Sans"/>
              </a:rPr>
              <a:t>Благодарю за внимание</a:t>
            </a:r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!</a:t>
            </a:r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 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067011"/>
            <a:ext cx="7886700" cy="987686"/>
          </a:xfrm>
        </p:spPr>
        <p:txBody>
          <a:bodyPr/>
          <a:lstStyle/>
          <a:p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ДПО «Ставропольский краевой институт развития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повышения квалификации и переподготовки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 образования»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39952" y="4725144"/>
            <a:ext cx="5162724" cy="150018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Гриневич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 </a:t>
            </a: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Марияновна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доцент, заведующий кафедрой дошкольного образования ГБУ ДПО СКИРО ПК и ПРО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Ставрополь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980728"/>
            <a:ext cx="1008112" cy="10739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2276872"/>
            <a:ext cx="80430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КОНЦЕПТЫ ДОПОЛНИТЕЛЬНОГО ПРОФЕССИОНАЛЬНОГО ОБРАЗОВАНИЯ КАК УСЛОВИЕ ФОРМИРОВАНИЯ ПРОФЕССИОНАЛЬНОЙ КОМПЕТЕНТНОСТИ ВОСПИТАТЕЛЯ БУДУЩЕГО</a:t>
            </a:r>
          </a:p>
          <a:p>
            <a:pPr algn="ctr"/>
            <a:endParaRPr lang="ru-RU" sz="4000" b="1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2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769637485"/>
              </p:ext>
            </p:extLst>
          </p:nvPr>
        </p:nvGraphicFramePr>
        <p:xfrm>
          <a:off x="467544" y="908720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1382286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важной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составляющей непрерывного образования российских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граждан;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призвано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мобильно и эффективно реагировать на новые требования отечественной и мировой экономики, возрастающие запросы населения на приобретение дополнительных компетенций, в первую очередь на повышение квалификации и профессиональную переподготовку работников образования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67611"/>
            <a:ext cx="7392988" cy="708714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3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2925" y="260648"/>
            <a:ext cx="7392988" cy="64807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Инновационные концепты ДПО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целями Национального проекта РФ «Образование»: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глобальной конкурентоспособности российского образования, вхождение РФ в число 10 ведущих стран мира по качеству общего образования.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Воспитание 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84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111" y="1484785"/>
            <a:ext cx="8229600" cy="5348266"/>
          </a:xfrm>
        </p:spPr>
        <p:txBody>
          <a:bodyPr/>
          <a:lstStyle/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персонифицированных программ повышения квалификации на основе диагностики их затруднений в образовательных потребностях;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принятие норм по формализации повышения квалификации педагогами, выражающееся в написании статей, методических рекомендаций, отражающих собственный эффективный педагогический опыт;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стажировки слушателей по запросу образовательной организации в рамках определенной тематики;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на основе информационно-коммуникационных технологий диагностического инструментария, позволяющего объективно оценить слушателям уровень своей профессиональной компетентности или осведомленности в различных сферах профессиональной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4665"/>
            <a:ext cx="72008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49263" lvl="0" indent="-180975" algn="ctr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8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Виды методической работы </a:t>
            </a:r>
            <a:endParaRPr lang="ru-RU" sz="2800" b="1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2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1" cy="864096"/>
          </a:xfrm>
        </p:spPr>
        <p:txBody>
          <a:bodyPr/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концепты ДПО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4839816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Автоматизированный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по итогам диагностики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на основе результатов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полученной информации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диагностики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педагогических и руководящих работников дошкольного образования в образовательных услугах ДПО (содержание</a:t>
            </a:r>
            <a:r>
              <a:rPr lang="ru-RU" sz="2000" dirty="0"/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трудоёмкость, технологии).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программы стажировок блоков материалов о зарубежном опыте государственно-общественного управления образованием; разработка проектов целевых программ развития кадрового потенциала отрасли на муниципальном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профессионального развития профессорско-преподавательского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мотивации профессионального роста слушателей</a:t>
            </a: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5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60648"/>
            <a:ext cx="717460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 </a:t>
            </a:r>
            <a:r>
              <a:rPr lang="ru-RU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онцепция развития ДПО предусматривает  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 bwMode="auto">
          <a:xfrm>
            <a:off x="395536" y="1337866"/>
            <a:ext cx="8136904" cy="168424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 defTabSz="957263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интеграции ДПО в единую государственную систему непрерывного образования в мирову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образовательную систему за счет предоставления педагогическими работниками конкурентоспособных образовательных услуг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 bwMode="auto">
          <a:xfrm>
            <a:off x="395536" y="3015738"/>
            <a:ext cx="8136904" cy="168424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единой системы взглядов на содержание, принципы и основные подходы к формированию государственной образовательной политики в области дополнительного профессионального (педагогического) образования</a:t>
            </a:r>
          </a:p>
        </p:txBody>
      </p:sp>
      <p:sp>
        <p:nvSpPr>
          <p:cNvPr id="5" name="Горизонтальный свиток 4"/>
          <p:cNvSpPr/>
          <p:nvPr/>
        </p:nvSpPr>
        <p:spPr bwMode="auto">
          <a:xfrm>
            <a:off x="395536" y="4699984"/>
            <a:ext cx="8280920" cy="1677872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непрерывного характера профессионального развития педагогических кадров в условиях системных изменений в образовании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7854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lvl="0">
              <a:buClr>
                <a:srgbClr val="35BBE5"/>
              </a:buClr>
            </a:pPr>
            <a:endParaRPr lang="ru-RU" sz="2500" b="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866" y="476672"/>
            <a:ext cx="775855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будущего  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 bwMode="auto">
          <a:xfrm>
            <a:off x="629866" y="1772816"/>
            <a:ext cx="3798118" cy="432048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строится на фундаментальных концепциях педагогической теории </a:t>
            </a:r>
          </a:p>
        </p:txBody>
      </p:sp>
      <p:sp>
        <p:nvSpPr>
          <p:cNvPr id="3" name="Блок-схема: альтернативный процесс 2"/>
          <p:cNvSpPr/>
          <p:nvPr/>
        </p:nvSpPr>
        <p:spPr bwMode="auto">
          <a:xfrm>
            <a:off x="4581828" y="1772816"/>
            <a:ext cx="3970784" cy="4356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изменения социальных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 жизни семьи и потребности практики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5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0551236"/>
              </p:ext>
            </p:extLst>
          </p:nvPr>
        </p:nvGraphicFramePr>
        <p:xfrm>
          <a:off x="457200" y="1556792"/>
          <a:ext cx="8229600" cy="476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1560" y="476672"/>
            <a:ext cx="822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вызовы инновационного образования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5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cdb2004c019l</Template>
  <TotalTime>572</TotalTime>
  <Words>638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sample</vt:lpstr>
      <vt:lpstr>ГБУ ДПО «Ставропольский краевой институт развития  образования, повышения квалификации и переподготовки  работников образования»     II КРАЕВОЙ СЪЕЗД РАБОТНИКОВ ДОШКОЛЬНОГО   ОБРАЗОВАНИЯ  (В РАМКАХ VI ВСЕРОССИЙСКОГО СЪЕЗДА РАБОТНИКОВ ДОШКОЛЬНОГО ОБРАЗОВАНИЯ  «РЕАЛИЗАЦИЯ ГОСУДАРСТЕННОЙ ПОЛИТИКИ  В СФЕРЕ ДОШКОЛЬНОГО ОБРАЗОВАНИЯ </vt:lpstr>
      <vt:lpstr>ГБУ ДПО «Ставропольский краевой институт развития  образования, повышения квалификации и переподготовки  работников образования»</vt:lpstr>
      <vt:lpstr> Дополнительное профессиональное образование </vt:lpstr>
      <vt:lpstr>Инновационные концепты ДПО </vt:lpstr>
      <vt:lpstr>Слайд 5</vt:lpstr>
      <vt:lpstr>Инновационные концепты ДПО  направлены на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ЦДО</dc:creator>
  <cp:lastModifiedBy>Irina</cp:lastModifiedBy>
  <cp:revision>50</cp:revision>
  <dcterms:created xsi:type="dcterms:W3CDTF">2017-11-03T08:54:28Z</dcterms:created>
  <dcterms:modified xsi:type="dcterms:W3CDTF">2020-11-17T19:47:42Z</dcterms:modified>
</cp:coreProperties>
</file>