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327" r:id="rId3"/>
    <p:sldId id="326" r:id="rId4"/>
    <p:sldId id="329" r:id="rId5"/>
    <p:sldId id="332" r:id="rId6"/>
    <p:sldId id="333" r:id="rId7"/>
    <p:sldId id="331" r:id="rId8"/>
    <p:sldId id="325" r:id="rId9"/>
    <p:sldId id="334" r:id="rId10"/>
    <p:sldId id="335" r:id="rId11"/>
    <p:sldId id="328" r:id="rId12"/>
    <p:sldId id="324" r:id="rId1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CFDEE-68FE-4E29-88BC-4276F20DD414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FB621-2F3F-4332-964C-C3635499F3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4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0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4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2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1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9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0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5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5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7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5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59832" y="4797152"/>
            <a:ext cx="5832475" cy="15843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12597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131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z="2000" dirty="0">
              <a:solidFill>
                <a:srgbClr val="000000"/>
              </a:solidFill>
              <a:latin typeface="Georgia" pitchFamily="18" charset="0"/>
            </a:endParaRPr>
          </a:p>
          <a:p>
            <a:pPr defTabSz="449131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Панасенкова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Михайловна, проректор по научно-инновационной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работе, зав.кафедрой специального и инклюзивного  образования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СКИРО ПК и ПРО, кандидат педагогических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наук, доцент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131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z="20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22769" cy="6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691680" y="116632"/>
            <a:ext cx="655272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3285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ВОЗМОЖНОСТИ ДЕТСКИХ ЛАГЕРЕЙ ОТДЫХА И ОЗДОРОВЛЕНИЯ В ФОРМИРОВАНИИ ФИНАНСОВОЙ ГРАМОТНОСТИ У ДЕТЕЙ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0" y="256901"/>
            <a:ext cx="487584" cy="51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03648" y="149036"/>
            <a:ext cx="741253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 l="20043" t="8832" r="17466" b="5698"/>
          <a:stretch>
            <a:fillRect/>
          </a:stretch>
        </p:blipFill>
        <p:spPr bwMode="auto">
          <a:xfrm>
            <a:off x="467544" y="1340768"/>
            <a:ext cx="83529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59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41" y="973801"/>
            <a:ext cx="6446880" cy="413824"/>
          </a:xfrm>
          <a:prstGeom prst="rect">
            <a:avLst/>
          </a:prstGeom>
          <a:gradFill rotWithShape="1">
            <a:gsLst>
              <a:gs pos="0">
                <a:srgbClr val="629DD1">
                  <a:tint val="50000"/>
                  <a:satMod val="300000"/>
                </a:srgbClr>
              </a:gs>
              <a:gs pos="35000">
                <a:srgbClr val="629DD1">
                  <a:tint val="37000"/>
                  <a:satMod val="300000"/>
                </a:srgbClr>
              </a:gs>
              <a:gs pos="100000">
                <a:srgbClr val="629DD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629DD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300" tIns="45653" rIns="91300" bIns="45653">
            <a:spAutoFit/>
          </a:bodyPr>
          <a:lstStyle/>
          <a:p>
            <a:pPr algn="ctr"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177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Форматы мероприятий</a:t>
            </a:r>
            <a:r>
              <a:rPr lang="ru-RU" altLang="ru-RU" sz="2177" kern="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-31885" y="1854338"/>
            <a:ext cx="9159841" cy="10296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00" tIns="45653" rIns="91300" bIns="45653" anchor="ctr"/>
          <a:lstStyle/>
          <a:p>
            <a:pPr algn="ctr"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903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Деловые игры </a:t>
            </a:r>
            <a:r>
              <a:rPr lang="ru-RU" altLang="ru-RU" sz="2903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 </a:t>
            </a:r>
            <a:r>
              <a:rPr lang="ru-RU" altLang="ru-RU" sz="2903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практикумы</a:t>
            </a:r>
            <a:endParaRPr lang="ru-RU" altLang="ru-RU" sz="2903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0" y="2906280"/>
            <a:ext cx="3640320" cy="97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300" tIns="45653" rIns="91300" bIns="45653" anchor="ctr"/>
          <a:lstStyle/>
          <a:p>
            <a:pPr indent="205485" algn="ctr" defTabSz="404227">
              <a:lnSpc>
                <a:spcPct val="115000"/>
              </a:lnSpc>
              <a:defRPr/>
            </a:pPr>
            <a:r>
              <a:rPr lang="ru-RU" sz="2903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Тренинги</a:t>
            </a:r>
            <a:endParaRPr lang="ru-RU" sz="2903" kern="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592801" y="2906281"/>
            <a:ext cx="5551200" cy="972000"/>
          </a:xfrm>
          <a:prstGeom prst="rect">
            <a:avLst/>
          </a:prstGeom>
          <a:solidFill>
            <a:srgbClr val="90A2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0" tIns="45653" rIns="91300" bIns="45653" anchor="ctr"/>
          <a:lstStyle/>
          <a:p>
            <a:pPr algn="ctr"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54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Традиционные лагерные мероприятия </a:t>
            </a:r>
            <a:endParaRPr lang="ru-RU" altLang="ru-RU" sz="254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592801" y="3886921"/>
            <a:ext cx="5551200" cy="1428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00" tIns="45653" rIns="91300" bIns="45653" anchor="ctr"/>
          <a:lstStyle/>
          <a:p>
            <a:pPr indent="205485" algn="ctr" defTabSz="404227">
              <a:lnSpc>
                <a:spcPct val="115000"/>
              </a:lnSpc>
              <a:defRPr/>
            </a:pPr>
            <a:r>
              <a:rPr lang="ru-RU" sz="3266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Проектная деятельность </a:t>
            </a:r>
          </a:p>
          <a:p>
            <a:pPr indent="205485" algn="just" defTabSz="404227">
              <a:lnSpc>
                <a:spcPct val="115000"/>
              </a:lnSpc>
              <a:defRPr/>
            </a:pPr>
            <a:endParaRPr lang="ru-RU" sz="1270" kern="0" dirty="0">
              <a:solidFill>
                <a:srgbClr val="ACCBF9">
                  <a:lumMod val="25000"/>
                </a:srgbClr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0" y="5322601"/>
            <a:ext cx="9158400" cy="1535040"/>
          </a:xfrm>
          <a:prstGeom prst="rect">
            <a:avLst/>
          </a:prstGeom>
          <a:solidFill>
            <a:srgbClr val="90A2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0" tIns="45653" rIns="91300" bIns="45653" anchor="ctr"/>
          <a:lstStyle/>
          <a:p>
            <a:pPr algn="just"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51" dirty="0">
              <a:latin typeface="Arial Black" panose="020B0A04020102020204" pitchFamily="34" charset="0"/>
            </a:endParaRPr>
          </a:p>
          <a:p>
            <a:pPr algn="ctr"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 dirty="0">
              <a:latin typeface="Arial Black" panose="020B0A04020102020204" pitchFamily="34" charset="0"/>
            </a:endParaRPr>
          </a:p>
          <a:p>
            <a:pPr algn="ctr"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33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Внедрение методик интерактивного обучения учащихся, </a:t>
            </a:r>
            <a:r>
              <a:rPr lang="ru-RU" altLang="ru-RU" sz="1633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онлайн-игр</a:t>
            </a:r>
            <a:r>
              <a:rPr lang="ru-RU" altLang="ru-RU" sz="1633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по финансовой грамотности, специализированных информационно-просветительских мероприятий по обучению основам финансовой грамотности и др.</a:t>
            </a:r>
          </a:p>
          <a:p>
            <a:pPr algn="just"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51" dirty="0">
                <a:solidFill>
                  <a:srgbClr val="000000"/>
                </a:solidFill>
              </a:rPr>
              <a:t/>
            </a:r>
            <a:br>
              <a:rPr lang="ru-RU" altLang="ru-RU" sz="1451" dirty="0">
                <a:solidFill>
                  <a:srgbClr val="000000"/>
                </a:solidFill>
              </a:rPr>
            </a:br>
            <a:r>
              <a:rPr lang="ru-RU" altLang="ru-RU" sz="1451" dirty="0">
                <a:solidFill>
                  <a:srgbClr val="000000"/>
                </a:solidFill>
              </a:rPr>
              <a:t/>
            </a:r>
            <a:br>
              <a:rPr lang="ru-RU" altLang="ru-RU" sz="1451" dirty="0">
                <a:solidFill>
                  <a:srgbClr val="000000"/>
                </a:solidFill>
              </a:rPr>
            </a:br>
            <a:endParaRPr lang="ru-RU" altLang="ru-RU" sz="1451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5000"/>
              </a:lnSpc>
            </a:pPr>
            <a:endParaRPr lang="ru-RU" altLang="ru-RU" sz="108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20" y="4015081"/>
            <a:ext cx="3628800" cy="8427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45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4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Образовательные лектории</a:t>
            </a:r>
            <a:endParaRPr lang="ru-RU" sz="254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19872" y="5212569"/>
            <a:ext cx="5471989" cy="113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575" rIns="0" bIns="0" anchor="ctr"/>
          <a:lstStyle>
            <a:lvl1pPr defTabSz="912813"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lnSpc>
                <a:spcPct val="9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lnSpc>
                <a:spcPct val="9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lnSpc>
                <a:spcPct val="9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Адрес: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355002, г. Ставрополь, ул. Лермонтова, д. 189А.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Тел.: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8(8652) 99-77-29 (доб.:203)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E-mail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en-US" alt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panasenkovamm@mail.ru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2852937"/>
            <a:ext cx="7772400" cy="1102519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5309"/>
            <a:ext cx="622769" cy="6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65502" y="235431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779196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9414" t="11005" r="30385" b="12279"/>
          <a:stretch/>
        </p:blipFill>
        <p:spPr>
          <a:xfrm>
            <a:off x="6596641" y="140041"/>
            <a:ext cx="2376000" cy="328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 rotWithShape="1">
          <a:blip r:embed="rId3" cstate="print"/>
          <a:srcRect l="31058" t="9677" r="32179" b="3709"/>
          <a:stretch/>
        </p:blipFill>
        <p:spPr>
          <a:xfrm>
            <a:off x="5254561" y="3132361"/>
            <a:ext cx="2220480" cy="335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52951" y="4503335"/>
            <a:ext cx="1528572" cy="1349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38244" name="Picture 4" descr="http://izobintern.stavedu.ru/_s_/i/3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707997" y="3479862"/>
            <a:ext cx="2127045" cy="1698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38246" name="Picture 6" descr="https://www.ivcsoft.ru/wp-content/uploads/2017/02/minfin.pn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979538" y="1861380"/>
            <a:ext cx="1817367" cy="1390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0" name="Тройная стрелка влево/вправо/вверх 9"/>
          <p:cNvSpPr/>
          <p:nvPr/>
        </p:nvSpPr>
        <p:spPr bwMode="auto">
          <a:xfrm rot="5400000">
            <a:off x="1556641" y="3117960"/>
            <a:ext cx="1393920" cy="1437120"/>
          </a:xfrm>
          <a:prstGeom prst="leftRightUpArrow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407526">
              <a:lnSpc>
                <a:spcPct val="96000"/>
              </a:lnSpc>
              <a:buClr>
                <a:srgbClr val="000000"/>
              </a:buClr>
              <a:buSzPct val="100000"/>
              <a:defRPr/>
            </a:pPr>
            <a:endParaRPr lang="ru-RU" sz="1633">
              <a:latin typeface="Arial" charset="0"/>
              <a:cs typeface="Arial" charset="0"/>
            </a:endParaRPr>
          </a:p>
        </p:txBody>
      </p:sp>
      <p:sp>
        <p:nvSpPr>
          <p:cNvPr id="6152" name="Скругленный прямоугольник 10"/>
          <p:cNvSpPr>
            <a:spLocks noChangeArrowheads="1"/>
          </p:cNvSpPr>
          <p:nvPr/>
        </p:nvSpPr>
        <p:spPr bwMode="auto">
          <a:xfrm>
            <a:off x="326881" y="621001"/>
            <a:ext cx="5747040" cy="82944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49263"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lnSpc>
                <a:spcPct val="9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lnSpc>
                <a:spcPct val="9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lnSpc>
                <a:spcPct val="9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ru-RU" altLang="ru-RU" sz="1633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Межведомственное взаимодействие </a:t>
            </a:r>
          </a:p>
          <a:p>
            <a:pPr algn="ctr" eaLnBrk="1">
              <a:spcAft>
                <a:spcPct val="0"/>
              </a:spcAft>
            </a:pPr>
            <a:r>
              <a:rPr lang="ru-RU" altLang="ru-RU" sz="1633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повышении уровня финансовой грамотности </a:t>
            </a:r>
          </a:p>
        </p:txBody>
      </p:sp>
    </p:spTree>
    <p:extLst>
      <p:ext uri="{BB962C8B-B14F-4D97-AF65-F5344CB8AC3E}">
        <p14:creationId xmlns:p14="http://schemas.microsoft.com/office/powerpoint/2010/main" val="27002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9840" t="17801" r="77560" b="70999"/>
          <a:stretch/>
        </p:blipFill>
        <p:spPr>
          <a:xfrm>
            <a:off x="87938" y="1052736"/>
            <a:ext cx="1152128" cy="576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19288" t="17801" r="20075" b="6600"/>
          <a:stretch/>
        </p:blipFill>
        <p:spPr>
          <a:xfrm>
            <a:off x="611559" y="1628800"/>
            <a:ext cx="8254503" cy="51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9840" t="17801" r="77560" b="70999"/>
          <a:stretch/>
        </p:blipFill>
        <p:spPr>
          <a:xfrm>
            <a:off x="87938" y="1052736"/>
            <a:ext cx="1152128" cy="576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878" y="984197"/>
            <a:ext cx="8229600" cy="78459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Слушатели курса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http://www.mintrudsk.ru/upload/iblock/704/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202861"/>
            <a:ext cx="5633949" cy="35801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580410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Студенты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ВУЗов Ставропольского края 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37 чел.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Педагогические работники ОО Ставропольского края  – 42  чел.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9840" t="17801" r="77560" b="70999"/>
          <a:stretch/>
        </p:blipFill>
        <p:spPr>
          <a:xfrm>
            <a:off x="87938" y="1052736"/>
            <a:ext cx="1152128" cy="576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85744"/>
            <a:ext cx="7931224" cy="43690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Результаты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324" y="2099548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Отработанная модель подготовки вожатых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мероприятия было вовлечено более 400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загородных Лагерях края)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0300" y="37223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реестр вожатых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вожатых Ставропольского края включены в реестр)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982" y="5159454"/>
            <a:ext cx="4932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Отработанная модель проведения образовательных модулей и кружков по финансовой грамотности в лагерях Ставропольского края</a:t>
            </a:r>
          </a:p>
        </p:txBody>
      </p:sp>
      <p:pic>
        <p:nvPicPr>
          <p:cNvPr id="11" name="Рисунок 10" descr="https://thumbs.dreamstime.com/z/modern-infographics-management-control-system-demonstration-workflow-scheme-teamwork-web-design-landing-page-6838828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2" t="57062" r="662" b="6898"/>
          <a:stretch/>
        </p:blipFill>
        <p:spPr bwMode="auto">
          <a:xfrm>
            <a:off x="6369878" y="3403659"/>
            <a:ext cx="2111672" cy="1753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image.freepik.com/free-vector/_52683-1914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6" t="2646" r="37831" b="61805"/>
          <a:stretch/>
        </p:blipFill>
        <p:spPr bwMode="auto">
          <a:xfrm>
            <a:off x="6516216" y="1840459"/>
            <a:ext cx="1600446" cy="1459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2" r="35932" b="85699"/>
          <a:stretch/>
        </p:blipFill>
        <p:spPr>
          <a:xfrm>
            <a:off x="6958608" y="5326950"/>
            <a:ext cx="1728192" cy="980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0" t="10986" r="8263" b="10986"/>
          <a:stretch/>
        </p:blipFill>
        <p:spPr>
          <a:xfrm>
            <a:off x="5652120" y="5037276"/>
            <a:ext cx="113819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/>
          <a:srcRect l="15714" t="15670" r="13255" b="35612"/>
          <a:stretch>
            <a:fillRect/>
          </a:stretch>
        </p:blipFill>
        <p:spPr bwMode="auto">
          <a:xfrm>
            <a:off x="467544" y="1340768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82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9840" t="17801" r="77560" b="70999"/>
          <a:stretch/>
        </p:blipFill>
        <p:spPr>
          <a:xfrm>
            <a:off x="87938" y="1052736"/>
            <a:ext cx="1152128" cy="5760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19288" t="17801" r="20075" b="31800"/>
          <a:stretch/>
        </p:blipFill>
        <p:spPr>
          <a:xfrm>
            <a:off x="539552" y="1556792"/>
            <a:ext cx="8352928" cy="45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0" y="256901"/>
            <a:ext cx="487584" cy="51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03648" y="149036"/>
            <a:ext cx="741253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707904" y="1412776"/>
            <a:ext cx="2880320" cy="2592288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Кружок по финансовой грамотности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564904"/>
            <a:ext cx="3168352" cy="83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Обучающая игра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Финансовая кубышка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113366"/>
            <a:ext cx="88204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целью обучающей игры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Финансовая кубышка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 усвоение участниками образовательной программы основного содержания финансовой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941168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темы финансовой грамотности на занятиях обучающей игры.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семьи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семьи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Семейный бюджет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Сбережения семьи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Кредитование семьи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44208" y="1073642"/>
            <a:ext cx="2376264" cy="62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11-16 лет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3528" y="1988840"/>
            <a:ext cx="295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Турнир</a:t>
            </a:r>
            <a:r>
              <a:rPr kumimoji="0" lang="ru-RU" sz="16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финансовым боям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Игра-соревнование «Финансовое  путешествие»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188446">
            <a:off x="6435721" y="1503863"/>
            <a:ext cx="54636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2325732">
            <a:off x="3270142" y="1437141"/>
            <a:ext cx="54636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9885615">
            <a:off x="2986951" y="2671853"/>
            <a:ext cx="54636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1763445">
            <a:off x="3036919" y="2055974"/>
            <a:ext cx="54636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7389989">
            <a:off x="3476971" y="3703847"/>
            <a:ext cx="54636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0" y="256901"/>
            <a:ext cx="487584" cy="51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403648" y="149036"/>
            <a:ext cx="741253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31840" y="836712"/>
            <a:ext cx="3240360" cy="288032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Образовательный модуль по финансовой грамотности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1165974"/>
            <a:ext cx="3168352" cy="6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Обучающая игра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933056"/>
            <a:ext cx="88204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Обучающая игра – это интерактивная форма обучения, имеющая соревновательное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начало, направленная на усвоение основных знаний по финансовой грамотности.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653136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темы финансовой грамотности изучаемые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обучающей игры: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«Доходы семьи. Виды доходов»,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«Расходы семьи. Виды расходов»,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«Семейный бюджет. Планирование семейного бюджета»,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«Сбережения накоплений семьи. Виды сбережения накоплений».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44208" y="1073642"/>
            <a:ext cx="2376264" cy="62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11-16 лет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3528" y="1973451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Турнир-викторина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23528" y="2642429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Блиц-турнир</a:t>
            </a:r>
            <a:r>
              <a:rPr kumimoji="0" lang="ru-RU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финансовым боям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188446">
            <a:off x="6435722" y="1359847"/>
            <a:ext cx="54636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818620">
            <a:off x="2984093" y="3417025"/>
            <a:ext cx="54636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1602270">
            <a:off x="2422935" y="1283078"/>
            <a:ext cx="54636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9088428">
            <a:off x="2409752" y="2741146"/>
            <a:ext cx="54636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140279">
            <a:off x="2375939" y="2036978"/>
            <a:ext cx="546360" cy="432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</TotalTime>
  <Words>448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Слушатели курса</vt:lpstr>
      <vt:lpstr>Результаты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ПОВЫШЕНИЕ КАЧЕСТВА ОБРАЗОВАНИЯ???</dc:title>
  <dc:creator>Библиотека-4</dc:creator>
  <cp:lastModifiedBy>Windows User</cp:lastModifiedBy>
  <cp:revision>223</cp:revision>
  <cp:lastPrinted>2018-01-18T06:47:35Z</cp:lastPrinted>
  <dcterms:created xsi:type="dcterms:W3CDTF">2018-01-17T08:17:32Z</dcterms:created>
  <dcterms:modified xsi:type="dcterms:W3CDTF">2023-04-18T05:56:42Z</dcterms:modified>
</cp:coreProperties>
</file>