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319"/>
    <a:srgbClr val="691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84" autoAdjust="0"/>
  </p:normalViewPr>
  <p:slideViewPr>
    <p:cSldViewPr>
      <p:cViewPr varScale="1">
        <p:scale>
          <a:sx n="67" d="100"/>
          <a:sy n="67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E217-29D5-4A56-B4AF-AA3B61817CFC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F321-9651-4169-B6AC-DB56B2BBB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Методика подготовки к ОГЭ по информатике и ИКТ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Кошельникова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Елена Викторовна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физики и информатики МБОУ СОШ №1 с. Левокумского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Левокумского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района Ставропольского края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7806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4800" b="1" dirty="0" smtClean="0"/>
              <a:t>   2    </a:t>
            </a:r>
            <a:r>
              <a:rPr lang="ru-RU" sz="4800" b="1" dirty="0" smtClean="0">
                <a:solidFill>
                  <a:srgbClr val="C00000"/>
                </a:solidFill>
              </a:rPr>
              <a:t>3   4</a:t>
            </a:r>
            <a:r>
              <a:rPr lang="ru-RU" sz="4800" b="1" dirty="0" smtClean="0"/>
              <a:t>   5   </a:t>
            </a:r>
            <a:r>
              <a:rPr lang="ru-RU" sz="4800" b="1" dirty="0" smtClean="0">
                <a:solidFill>
                  <a:srgbClr val="E17319"/>
                </a:solidFill>
              </a:rPr>
              <a:t>6</a:t>
            </a:r>
            <a:r>
              <a:rPr lang="ru-RU" sz="4800" b="1" dirty="0" smtClean="0"/>
              <a:t>  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4800" b="1" dirty="0" smtClean="0"/>
              <a:t>   </a:t>
            </a:r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r>
              <a:rPr lang="ru-RU" sz="4800" b="1" dirty="0" smtClean="0"/>
              <a:t>    9   10 </a:t>
            </a:r>
          </a:p>
          <a:p>
            <a:r>
              <a:rPr lang="ru-RU" sz="4800" b="1" dirty="0" smtClean="0">
                <a:solidFill>
                  <a:srgbClr val="E17319"/>
                </a:solidFill>
              </a:rPr>
              <a:t>11</a:t>
            </a:r>
            <a:r>
              <a:rPr lang="ru-RU" sz="4800" b="1" dirty="0" smtClean="0"/>
              <a:t> 12 13 </a:t>
            </a:r>
            <a:r>
              <a:rPr lang="ru-RU" sz="4800" b="1" dirty="0" smtClean="0">
                <a:solidFill>
                  <a:srgbClr val="C00000"/>
                </a:solidFill>
              </a:rPr>
              <a:t>14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ru-RU" sz="4800" b="1" dirty="0" smtClean="0"/>
              <a:t> 16 </a:t>
            </a:r>
            <a:r>
              <a:rPr lang="ru-RU" sz="4800" b="1" dirty="0" smtClean="0">
                <a:solidFill>
                  <a:srgbClr val="C00000"/>
                </a:solidFill>
              </a:rPr>
              <a:t>17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18</a:t>
            </a:r>
            <a:r>
              <a:rPr lang="ru-RU" sz="4800" b="1" dirty="0" smtClean="0"/>
              <a:t> 19 </a:t>
            </a:r>
            <a:r>
              <a:rPr lang="ru-RU" sz="4800" b="1" dirty="0" smtClean="0">
                <a:solidFill>
                  <a:srgbClr val="E17319"/>
                </a:solidFill>
              </a:rPr>
              <a:t>20</a:t>
            </a:r>
            <a:endParaRPr lang="ru-RU" sz="4800" b="1" dirty="0">
              <a:solidFill>
                <a:srgbClr val="E1731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 класс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714620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17319"/>
                </a:solidFill>
              </a:rPr>
              <a:t>6 класс</a:t>
            </a:r>
            <a:endParaRPr lang="ru-RU" sz="3200" b="1" dirty="0">
              <a:solidFill>
                <a:srgbClr val="E1731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3786190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7 класс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https://1.bp.blogspot.com/-SeiM6JiCmYM/We9pAGBQheI/AAAAAAAAJUY/wlOGMKDEhvgu035jzUZLnXnx5d_pU1drgCLcBGAs/w1200-h630-p-k-no-nu/%25D1%2588%25D0%25BA%25D0%25BE-%25D1%258C%25D0%25BD%25D0%25B8%25D0%25BA-%25D1%2583%25D0%25BC%25D0%25B0%25D0%25B5%25D1%2582-%25D0%25B8-%25D0%25BF%25D0%25BE-%25D1%2583%25D1%2587%25D0%25B0%25D0%25B5%25D1%2582-%25D0%25B8-%25D0%25B5%25D1%258F-44760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714620"/>
            <a:ext cx="3000396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7806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4800" b="1" dirty="0" smtClean="0"/>
              <a:t> 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4800" b="1" dirty="0" smtClean="0"/>
              <a:t>    </a:t>
            </a:r>
            <a:r>
              <a:rPr lang="ru-RU" sz="4800" b="1" dirty="0" smtClean="0">
                <a:solidFill>
                  <a:srgbClr val="C00000"/>
                </a:solidFill>
              </a:rPr>
              <a:t>3   4</a:t>
            </a:r>
            <a:r>
              <a:rPr lang="ru-RU" sz="4800" b="1" dirty="0" smtClean="0"/>
              <a:t>   5   </a:t>
            </a:r>
            <a:r>
              <a:rPr lang="ru-RU" sz="4800" b="1" dirty="0" smtClean="0">
                <a:solidFill>
                  <a:srgbClr val="E17319"/>
                </a:solidFill>
              </a:rPr>
              <a:t>6</a:t>
            </a:r>
            <a:r>
              <a:rPr lang="ru-RU" sz="4800" b="1" dirty="0" smtClean="0"/>
              <a:t>  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4800" b="1" dirty="0" smtClean="0"/>
              <a:t>   </a:t>
            </a:r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r>
              <a:rPr lang="ru-RU" sz="4800" b="1" dirty="0" smtClean="0"/>
              <a:t>  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ru-RU" sz="4800" b="1" dirty="0" smtClean="0"/>
              <a:t>   10 </a:t>
            </a:r>
          </a:p>
          <a:p>
            <a:r>
              <a:rPr lang="ru-RU" sz="4800" b="1" dirty="0" smtClean="0">
                <a:solidFill>
                  <a:srgbClr val="E17319"/>
                </a:solidFill>
              </a:rPr>
              <a:t>11</a:t>
            </a:r>
            <a:r>
              <a:rPr lang="ru-RU" sz="4800" b="1" dirty="0" smtClean="0"/>
              <a:t> 12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14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17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18</a:t>
            </a:r>
            <a:r>
              <a:rPr lang="ru-RU" sz="4800" b="1" dirty="0" smtClean="0"/>
              <a:t> 19 </a:t>
            </a:r>
            <a:r>
              <a:rPr lang="ru-RU" sz="4800" b="1" dirty="0" smtClean="0">
                <a:solidFill>
                  <a:srgbClr val="E17319"/>
                </a:solidFill>
              </a:rPr>
              <a:t>20</a:t>
            </a:r>
            <a:endParaRPr lang="ru-RU" sz="4800" b="1" dirty="0">
              <a:solidFill>
                <a:srgbClr val="E1731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 класс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714620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17319"/>
                </a:solidFill>
              </a:rPr>
              <a:t>6 класс</a:t>
            </a:r>
            <a:endParaRPr lang="ru-RU" sz="3200" b="1" dirty="0">
              <a:solidFill>
                <a:srgbClr val="E1731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3643314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7 класс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4214818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8 класс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https://1.bp.blogspot.com/-SeiM6JiCmYM/We9pAGBQheI/AAAAAAAAJUY/wlOGMKDEhvgu035jzUZLnXnx5d_pU1drgCLcBGAs/w1200-h630-p-k-no-nu/%25D1%2588%25D0%25BA%25D0%25BE-%25D1%258C%25D0%25BD%25D0%25B8%25D0%25BA-%25D1%2583%25D0%25BC%25D0%25B0%25D0%25B5%25D1%2582-%25D0%25B8-%25D0%25BF%25D0%25BE-%25D1%2583%25D1%2587%25D0%25B0%25D0%25B5%25D1%2582-%25D0%25B8-%25D0%25B5%25D1%258F-44760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714620"/>
            <a:ext cx="3000396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572560" cy="33385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7950" y="642918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593727" cy="400052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2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572560" cy="28575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48" y="5214950"/>
          <a:ext cx="4050989" cy="1392560"/>
        </p:xfrm>
        <a:graphic>
          <a:graphicData uri="http://schemas.openxmlformats.org/drawingml/2006/table">
            <a:tbl>
              <a:tblPr/>
              <a:tblGrid>
                <a:gridCol w="89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Не 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НЕ А или 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3714752"/>
            <a:ext cx="564360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Выделить простые высказывания: </a:t>
            </a:r>
            <a:r>
              <a:rPr lang="ru-RU" b="1" dirty="0" smtClean="0"/>
              <a:t>А – число &gt;50</a:t>
            </a:r>
            <a:r>
              <a:rPr lang="ru-RU" dirty="0" smtClean="0"/>
              <a:t>, </a:t>
            </a:r>
            <a:r>
              <a:rPr lang="ru-RU" b="1" dirty="0" smtClean="0"/>
              <a:t>В - число четное;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записать логическое выражение(</a:t>
            </a:r>
            <a:r>
              <a:rPr lang="ru-RU" b="1" dirty="0" smtClean="0"/>
              <a:t> НЕ А или В);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составить таблицу истинности для данного выражения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2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572560" cy="28575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4071942"/>
            <a:ext cx="74295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Перефразировать высказывание в соответствии с законами логики: </a:t>
            </a:r>
            <a:r>
              <a:rPr lang="ru-RU" b="1" dirty="0" smtClean="0"/>
              <a:t>Число &lt;50 или четное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2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642918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7955595" cy="17859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3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49292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714773" cy="30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3786190"/>
            <a:ext cx="201869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Возможные пути: </a:t>
            </a:r>
          </a:p>
          <a:p>
            <a:r>
              <a:rPr lang="ru-RU" b="1" dirty="0" smtClean="0"/>
              <a:t>АВСЕ        2+1+2=5</a:t>
            </a:r>
          </a:p>
          <a:p>
            <a:r>
              <a:rPr lang="ru-RU" dirty="0" smtClean="0"/>
              <a:t>АСЕ 	5+2=7</a:t>
            </a:r>
          </a:p>
          <a:p>
            <a:r>
              <a:rPr lang="ru-RU" dirty="0" smtClean="0"/>
              <a:t>А</a:t>
            </a:r>
            <a:r>
              <a:rPr lang="en-US" dirty="0" smtClean="0"/>
              <a:t>D</a:t>
            </a:r>
            <a:r>
              <a:rPr lang="ru-RU" dirty="0" smtClean="0"/>
              <a:t>С</a:t>
            </a:r>
            <a:r>
              <a:rPr lang="en-US" dirty="0" smtClean="0"/>
              <a:t>E</a:t>
            </a:r>
            <a:r>
              <a:rPr lang="ru-RU" dirty="0" smtClean="0"/>
              <a:t>	1+3+2=6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3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79744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57950" y="642918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4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8858280" cy="32861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643182"/>
            <a:ext cx="14714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357430"/>
            <a:ext cx="155776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Этапы подготовки к ГИА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Подготовительный этап. Анализ документов ФИПИ, рабочих программ, содержания учебников за курс основной школы.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Отработка методов  и приемов решения заданий ОГЭ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Диагностическая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5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8001056" cy="35004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4810" y="1428736"/>
            <a:ext cx="857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1428736"/>
            <a:ext cx="928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1428736"/>
            <a:ext cx="857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5214950"/>
            <a:ext cx="614366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перспективной модели в практической части предлагается задание на построение круговой диаграммы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6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6929486" cy="27860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4011516"/>
            <a:ext cx="835824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1 цикл: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3 цикла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Смещение по Х: -2+3-4=-3		Смещение по Х: (-2+3-4)*3=-9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Смещение по У: -3+2+0=-1		Смещение по У: (-3+2+0)*3=-3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Следовательно, чтобы вернуться обратно, необходимо выполнить команду: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Сместиться на (9,3)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7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6858048" cy="24288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1757342" y="3429000"/>
            <a:ext cx="7029500" cy="2928958"/>
            <a:chOff x="1757342" y="3429000"/>
            <a:chExt cx="7029500" cy="2928958"/>
          </a:xfrm>
        </p:grpSpPr>
        <p:pic>
          <p:nvPicPr>
            <p:cNvPr id="30721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42" y="3429000"/>
              <a:ext cx="7029500" cy="292895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072198" y="5929330"/>
              <a:ext cx="252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Перспективная модель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8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8786842" cy="271464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9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429683" cy="41434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9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8734073" cy="54292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7950" y="642918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10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7572427" cy="235745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370999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Задание10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2" y="714356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072494" cy="551292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11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7643866" cy="300039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714744" y="3286124"/>
            <a:ext cx="5429256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А=1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Б=А (Число дорог приходящих в данный пункт)=1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В=А+Б=1+1=2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Г= А+В+Д=1+2+1=4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Д=А=1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Е=Б=1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Ж=Г+Д=4+1=5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К=Е+В+Г+Ж=1+2+4+5=12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12.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11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2" y="714356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214422"/>
            <a:ext cx="7481507" cy="457203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Сравнительный  анализ документов ФИПИ и рабочих программ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144000" cy="5881915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3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Тематика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Место в курсе Информатики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ИКТ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Номера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Единицы </a:t>
                      </a: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измерения информации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5-6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(Бит, килобит, мегабит)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Перевод единиц измерения</a:t>
                      </a:r>
                      <a:endParaRPr lang="ru-RU" sz="20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(Дискретная форма представления информации. Единицы измерения. Количество информации. Передача информации)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№1, №15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 класс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(Представление чисел в компьютере)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№1 №16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Понятие алгоритма, его свойств, способов записи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(Простейшие линейные алгоритмы)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Алгоритмика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 класс (Основы алгоритмизации и начала программирования)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(Алгоритмизация и программирование)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№8, №14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12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5857916" cy="614366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13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8358246" cy="292895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14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7143800" cy="58579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14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2" y="714356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1" y="1142983"/>
            <a:ext cx="8869897" cy="410232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15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8715436" cy="271464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16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8429684" cy="500066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16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Сложить 1-ю и 2-ю цифру. Можем получить число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1 до 18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(Это 1-е ограничение)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Сложить 2-ю и 3-ю цифры. Можем получить число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0 до 18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(Это 2-е ограничение)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Невозрастание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.(12 12 – можно,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 13 – нельзя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13 12 – можно.)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Рассматриваем каждое из чисел.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1616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169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163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1916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1619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316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916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116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17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429684" cy="53578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643182"/>
            <a:ext cx="71438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17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2" y="714356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8305329" cy="307183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18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8358246" cy="457203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429264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5429264"/>
            <a:ext cx="1194553" cy="115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5500702"/>
            <a:ext cx="1208370" cy="11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5500702"/>
            <a:ext cx="1247775" cy="11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Сравнительный  анализ документов ФИПИ и рабочих программ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591730"/>
              </p:ext>
            </p:extLst>
          </p:nvPr>
        </p:nvGraphicFramePr>
        <p:xfrm>
          <a:off x="0" y="1071547"/>
          <a:ext cx="9144000" cy="587868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9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Тематика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Место в курсе Информатики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ИКТ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Номера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004">
                <a:tc rowSpan="3"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Основные алгоритмические конструкции (ветвление и циклы)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класс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Алгоритмика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 Работа в среде программирования «Кумир» с исполнителями «Робот» и «Чертежник»)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№6, №20(1)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 класс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(Основы алгоритмизации и начала программирования)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№9№20(2)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 класс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(Алгоритмизация и программирование)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№10, №20(2)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573">
                <a:tc row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Принципы кодирования информации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класс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(Дискретная форма представления информации. Кодирование текстовой информации. Кодирование графической информации)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№7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 класс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(Двоичная арифметика)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№13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42852"/>
            <a:ext cx="3000396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Задание 18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7083991" cy="37147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3000364" y="4929198"/>
            <a:ext cx="2000264" cy="1214446"/>
            <a:chOff x="357158" y="4786322"/>
            <a:chExt cx="2000264" cy="1214446"/>
          </a:xfrm>
        </p:grpSpPr>
        <p:sp>
          <p:nvSpPr>
            <p:cNvPr id="9" name="Овал 8"/>
            <p:cNvSpPr/>
            <p:nvPr/>
          </p:nvSpPr>
          <p:spPr>
            <a:xfrm>
              <a:off x="357158" y="4786322"/>
              <a:ext cx="1214446" cy="1214446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42976" y="4786322"/>
              <a:ext cx="1214446" cy="121444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9558" y="4938722"/>
            <a:ext cx="2000264" cy="1214446"/>
            <a:chOff x="357158" y="4786322"/>
            <a:chExt cx="2000264" cy="121444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Овал 12"/>
            <p:cNvSpPr/>
            <p:nvPr/>
          </p:nvSpPr>
          <p:spPr>
            <a:xfrm>
              <a:off x="357158" y="4786322"/>
              <a:ext cx="1214446" cy="121444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42976" y="4786322"/>
              <a:ext cx="1214446" cy="121444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857760"/>
            <a:ext cx="21240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357950" y="642918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Перспективная модель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Сравнительный  анализ документов ФИПИ и рабочих программ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144000" cy="5462464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9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Тематика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Место в курсе Информатики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ИКТ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Номера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431">
                <a:tc rowSpan="3"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Моделирование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класс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(Знакомство с простыми табличными моделями)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№3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класс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(Информационные модели. Графы. Модели на графах)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№3, №11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 класс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(Моделирование, как метод познания)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№3, №11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573">
                <a:tc row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Основные элементы математической логики 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класс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(Поиск информации с использованием логических выражений)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№18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 класс </a:t>
                      </a: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(Логика)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№2</a:t>
                      </a:r>
                      <a:endParaRPr lang="ru-RU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Сравнительный  анализ документов ФИПИ и рабочих программ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144000" cy="5057152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9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Тематика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Место в курсе Информатики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ИКТ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Номера заданий ОГЭ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431">
                <a:tc rowSpan="2"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Основные понятия, используемые в информационных и коммуникационных технологиях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5-8 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(Текстовый редактор, графический редактор, презентации, работа в сети Интернет)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№17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(Электронные таблицы, базы данных)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№5,  №12 №19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65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Принципы организации файловой системы</a:t>
                      </a:r>
                      <a:endParaRPr lang="ru-RU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класс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(Файлы и папки)</a:t>
                      </a:r>
                    </a:p>
                    <a:p>
                      <a:endParaRPr lang="ru-RU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(Работа с объектами файловой системы)</a:t>
                      </a:r>
                    </a:p>
                    <a:p>
                      <a:endParaRPr lang="ru-RU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 класс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(Файлы и файловые структуры)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№4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5884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1   2    3   4   5   6   7   8    9   10 </a:t>
            </a:r>
          </a:p>
          <a:p>
            <a:r>
              <a:rPr lang="ru-RU" sz="3600" b="1" dirty="0" smtClean="0"/>
              <a:t>11 12 13 14 15 16 17 18 19 20</a:t>
            </a:r>
            <a:endParaRPr lang="ru-RU" sz="3600" b="1" dirty="0"/>
          </a:p>
        </p:txBody>
      </p:sp>
      <p:pic>
        <p:nvPicPr>
          <p:cNvPr id="7" name="Picture 2" descr="https://1.bp.blogspot.com/-SeiM6JiCmYM/We9pAGBQheI/AAAAAAAAJUY/wlOGMKDEhvgu035jzUZLnXnx5d_pU1drgCLcBGAs/w1200-h630-p-k-no-nu/%25D1%2588%25D0%25BA%25D0%25BE-%25D1%258C%25D0%25BD%25D0%25B8%25D0%25BA-%25D1%2583%25D0%25BC%25D0%25B0%25D0%25B5%25D1%2582-%25D0%25B8-%25D0%25BF%25D0%25BE-%25D1%2583%25D1%2587%25D0%25B0%25D0%25B5%25D1%2582-%25D0%25B8-%25D0%25B5%25D1%258F-44760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714620"/>
            <a:ext cx="3000396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7806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1   2    </a:t>
            </a:r>
            <a:r>
              <a:rPr lang="ru-RU" sz="4800" b="1" dirty="0" smtClean="0">
                <a:solidFill>
                  <a:srgbClr val="C00000"/>
                </a:solidFill>
              </a:rPr>
              <a:t>3   4</a:t>
            </a:r>
            <a:r>
              <a:rPr lang="ru-RU" sz="4800" b="1" dirty="0" smtClean="0"/>
              <a:t>   5   6   7   </a:t>
            </a:r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r>
              <a:rPr lang="ru-RU" sz="4800" b="1" dirty="0" smtClean="0"/>
              <a:t>    9   10 </a:t>
            </a:r>
          </a:p>
          <a:p>
            <a:r>
              <a:rPr lang="ru-RU" sz="4800" b="1" dirty="0" smtClean="0"/>
              <a:t>11 12 13 </a:t>
            </a:r>
            <a:r>
              <a:rPr lang="ru-RU" sz="4800" b="1" dirty="0" smtClean="0">
                <a:solidFill>
                  <a:srgbClr val="C00000"/>
                </a:solidFill>
              </a:rPr>
              <a:t>14</a:t>
            </a:r>
            <a:r>
              <a:rPr lang="ru-RU" sz="4800" b="1" dirty="0" smtClean="0"/>
              <a:t> 15 16 </a:t>
            </a:r>
            <a:r>
              <a:rPr lang="ru-RU" sz="4800" b="1" dirty="0" smtClean="0">
                <a:solidFill>
                  <a:srgbClr val="C00000"/>
                </a:solidFill>
              </a:rPr>
              <a:t>17</a:t>
            </a:r>
            <a:r>
              <a:rPr lang="ru-RU" sz="4800" b="1" dirty="0" smtClean="0"/>
              <a:t> 18 19 20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 класс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1.bp.blogspot.com/-SeiM6JiCmYM/We9pAGBQheI/AAAAAAAAJUY/wlOGMKDEhvgu035jzUZLnXnx5d_pU1drgCLcBGAs/w1200-h630-p-k-no-nu/%25D1%2588%25D0%25BA%25D0%25BE-%25D1%258C%25D0%25BD%25D0%25B8%25D0%25BA-%25D1%2583%25D0%25BC%25D0%25B0%25D0%25B5%25D1%2582-%25D0%25B8-%25D0%25BF%25D0%25BE-%25D1%2583%25D1%2587%25D0%25B0%25D0%25B5%25D1%2582-%25D0%25B8-%25D0%25B5%25D1%258F-44760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714620"/>
            <a:ext cx="3000396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7806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1   2    </a:t>
            </a:r>
            <a:r>
              <a:rPr lang="ru-RU" sz="4800" b="1" dirty="0" smtClean="0">
                <a:solidFill>
                  <a:srgbClr val="C00000"/>
                </a:solidFill>
              </a:rPr>
              <a:t>3   4</a:t>
            </a:r>
            <a:r>
              <a:rPr lang="ru-RU" sz="4800" b="1" dirty="0" smtClean="0"/>
              <a:t>   5   </a:t>
            </a:r>
            <a:r>
              <a:rPr lang="ru-RU" sz="4800" b="1" dirty="0" smtClean="0">
                <a:solidFill>
                  <a:srgbClr val="E17319"/>
                </a:solidFill>
              </a:rPr>
              <a:t>6</a:t>
            </a:r>
            <a:r>
              <a:rPr lang="ru-RU" sz="4800" b="1" dirty="0" smtClean="0"/>
              <a:t>   7   </a:t>
            </a:r>
            <a:r>
              <a:rPr lang="ru-RU" sz="4800" b="1" dirty="0" smtClean="0">
                <a:solidFill>
                  <a:srgbClr val="C00000"/>
                </a:solidFill>
              </a:rPr>
              <a:t>8</a:t>
            </a:r>
            <a:r>
              <a:rPr lang="ru-RU" sz="4800" b="1" dirty="0" smtClean="0"/>
              <a:t>    9   10 </a:t>
            </a:r>
          </a:p>
          <a:p>
            <a:r>
              <a:rPr lang="ru-RU" sz="4800" b="1" dirty="0" smtClean="0">
                <a:solidFill>
                  <a:srgbClr val="E17319"/>
                </a:solidFill>
              </a:rPr>
              <a:t>11</a:t>
            </a:r>
            <a:r>
              <a:rPr lang="ru-RU" sz="4800" b="1" dirty="0" smtClean="0"/>
              <a:t> 12 13 </a:t>
            </a:r>
            <a:r>
              <a:rPr lang="ru-RU" sz="4800" b="1" dirty="0" smtClean="0">
                <a:solidFill>
                  <a:srgbClr val="C00000"/>
                </a:solidFill>
              </a:rPr>
              <a:t>14</a:t>
            </a:r>
            <a:r>
              <a:rPr lang="ru-RU" sz="4800" b="1" dirty="0" smtClean="0"/>
              <a:t> 15 16 </a:t>
            </a:r>
            <a:r>
              <a:rPr lang="ru-RU" sz="4800" b="1" dirty="0" smtClean="0">
                <a:solidFill>
                  <a:srgbClr val="C00000"/>
                </a:solidFill>
              </a:rPr>
              <a:t>17</a:t>
            </a:r>
            <a:r>
              <a:rPr lang="ru-RU" sz="4800" b="1" dirty="0" smtClean="0"/>
              <a:t> 18 19 </a:t>
            </a:r>
            <a:r>
              <a:rPr lang="ru-RU" sz="4800" b="1" dirty="0" smtClean="0">
                <a:solidFill>
                  <a:srgbClr val="E17319"/>
                </a:solidFill>
              </a:rPr>
              <a:t>20</a:t>
            </a:r>
            <a:endParaRPr lang="ru-RU" sz="4800" b="1" dirty="0">
              <a:solidFill>
                <a:srgbClr val="E1731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 класс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714620"/>
            <a:ext cx="144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17319"/>
                </a:solidFill>
              </a:rPr>
              <a:t>6 класс</a:t>
            </a:r>
            <a:endParaRPr lang="ru-RU" sz="3200" b="1" dirty="0">
              <a:solidFill>
                <a:srgbClr val="E17319"/>
              </a:solidFill>
            </a:endParaRPr>
          </a:p>
        </p:txBody>
      </p:sp>
      <p:pic>
        <p:nvPicPr>
          <p:cNvPr id="7" name="Picture 2" descr="https://1.bp.blogspot.com/-SeiM6JiCmYM/We9pAGBQheI/AAAAAAAAJUY/wlOGMKDEhvgu035jzUZLnXnx5d_pU1drgCLcBGAs/w1200-h630-p-k-no-nu/%25D1%2588%25D0%25BA%25D0%25BE-%25D1%258C%25D0%25BD%25D0%25B8%25D0%25BA-%25D1%2583%25D0%25BC%25D0%25B0%25D0%25B5%25D1%2582-%25D0%25B8-%25D0%25BF%25D0%25BE-%25D1%2583%25D1%2587%25D0%25B0%25D0%25B5%25D1%2582-%25D0%25B8-%25D0%25B5%25D1%258F-44760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714620"/>
            <a:ext cx="3000396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810</Words>
  <Application>Microsoft Office PowerPoint</Application>
  <PresentationFormat>Экран (4:3)</PresentationFormat>
  <Paragraphs>189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Методика подготовки к ОГЭ по информатике и ИКТ</vt:lpstr>
      <vt:lpstr>Этапы подготовки к ГИА</vt:lpstr>
      <vt:lpstr> Сравнительный  анализ документов ФИПИ и рабочих программ </vt:lpstr>
      <vt:lpstr> Сравнительный  анализ документов ФИПИ и рабочих программ </vt:lpstr>
      <vt:lpstr> Сравнительный  анализ документов ФИПИ и рабочих программ </vt:lpstr>
      <vt:lpstr> Сравнительный  анализ документов ФИПИ и рабочих программ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</vt:lpstr>
      <vt:lpstr>Задание 1</vt:lpstr>
      <vt:lpstr>Задание 2</vt:lpstr>
      <vt:lpstr>Задание 2</vt:lpstr>
      <vt:lpstr>Задание 2</vt:lpstr>
      <vt:lpstr>Задание 3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Задание 9</vt:lpstr>
      <vt:lpstr>Задание 10</vt:lpstr>
      <vt:lpstr>Задание10</vt:lpstr>
      <vt:lpstr>Задание 11</vt:lpstr>
      <vt:lpstr>Задание 11</vt:lpstr>
      <vt:lpstr>Задание 12</vt:lpstr>
      <vt:lpstr>Задание 13</vt:lpstr>
      <vt:lpstr>Задание 14</vt:lpstr>
      <vt:lpstr>Задание 14</vt:lpstr>
      <vt:lpstr>Задание 15</vt:lpstr>
      <vt:lpstr>Задание 16</vt:lpstr>
      <vt:lpstr>Задание 16</vt:lpstr>
      <vt:lpstr>Задание 17</vt:lpstr>
      <vt:lpstr>Задание 17</vt:lpstr>
      <vt:lpstr>Задание 18</vt:lpstr>
      <vt:lpstr>Задание 18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к ОГЭ по Информатике и ИКТ.</dc:title>
  <dc:creator>Елена</dc:creator>
  <cp:lastModifiedBy>ЦДО</cp:lastModifiedBy>
  <cp:revision>27</cp:revision>
  <dcterms:created xsi:type="dcterms:W3CDTF">2018-10-21T16:37:55Z</dcterms:created>
  <dcterms:modified xsi:type="dcterms:W3CDTF">2018-10-26T07:15:58Z</dcterms:modified>
</cp:coreProperties>
</file>