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59" r:id="rId6"/>
    <p:sldId id="284" r:id="rId7"/>
    <p:sldId id="262" r:id="rId8"/>
    <p:sldId id="283" r:id="rId9"/>
    <p:sldId id="263" r:id="rId10"/>
    <p:sldId id="285" r:id="rId11"/>
    <p:sldId id="261" r:id="rId12"/>
    <p:sldId id="286" r:id="rId13"/>
    <p:sldId id="264" r:id="rId14"/>
    <p:sldId id="266" r:id="rId15"/>
    <p:sldId id="287" r:id="rId16"/>
    <p:sldId id="270" r:id="rId17"/>
    <p:sldId id="288" r:id="rId18"/>
    <p:sldId id="272" r:id="rId19"/>
    <p:sldId id="289" r:id="rId20"/>
    <p:sldId id="273" r:id="rId21"/>
    <p:sldId id="290" r:id="rId22"/>
    <p:sldId id="271" r:id="rId23"/>
    <p:sldId id="299" r:id="rId24"/>
    <p:sldId id="267" r:id="rId25"/>
    <p:sldId id="292" r:id="rId26"/>
    <p:sldId id="274" r:id="rId27"/>
    <p:sldId id="276" r:id="rId28"/>
    <p:sldId id="293" r:id="rId29"/>
    <p:sldId id="279" r:id="rId30"/>
    <p:sldId id="294" r:id="rId31"/>
    <p:sldId id="278" r:id="rId32"/>
    <p:sldId id="295" r:id="rId33"/>
    <p:sldId id="280" r:id="rId34"/>
    <p:sldId id="297" r:id="rId35"/>
    <p:sldId id="277" r:id="rId36"/>
    <p:sldId id="296" r:id="rId37"/>
    <p:sldId id="281" r:id="rId38"/>
    <p:sldId id="268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>
        <p:scale>
          <a:sx n="95" d="100"/>
          <a:sy n="95" d="100"/>
        </p:scale>
        <p:origin x="-209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5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3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7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9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0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5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60DE-F803-4E85-8FCB-ED189ED2B85D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E171-35B3-4098-B540-28294D7B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2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&#1056;&#1072;&#1079;&#1076;&#1072;&#1090;&#1086;&#1095;&#1085;&#1099;&#1081;%20&#1084;&#1072;&#1090;&#1077;&#1088;&#1080;&#1072;&#1083;.docx" TargetMode="Externa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92;&#1086;&#1088;&#1084;&#1091;&#1083;&#1099;.docx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620" y="1916832"/>
            <a:ext cx="59147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3C1A56"/>
                </a:solidFill>
              </a:rPr>
              <a:t>Объемы </a:t>
            </a:r>
          </a:p>
          <a:p>
            <a:pPr algn="ctr"/>
            <a:r>
              <a:rPr lang="ru-RU" sz="6000" b="1" dirty="0" smtClean="0">
                <a:solidFill>
                  <a:srgbClr val="3C1A56"/>
                </a:solidFill>
              </a:rPr>
              <a:t>многогранников </a:t>
            </a:r>
          </a:p>
          <a:p>
            <a:pPr algn="ctr"/>
            <a:r>
              <a:rPr lang="ru-RU" sz="6000" b="1" dirty="0" smtClean="0">
                <a:solidFill>
                  <a:srgbClr val="3C1A56"/>
                </a:solidFill>
              </a:rPr>
              <a:t>на ЕГЭ</a:t>
            </a:r>
            <a:endParaRPr lang="ru-RU" sz="6000" b="1" dirty="0">
              <a:solidFill>
                <a:srgbClr val="3C1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412" y="177281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3. Най­ди­те </a:t>
            </a:r>
            <a:r>
              <a:rPr lang="ru-RU" sz="2800" b="1" dirty="0">
                <a:solidFill>
                  <a:srgbClr val="3C1A56"/>
                </a:solidFill>
              </a:rPr>
              <a:t>объем мно­го­гран­ни­ка, изоб­ра­жен­но­го на ри­сун­ке (все дву­гран­ные углы пря­мые).</a:t>
            </a:r>
          </a:p>
          <a:p>
            <a:r>
              <a:rPr lang="ru-RU" sz="2400" b="1" dirty="0">
                <a:solidFill>
                  <a:srgbClr val="3C1A56"/>
                </a:solidFill>
              </a:rPr>
              <a:t> 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11560" y="2924944"/>
            <a:ext cx="7560840" cy="3609518"/>
            <a:chOff x="611560" y="2924944"/>
            <a:chExt cx="7560840" cy="3609518"/>
          </a:xfrm>
        </p:grpSpPr>
        <p:pic>
          <p:nvPicPr>
            <p:cNvPr id="15362" name="Picture 2" descr="http://reshuege.ru/pic?id=p272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924944"/>
              <a:ext cx="2160240" cy="3609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611560" y="3933056"/>
              <a:ext cx="4896544" cy="2246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1190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Решение.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Объем данного многогранника равен сумме объемов прямоугольных параллелепипедов с ребрами 4, 3, 4 и 4, 3, 2: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just" eaLnBrk="0" hangingPunct="0"/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 =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72.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Ответ: 72.</a:t>
              </a:r>
              <a:endParaRPr kumimoji="0" lang="ru-RU" alt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9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shuege.ru/get_file?id=117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50927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064" y="1412776"/>
            <a:ext cx="830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4. Най­ди­те </a:t>
            </a:r>
            <a:r>
              <a:rPr lang="ru-RU" sz="2800" b="1" dirty="0">
                <a:solidFill>
                  <a:srgbClr val="3C1A56"/>
                </a:solidFill>
              </a:rPr>
              <a:t>объем пи­ра­ми­ды, изоб­ра­жен­ной на </a:t>
            </a:r>
            <a:r>
              <a:rPr lang="ru-RU" sz="2800" b="1" dirty="0" smtClean="0">
                <a:solidFill>
                  <a:srgbClr val="3C1A56"/>
                </a:solidFill>
              </a:rPr>
              <a:t>       ри­сун­ке</a:t>
            </a:r>
            <a:r>
              <a:rPr lang="ru-RU" sz="2800" b="1" dirty="0">
                <a:solidFill>
                  <a:srgbClr val="3C1A56"/>
                </a:solidFill>
              </a:rPr>
              <a:t>. Ее ос­но­ва­ни­ем яв­ля­ет­ся мно­го­уголь­ник, со­сед­ние сто­ро­ны ко­то­ро­го пер­пен­ди­ку­ляр­ны, а одно из бо­ко­вых ребер пер­пен­ди­ку­ляр­но </a:t>
            </a:r>
            <a:r>
              <a:rPr lang="ru-RU" sz="2800" b="1" dirty="0" smtClean="0">
                <a:solidFill>
                  <a:srgbClr val="3C1A56"/>
                </a:solidFill>
              </a:rPr>
              <a:t>          плос­ко­сти </a:t>
            </a:r>
            <a:r>
              <a:rPr lang="ru-RU" sz="2800" b="1" dirty="0">
                <a:solidFill>
                  <a:srgbClr val="3C1A56"/>
                </a:solidFill>
              </a:rPr>
              <a:t>ос­но­ва­ния и равно </a:t>
            </a:r>
            <a:r>
              <a:rPr lang="ru-RU" sz="2800" b="1" dirty="0" smtClean="0">
                <a:solidFill>
                  <a:srgbClr val="3C1A56"/>
                </a:solidFill>
              </a:rPr>
              <a:t>3.</a:t>
            </a:r>
            <a:endParaRPr lang="ru-RU" sz="2800" b="1" dirty="0">
              <a:solidFill>
                <a:srgbClr val="3C1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4. Най­ди­те </a:t>
            </a:r>
            <a:r>
              <a:rPr lang="ru-RU" sz="2800" b="1" dirty="0">
                <a:solidFill>
                  <a:srgbClr val="3C1A56"/>
                </a:solidFill>
              </a:rPr>
              <a:t>объем пи­ра­ми­ды, изоб­ра­жен­ной на </a:t>
            </a:r>
            <a:r>
              <a:rPr lang="ru-RU" sz="2800" b="1" dirty="0" smtClean="0">
                <a:solidFill>
                  <a:srgbClr val="3C1A56"/>
                </a:solidFill>
              </a:rPr>
              <a:t>       ри­сун­ке</a:t>
            </a:r>
            <a:r>
              <a:rPr lang="ru-RU" sz="2800" b="1" dirty="0">
                <a:solidFill>
                  <a:srgbClr val="3C1A56"/>
                </a:solidFill>
              </a:rPr>
              <a:t>. Ее ос­но­ва­ни­ем яв­ля­ет­ся мно­го­уголь­ник, со­сед­ние сто­ро­ны ко­то­ро­го пер­пен­ди­ку­ляр­ны, а одно из бо­ко­вых ребер пер­пен­ди­ку­ляр­но </a:t>
            </a:r>
            <a:r>
              <a:rPr lang="ru-RU" sz="2800" b="1" dirty="0" smtClean="0">
                <a:solidFill>
                  <a:srgbClr val="3C1A56"/>
                </a:solidFill>
              </a:rPr>
              <a:t>          плос­ко­сти </a:t>
            </a:r>
            <a:r>
              <a:rPr lang="ru-RU" sz="2800" b="1" dirty="0">
                <a:solidFill>
                  <a:srgbClr val="3C1A56"/>
                </a:solidFill>
              </a:rPr>
              <a:t>ос­но­ва­ния и равно </a:t>
            </a:r>
            <a:r>
              <a:rPr lang="ru-RU" sz="2800" b="1" dirty="0" smtClean="0">
                <a:solidFill>
                  <a:srgbClr val="3C1A56"/>
                </a:solidFill>
              </a:rPr>
              <a:t>3.</a:t>
            </a:r>
            <a:endParaRPr lang="ru-RU" sz="2800" b="1" dirty="0">
              <a:solidFill>
                <a:srgbClr val="3C1A56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93133" y="3789040"/>
            <a:ext cx="7919439" cy="2820988"/>
            <a:chOff x="593133" y="3789040"/>
            <a:chExt cx="7919439" cy="2820988"/>
          </a:xfrm>
        </p:grpSpPr>
        <p:pic>
          <p:nvPicPr>
            <p:cNvPr id="3074" name="Picture 2" descr="http://reshuege.ru/get_file?id=117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789040"/>
              <a:ext cx="5092700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235100"/>
                </p:ext>
              </p:extLst>
            </p:nvPr>
          </p:nvGraphicFramePr>
          <p:xfrm>
            <a:off x="593133" y="3789040"/>
            <a:ext cx="2858678" cy="282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Формула" r:id="rId4" imgW="1218960" imgH="1447560" progId="Equation.3">
                    <p:embed/>
                  </p:oleObj>
                </mc:Choice>
                <mc:Fallback>
                  <p:oleObj name="Формула" r:id="rId4" imgW="1218960" imgH="14475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3133" y="3789040"/>
                          <a:ext cx="2858678" cy="28209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Стрелка вправо 4">
            <a:hlinkClick r:id="rId6" action="ppaction://hlinkfile"/>
          </p:cNvPr>
          <p:cNvSpPr/>
          <p:nvPr/>
        </p:nvSpPr>
        <p:spPr>
          <a:xfrm>
            <a:off x="7364975" y="5999584"/>
            <a:ext cx="1368152" cy="858416"/>
          </a:xfrm>
          <a:prstGeom prst="rightArrow">
            <a:avLst/>
          </a:prstGeom>
          <a:noFill/>
          <a:ln w="38100">
            <a:solidFill>
              <a:srgbClr val="3C1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C1A56"/>
                </a:solidFill>
              </a:rPr>
              <a:t>Практическая работа</a:t>
            </a:r>
            <a:endParaRPr lang="ru-RU" sz="1200" b="1" dirty="0">
              <a:solidFill>
                <a:srgbClr val="3C1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24222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второго типа</a:t>
            </a:r>
          </a:p>
          <a:p>
            <a:endParaRPr lang="ru-RU" sz="4800" b="1" dirty="0" smtClean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000" b="1" dirty="0" smtClean="0">
                <a:solidFill>
                  <a:srgbClr val="3C1A56"/>
                </a:solidFill>
              </a:rPr>
              <a:t>Объемы многогранников: </a:t>
            </a:r>
          </a:p>
          <a:p>
            <a:pPr algn="r"/>
            <a:r>
              <a:rPr lang="ru-RU" sz="4000" b="1" dirty="0" smtClean="0">
                <a:solidFill>
                  <a:srgbClr val="3C1A56"/>
                </a:solidFill>
              </a:rPr>
              <a:t>формулы – формулы…</a:t>
            </a:r>
            <a:endParaRPr lang="ru-RU" sz="4000" b="1" dirty="0">
              <a:solidFill>
                <a:srgbClr val="3C1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5. Два </a:t>
            </a:r>
            <a:r>
              <a:rPr lang="ru-RU" sz="2800" b="1" dirty="0">
                <a:solidFill>
                  <a:srgbClr val="3C1A56"/>
                </a:solidFill>
              </a:rPr>
              <a:t>ребра пря­мо­уголь­но­го па­рал­ле­ле­пи­пе­да, вы­хо­дя­щие из одной вер­ши­ны, равны </a:t>
            </a:r>
            <a:r>
              <a:rPr lang="ru-RU" sz="2800" b="1" dirty="0" smtClean="0">
                <a:solidFill>
                  <a:srgbClr val="3C1A56"/>
                </a:solidFill>
              </a:rPr>
              <a:t>2 </a:t>
            </a:r>
            <a:r>
              <a:rPr lang="ru-RU" sz="2800" b="1" dirty="0">
                <a:solidFill>
                  <a:srgbClr val="3C1A56"/>
                </a:solidFill>
              </a:rPr>
              <a:t>и </a:t>
            </a:r>
            <a:r>
              <a:rPr lang="ru-RU" sz="2800" b="1" dirty="0" smtClean="0">
                <a:solidFill>
                  <a:srgbClr val="3C1A56"/>
                </a:solidFill>
              </a:rPr>
              <a:t>4. </a:t>
            </a:r>
            <a:r>
              <a:rPr lang="ru-RU" sz="2800" b="1" dirty="0">
                <a:solidFill>
                  <a:srgbClr val="3C1A56"/>
                </a:solidFill>
              </a:rPr>
              <a:t>Диа­го­наль па­рал­ле­ле­пи­пе­да равна </a:t>
            </a:r>
            <a:r>
              <a:rPr lang="ru-RU" sz="2800" b="1" dirty="0" smtClean="0">
                <a:solidFill>
                  <a:srgbClr val="3C1A56"/>
                </a:solidFill>
              </a:rPr>
              <a:t>6. </a:t>
            </a:r>
            <a:r>
              <a:rPr lang="ru-RU" sz="2800" b="1" dirty="0">
                <a:solidFill>
                  <a:srgbClr val="3C1A56"/>
                </a:solidFill>
              </a:rPr>
              <a:t>Най­ди­те объем па­рал­ле­ле­пи­пе­да. </a:t>
            </a:r>
          </a:p>
        </p:txBody>
      </p:sp>
      <p:pic>
        <p:nvPicPr>
          <p:cNvPr id="1028" name="Picture 4" descr="http://math.reshuege.ru/get_file?id=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454041" cy="27926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5. Два </a:t>
            </a:r>
            <a:r>
              <a:rPr lang="ru-RU" sz="2800" b="1" dirty="0">
                <a:solidFill>
                  <a:srgbClr val="3C1A56"/>
                </a:solidFill>
              </a:rPr>
              <a:t>ребра пря­мо­уголь­но­го па­рал­ле­ле­пи­пе­да, вы­хо­дя­щие из одной вер­ши­ны, равны </a:t>
            </a:r>
            <a:r>
              <a:rPr lang="ru-RU" sz="2800" b="1" dirty="0" smtClean="0">
                <a:solidFill>
                  <a:srgbClr val="3C1A56"/>
                </a:solidFill>
              </a:rPr>
              <a:t>2 </a:t>
            </a:r>
            <a:r>
              <a:rPr lang="ru-RU" sz="2800" b="1" dirty="0">
                <a:solidFill>
                  <a:srgbClr val="3C1A56"/>
                </a:solidFill>
              </a:rPr>
              <a:t>и </a:t>
            </a:r>
            <a:r>
              <a:rPr lang="ru-RU" sz="2800" b="1" dirty="0" smtClean="0">
                <a:solidFill>
                  <a:srgbClr val="3C1A56"/>
                </a:solidFill>
              </a:rPr>
              <a:t>4. </a:t>
            </a:r>
            <a:r>
              <a:rPr lang="ru-RU" sz="2800" b="1" dirty="0">
                <a:solidFill>
                  <a:srgbClr val="3C1A56"/>
                </a:solidFill>
              </a:rPr>
              <a:t>Диа­го­наль па­рал­ле­ле­пи­пе­да равна </a:t>
            </a:r>
            <a:r>
              <a:rPr lang="ru-RU" sz="2800" b="1" dirty="0" smtClean="0">
                <a:solidFill>
                  <a:srgbClr val="3C1A56"/>
                </a:solidFill>
              </a:rPr>
              <a:t>6. </a:t>
            </a:r>
            <a:r>
              <a:rPr lang="ru-RU" sz="2800" b="1" dirty="0">
                <a:solidFill>
                  <a:srgbClr val="3C1A56"/>
                </a:solidFill>
              </a:rPr>
              <a:t>Най­ди­те объем па­рал­ле­ле­пи­пе­да.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3356992"/>
            <a:ext cx="7558497" cy="2792630"/>
            <a:chOff x="899592" y="3356992"/>
            <a:chExt cx="7558497" cy="2792630"/>
          </a:xfrm>
        </p:grpSpPr>
        <p:pic>
          <p:nvPicPr>
            <p:cNvPr id="1028" name="Picture 4" descr="http://math.reshuege.ru/get_file?id=8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356992"/>
              <a:ext cx="3454041" cy="279263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518815"/>
                </p:ext>
              </p:extLst>
            </p:nvPr>
          </p:nvGraphicFramePr>
          <p:xfrm>
            <a:off x="899592" y="3465004"/>
            <a:ext cx="4284443" cy="2576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Формула" r:id="rId4" imgW="1676160" imgH="1130040" progId="Equation.3">
                    <p:embed/>
                  </p:oleObj>
                </mc:Choice>
                <mc:Fallback>
                  <p:oleObj name="Формула" r:id="rId4" imgW="1676160" imgH="1130040" progId="Equation.3">
                    <p:embed/>
                    <p:pic>
                      <p:nvPicPr>
                        <p:cNvPr id="0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3465004"/>
                          <a:ext cx="4284443" cy="257660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539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6. Ос­но­ва­ни­ем </a:t>
            </a:r>
            <a:r>
              <a:rPr lang="ru-RU" sz="2800" b="1" dirty="0">
                <a:solidFill>
                  <a:srgbClr val="3C1A56"/>
                </a:solidFill>
              </a:rPr>
              <a:t>пря­мой тре­уголь­ной приз­мы слу­жит пря­мо­уголь­ный тре­уголь­ник с ка­те­та­ми </a:t>
            </a:r>
            <a:r>
              <a:rPr lang="ru-RU" sz="2800" b="1" dirty="0" smtClean="0">
                <a:solidFill>
                  <a:srgbClr val="3C1A56"/>
                </a:solidFill>
              </a:rPr>
              <a:t>8 </a:t>
            </a:r>
            <a:r>
              <a:rPr lang="ru-RU" sz="2800" b="1" dirty="0">
                <a:solidFill>
                  <a:srgbClr val="3C1A56"/>
                </a:solidFill>
              </a:rPr>
              <a:t>и </a:t>
            </a:r>
            <a:r>
              <a:rPr lang="ru-RU" sz="2800" b="1" dirty="0" smtClean="0">
                <a:solidFill>
                  <a:srgbClr val="3C1A56"/>
                </a:solidFill>
              </a:rPr>
              <a:t>6, </a:t>
            </a:r>
            <a:r>
              <a:rPr lang="ru-RU" sz="2800" b="1" dirty="0">
                <a:solidFill>
                  <a:srgbClr val="3C1A56"/>
                </a:solidFill>
              </a:rPr>
              <a:t>бо­ко­вое ребро равно </a:t>
            </a:r>
            <a:r>
              <a:rPr lang="ru-RU" sz="2800" b="1" dirty="0" smtClean="0">
                <a:solidFill>
                  <a:srgbClr val="3C1A56"/>
                </a:solidFill>
              </a:rPr>
              <a:t>5. </a:t>
            </a:r>
            <a:r>
              <a:rPr lang="ru-RU" sz="2800" b="1" dirty="0">
                <a:solidFill>
                  <a:srgbClr val="3C1A56"/>
                </a:solidFill>
              </a:rPr>
              <a:t>Най­ди­те объем приз­мы.</a:t>
            </a:r>
          </a:p>
        </p:txBody>
      </p:sp>
      <p:pic>
        <p:nvPicPr>
          <p:cNvPr id="3074" name="Picture 2" descr="http://math.reshuege.ru/get_file?id=5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2971800" cy="31718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6. Ос­но­ва­ни­ем </a:t>
            </a:r>
            <a:r>
              <a:rPr lang="ru-RU" sz="2800" b="1" dirty="0">
                <a:solidFill>
                  <a:srgbClr val="3C1A56"/>
                </a:solidFill>
              </a:rPr>
              <a:t>пря­мой тре­уголь­ной приз­мы слу­жит пря­мо­уголь­ный тре­уголь­ник с ка­те­та­ми </a:t>
            </a:r>
            <a:r>
              <a:rPr lang="ru-RU" sz="2800" b="1" dirty="0" smtClean="0">
                <a:solidFill>
                  <a:srgbClr val="3C1A56"/>
                </a:solidFill>
              </a:rPr>
              <a:t>8 </a:t>
            </a:r>
            <a:r>
              <a:rPr lang="ru-RU" sz="2800" b="1" dirty="0">
                <a:solidFill>
                  <a:srgbClr val="3C1A56"/>
                </a:solidFill>
              </a:rPr>
              <a:t>и </a:t>
            </a:r>
            <a:r>
              <a:rPr lang="ru-RU" sz="2800" b="1" dirty="0" smtClean="0">
                <a:solidFill>
                  <a:srgbClr val="3C1A56"/>
                </a:solidFill>
              </a:rPr>
              <a:t>6, </a:t>
            </a:r>
            <a:r>
              <a:rPr lang="ru-RU" sz="2800" b="1" dirty="0">
                <a:solidFill>
                  <a:srgbClr val="3C1A56"/>
                </a:solidFill>
              </a:rPr>
              <a:t>бо­ко­вое ребро равно </a:t>
            </a:r>
            <a:r>
              <a:rPr lang="ru-RU" sz="2800" b="1" dirty="0" smtClean="0">
                <a:solidFill>
                  <a:srgbClr val="3C1A56"/>
                </a:solidFill>
              </a:rPr>
              <a:t>5. </a:t>
            </a:r>
            <a:r>
              <a:rPr lang="ru-RU" sz="2800" b="1" dirty="0">
                <a:solidFill>
                  <a:srgbClr val="3C1A56"/>
                </a:solidFill>
              </a:rPr>
              <a:t>Най­ди­те объем приз­мы.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27584" y="3140968"/>
            <a:ext cx="7148264" cy="3334027"/>
            <a:chOff x="827584" y="3140968"/>
            <a:chExt cx="7148264" cy="3334027"/>
          </a:xfrm>
        </p:grpSpPr>
        <p:pic>
          <p:nvPicPr>
            <p:cNvPr id="3074" name="Picture 2" descr="http://math.reshuege.ru/get_file?id=53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140968"/>
              <a:ext cx="2971800" cy="3171826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184391"/>
                </p:ext>
              </p:extLst>
            </p:nvPr>
          </p:nvGraphicFramePr>
          <p:xfrm>
            <a:off x="827584" y="3140968"/>
            <a:ext cx="3096344" cy="3334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Формула" r:id="rId4" imgW="1041120" imgH="1257120" progId="Equation.3">
                    <p:embed/>
                  </p:oleObj>
                </mc:Choice>
                <mc:Fallback>
                  <p:oleObj name="Формула" r:id="rId4" imgW="1041120" imgH="1257120" progId="Equation.3">
                    <p:embed/>
                    <p:pic>
                      <p:nvPicPr>
                        <p:cNvPr id="0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3140968"/>
                          <a:ext cx="3096344" cy="333402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11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7. В </a:t>
            </a:r>
            <a:r>
              <a:rPr lang="ru-RU" sz="2800" b="1" dirty="0">
                <a:solidFill>
                  <a:srgbClr val="3C1A56"/>
                </a:solidFill>
              </a:rPr>
              <a:t>пра­виль­ной че­ты­рех­уголь­ной пи­ра­ми­де вы­со­та равна </a:t>
            </a:r>
            <a:r>
              <a:rPr lang="ru-RU" sz="2800" b="1" dirty="0" smtClean="0">
                <a:solidFill>
                  <a:srgbClr val="3C1A56"/>
                </a:solidFill>
              </a:rPr>
              <a:t>6, </a:t>
            </a:r>
            <a:r>
              <a:rPr lang="ru-RU" sz="2800" b="1" dirty="0">
                <a:solidFill>
                  <a:srgbClr val="3C1A56"/>
                </a:solidFill>
              </a:rPr>
              <a:t>бо­ко­вое ребро равно 10. Най­ди­те ее объем.</a:t>
            </a:r>
          </a:p>
        </p:txBody>
      </p:sp>
      <p:pic>
        <p:nvPicPr>
          <p:cNvPr id="6146" name="Picture 2" descr="http://reshuege.ru/get_file?id=8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66780"/>
            <a:ext cx="3618554" cy="32235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7. В </a:t>
            </a:r>
            <a:r>
              <a:rPr lang="ru-RU" sz="2800" b="1" dirty="0">
                <a:solidFill>
                  <a:srgbClr val="3C1A56"/>
                </a:solidFill>
              </a:rPr>
              <a:t>пра­виль­ной че­ты­рех­уголь­ной пи­ра­ми­де вы­со­та равна </a:t>
            </a:r>
            <a:r>
              <a:rPr lang="ru-RU" sz="2800" b="1" dirty="0" smtClean="0">
                <a:solidFill>
                  <a:srgbClr val="3C1A56"/>
                </a:solidFill>
              </a:rPr>
              <a:t>6, </a:t>
            </a:r>
            <a:r>
              <a:rPr lang="ru-RU" sz="2800" b="1" dirty="0">
                <a:solidFill>
                  <a:srgbClr val="3C1A56"/>
                </a:solidFill>
              </a:rPr>
              <a:t>бо­ко­вое ребро равно 10. Най­ди­те ее объем.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9552" y="2766780"/>
            <a:ext cx="7795018" cy="3686556"/>
            <a:chOff x="539552" y="2766780"/>
            <a:chExt cx="7795018" cy="3686556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1906944"/>
                </p:ext>
              </p:extLst>
            </p:nvPr>
          </p:nvGraphicFramePr>
          <p:xfrm>
            <a:off x="539552" y="2840186"/>
            <a:ext cx="4273551" cy="361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Формула" r:id="rId3" imgW="1955520" imgH="1854000" progId="Equation.3">
                    <p:embed/>
                  </p:oleObj>
                </mc:Choice>
                <mc:Fallback>
                  <p:oleObj name="Формула" r:id="rId3" imgW="1955520" imgH="1854000" progId="Equation.3">
                    <p:embed/>
                    <p:pic>
                      <p:nvPicPr>
                        <p:cNvPr id="0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2840186"/>
                          <a:ext cx="4273551" cy="36131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Группа 3"/>
            <p:cNvGrpSpPr/>
            <p:nvPr/>
          </p:nvGrpSpPr>
          <p:grpSpPr>
            <a:xfrm>
              <a:off x="4716016" y="2766780"/>
              <a:ext cx="3618554" cy="3223517"/>
              <a:chOff x="4716016" y="2766780"/>
              <a:chExt cx="3618554" cy="3223517"/>
            </a:xfrm>
          </p:grpSpPr>
          <p:pic>
            <p:nvPicPr>
              <p:cNvPr id="6146" name="Picture 2" descr="http://reshuege.ru/get_file?id=82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2766780"/>
                <a:ext cx="3618554" cy="3223517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Прямая соединительная линия 4"/>
              <p:cNvCxnSpPr/>
              <p:nvPr/>
            </p:nvCxnSpPr>
            <p:spPr>
              <a:xfrm flipV="1">
                <a:off x="5148064" y="4941168"/>
                <a:ext cx="2808312" cy="7798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6223607" y="435517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6</a:t>
                </a:r>
                <a:endParaRPr lang="ru-RU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40834" y="3717032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</a:t>
                </a:r>
                <a:endParaRPr lang="ru-RU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3322" y="510636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8</a:t>
                </a:r>
                <a:endParaRPr lang="ru-RU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23607" y="5214085"/>
                <a:ext cx="42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O</a:t>
                </a:r>
                <a:endParaRPr lang="ru-RU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24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485" r="60392" b="69123"/>
          <a:stretch/>
        </p:blipFill>
        <p:spPr bwMode="auto">
          <a:xfrm>
            <a:off x="179512" y="1675247"/>
            <a:ext cx="1865064" cy="2298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40" t="2203" r="30540" b="75584"/>
          <a:stretch/>
        </p:blipFill>
        <p:spPr bwMode="auto">
          <a:xfrm>
            <a:off x="2077740" y="1366999"/>
            <a:ext cx="1739900" cy="17983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46" t="30550" r="1786" b="36690"/>
          <a:stretch/>
        </p:blipFill>
        <p:spPr bwMode="auto">
          <a:xfrm>
            <a:off x="3779912" y="1366999"/>
            <a:ext cx="1779836" cy="26523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23791" r="32278" b="41554"/>
          <a:stretch/>
        </p:blipFill>
        <p:spPr bwMode="auto">
          <a:xfrm>
            <a:off x="7306671" y="3821938"/>
            <a:ext cx="1626518" cy="28057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" t="30212" r="60573" b="37788"/>
          <a:stretch/>
        </p:blipFill>
        <p:spPr bwMode="auto">
          <a:xfrm>
            <a:off x="2044576" y="3429000"/>
            <a:ext cx="1855440" cy="2590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00" t="59545" r="29678" b="18651"/>
          <a:stretch/>
        </p:blipFill>
        <p:spPr bwMode="auto">
          <a:xfrm>
            <a:off x="5436096" y="2199160"/>
            <a:ext cx="1862708" cy="17653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20" t="2485" r="1786" b="69123"/>
          <a:stretch/>
        </p:blipFill>
        <p:spPr bwMode="auto">
          <a:xfrm>
            <a:off x="7129350" y="1316209"/>
            <a:ext cx="1754560" cy="2298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38" t="61619" r="1787" b="12799"/>
          <a:stretch/>
        </p:blipFill>
        <p:spPr bwMode="auto">
          <a:xfrm>
            <a:off x="216582" y="4168899"/>
            <a:ext cx="1790924" cy="20712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2876" r="61345" b="12834"/>
          <a:stretch/>
        </p:blipFill>
        <p:spPr bwMode="auto">
          <a:xfrm>
            <a:off x="3754008" y="4661130"/>
            <a:ext cx="1814264" cy="1966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estival.1september.ru/articles/526470/1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06" r="36978" b="28646"/>
          <a:stretch/>
        </p:blipFill>
        <p:spPr bwMode="auto">
          <a:xfrm>
            <a:off x="5569851" y="4168899"/>
            <a:ext cx="1761296" cy="14806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8. Сто­ро­на </a:t>
            </a:r>
            <a:r>
              <a:rPr lang="ru-RU" sz="2800" b="1" dirty="0">
                <a:solidFill>
                  <a:srgbClr val="3C1A56"/>
                </a:solidFill>
              </a:rPr>
              <a:t>ос­но­ва­ния пра­виль­ной ше­сти­уголь­ной пи­ра­ми­ды равна </a:t>
            </a:r>
            <a:r>
              <a:rPr lang="ru-RU" sz="2800" b="1" dirty="0" smtClean="0">
                <a:solidFill>
                  <a:srgbClr val="3C1A56"/>
                </a:solidFill>
              </a:rPr>
              <a:t>2, </a:t>
            </a:r>
            <a:r>
              <a:rPr lang="ru-RU" sz="2800" b="1" dirty="0">
                <a:solidFill>
                  <a:srgbClr val="3C1A56"/>
                </a:solidFill>
              </a:rPr>
              <a:t>бо­ко­вое ребро равно </a:t>
            </a:r>
            <a:r>
              <a:rPr lang="ru-RU" sz="2800" b="1" dirty="0" smtClean="0">
                <a:solidFill>
                  <a:srgbClr val="3C1A56"/>
                </a:solidFill>
              </a:rPr>
              <a:t>4. </a:t>
            </a:r>
            <a:r>
              <a:rPr lang="ru-RU" sz="2800" b="1" dirty="0">
                <a:solidFill>
                  <a:srgbClr val="3C1A56"/>
                </a:solidFill>
              </a:rPr>
              <a:t>Най­ди­те объем пи­ра­ми­ды.</a:t>
            </a:r>
          </a:p>
        </p:txBody>
      </p:sp>
      <p:pic>
        <p:nvPicPr>
          <p:cNvPr id="7170" name="Picture 2" descr="http://reshuege.ru/get_file?id=12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19" y="2797771"/>
            <a:ext cx="3431298" cy="35326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8. Сто­ро­на </a:t>
            </a:r>
            <a:r>
              <a:rPr lang="ru-RU" sz="2800" b="1" dirty="0">
                <a:solidFill>
                  <a:srgbClr val="3C1A56"/>
                </a:solidFill>
              </a:rPr>
              <a:t>ос­но­ва­ния пра­виль­ной ше­сти­уголь­ной пи­ра­ми­ды равна </a:t>
            </a:r>
            <a:r>
              <a:rPr lang="ru-RU" sz="2800" b="1" dirty="0" smtClean="0">
                <a:solidFill>
                  <a:srgbClr val="3C1A56"/>
                </a:solidFill>
              </a:rPr>
              <a:t>2, </a:t>
            </a:r>
            <a:r>
              <a:rPr lang="ru-RU" sz="2800" b="1" dirty="0">
                <a:solidFill>
                  <a:srgbClr val="3C1A56"/>
                </a:solidFill>
              </a:rPr>
              <a:t>бо­ко­вое ребро равно </a:t>
            </a:r>
            <a:r>
              <a:rPr lang="ru-RU" sz="2800" b="1" dirty="0" smtClean="0">
                <a:solidFill>
                  <a:srgbClr val="3C1A56"/>
                </a:solidFill>
              </a:rPr>
              <a:t>4. </a:t>
            </a:r>
            <a:r>
              <a:rPr lang="ru-RU" sz="2800" b="1" dirty="0">
                <a:solidFill>
                  <a:srgbClr val="3C1A56"/>
                </a:solidFill>
              </a:rPr>
              <a:t>Най­ди­те объем пи­ра­ми­ды.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11560" y="2797771"/>
            <a:ext cx="7753857" cy="3766740"/>
            <a:chOff x="611560" y="2797771"/>
            <a:chExt cx="7753857" cy="3766740"/>
          </a:xfrm>
        </p:grpSpPr>
        <p:pic>
          <p:nvPicPr>
            <p:cNvPr id="4" name="Picture 2" descr="http://reshuege.ru/get_file?id=127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19" y="2797771"/>
              <a:ext cx="3431298" cy="3532646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6649768" y="3068960"/>
              <a:ext cx="41236" cy="237626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5940152" y="4869160"/>
              <a:ext cx="1512168" cy="115212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940152" y="4869160"/>
              <a:ext cx="1512168" cy="115212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148064" y="5445224"/>
              <a:ext cx="302433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8990322"/>
                </p:ext>
              </p:extLst>
            </p:nvPr>
          </p:nvGraphicFramePr>
          <p:xfrm>
            <a:off x="611560" y="2852936"/>
            <a:ext cx="4191000" cy="371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Формула" r:id="rId4" imgW="1917360" imgH="1904760" progId="Equation.3">
                    <p:embed/>
                  </p:oleObj>
                </mc:Choice>
                <mc:Fallback>
                  <p:oleObj name="Формула" r:id="rId4" imgW="1917360" imgH="1904760" progId="Equation.3">
                    <p:embed/>
                    <p:pic>
                      <p:nvPicPr>
                        <p:cNvPr id="0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2852936"/>
                          <a:ext cx="4191000" cy="37115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6411706" y="5445224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O</a:t>
              </a:r>
              <a:endParaRPr lang="ru-RU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5066" y="602128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08304" y="535405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65559" y="405703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4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472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9. Гра­нью </a:t>
            </a:r>
            <a:r>
              <a:rPr lang="ru-RU" sz="2800" b="1" dirty="0">
                <a:solidFill>
                  <a:srgbClr val="3C1A56"/>
                </a:solidFill>
              </a:rPr>
              <a:t>па­рал­ле­ле­пи­пе­да яв­ля­ет­ся ромб со сто­ро­ной </a:t>
            </a:r>
            <a:r>
              <a:rPr lang="ru-RU" sz="2800" b="1" dirty="0" smtClean="0">
                <a:solidFill>
                  <a:srgbClr val="3C1A56"/>
                </a:solidFill>
              </a:rPr>
              <a:t>1 </a:t>
            </a:r>
            <a:r>
              <a:rPr lang="ru-RU" sz="2800" b="1" dirty="0">
                <a:solidFill>
                  <a:srgbClr val="3C1A56"/>
                </a:solidFill>
              </a:rPr>
              <a:t>и ост­рым углом </a:t>
            </a:r>
            <a:r>
              <a:rPr lang="ru-RU" sz="2800" b="1" dirty="0" smtClean="0">
                <a:solidFill>
                  <a:srgbClr val="3C1A56"/>
                </a:solidFill>
              </a:rPr>
              <a:t>60⁰. </a:t>
            </a:r>
            <a:r>
              <a:rPr lang="ru-RU" sz="2800" b="1" dirty="0">
                <a:solidFill>
                  <a:srgbClr val="3C1A56"/>
                </a:solidFill>
              </a:rPr>
              <a:t>Одно из ребер па­рал­ле­ле­пи­пе­да со­став­ля­ет с этой гра­нью угол в </a:t>
            </a:r>
            <a:r>
              <a:rPr lang="ru-RU" sz="2800" b="1" dirty="0" smtClean="0">
                <a:solidFill>
                  <a:srgbClr val="3C1A56"/>
                </a:solidFill>
              </a:rPr>
              <a:t>60⁰ и </a:t>
            </a:r>
            <a:r>
              <a:rPr lang="ru-RU" sz="2800" b="1" dirty="0">
                <a:solidFill>
                  <a:srgbClr val="3C1A56"/>
                </a:solidFill>
              </a:rPr>
              <a:t>равно </a:t>
            </a:r>
            <a:r>
              <a:rPr lang="ru-RU" sz="2800" b="1" dirty="0" smtClean="0">
                <a:solidFill>
                  <a:srgbClr val="3C1A56"/>
                </a:solidFill>
              </a:rPr>
              <a:t>2. </a:t>
            </a:r>
            <a:r>
              <a:rPr lang="ru-RU" sz="2800" b="1" dirty="0">
                <a:solidFill>
                  <a:srgbClr val="3C1A56"/>
                </a:solidFill>
              </a:rPr>
              <a:t>Най­ди­те объем па­рал­ле­ле­пи­пе­да.</a:t>
            </a:r>
          </a:p>
        </p:txBody>
      </p:sp>
      <p:pic>
        <p:nvPicPr>
          <p:cNvPr id="5125" name="Picture 5" descr="http://math.reshuege.ru/get_file?id=8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415764" cy="26642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9. Гра­нью </a:t>
            </a:r>
            <a:r>
              <a:rPr lang="ru-RU" sz="2800" b="1" dirty="0">
                <a:solidFill>
                  <a:srgbClr val="3C1A56"/>
                </a:solidFill>
              </a:rPr>
              <a:t>па­рал­ле­ле­пи­пе­да яв­ля­ет­ся ромб со сто­ро­ной </a:t>
            </a:r>
            <a:r>
              <a:rPr lang="ru-RU" sz="2800" b="1" dirty="0" smtClean="0">
                <a:solidFill>
                  <a:srgbClr val="3C1A56"/>
                </a:solidFill>
              </a:rPr>
              <a:t>1 </a:t>
            </a:r>
            <a:r>
              <a:rPr lang="ru-RU" sz="2800" b="1" dirty="0">
                <a:solidFill>
                  <a:srgbClr val="3C1A56"/>
                </a:solidFill>
              </a:rPr>
              <a:t>и ост­рым углом </a:t>
            </a:r>
            <a:r>
              <a:rPr lang="ru-RU" sz="2800" b="1" dirty="0" smtClean="0">
                <a:solidFill>
                  <a:srgbClr val="3C1A56"/>
                </a:solidFill>
              </a:rPr>
              <a:t>60⁰. </a:t>
            </a:r>
            <a:r>
              <a:rPr lang="ru-RU" sz="2800" b="1" dirty="0">
                <a:solidFill>
                  <a:srgbClr val="3C1A56"/>
                </a:solidFill>
              </a:rPr>
              <a:t>Одно из ребер па­рал­ле­ле­пи­пе­да со­став­ля­ет с этой гра­нью угол в </a:t>
            </a:r>
            <a:r>
              <a:rPr lang="ru-RU" sz="2800" b="1" dirty="0" smtClean="0">
                <a:solidFill>
                  <a:srgbClr val="3C1A56"/>
                </a:solidFill>
              </a:rPr>
              <a:t>60⁰ и </a:t>
            </a:r>
            <a:r>
              <a:rPr lang="ru-RU" sz="2800" b="1" dirty="0">
                <a:solidFill>
                  <a:srgbClr val="3C1A56"/>
                </a:solidFill>
              </a:rPr>
              <a:t>равно </a:t>
            </a:r>
            <a:r>
              <a:rPr lang="ru-RU" sz="2800" b="1" dirty="0" smtClean="0">
                <a:solidFill>
                  <a:srgbClr val="3C1A56"/>
                </a:solidFill>
              </a:rPr>
              <a:t>2. </a:t>
            </a:r>
            <a:r>
              <a:rPr lang="ru-RU" sz="2800" b="1" dirty="0">
                <a:solidFill>
                  <a:srgbClr val="3C1A56"/>
                </a:solidFill>
              </a:rPr>
              <a:t>Най­ди­те объем па­рал­ле­ле­пи­пе­да.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22437" y="3284984"/>
            <a:ext cx="7625367" cy="3224678"/>
            <a:chOff x="722437" y="3284984"/>
            <a:chExt cx="7625367" cy="3224678"/>
          </a:xfrm>
        </p:grpSpPr>
        <p:pic>
          <p:nvPicPr>
            <p:cNvPr id="5125" name="Picture 5" descr="http://math.reshuege.ru/get_file?id=8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501008"/>
              <a:ext cx="3415764" cy="2664296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076056" y="5445224"/>
              <a:ext cx="2592288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508104" y="4293096"/>
              <a:ext cx="72008" cy="158417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709084"/>
                </p:ext>
              </p:extLst>
            </p:nvPr>
          </p:nvGraphicFramePr>
          <p:xfrm>
            <a:off x="722437" y="3284984"/>
            <a:ext cx="3871327" cy="3224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4" imgW="1930320" imgH="1803240" progId="Equation.3">
                    <p:embed/>
                  </p:oleObj>
                </mc:Choice>
                <mc:Fallback>
                  <p:oleObj name="Формула" r:id="rId4" imgW="1930320" imgH="1803240" progId="Equation.3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437" y="3284984"/>
                          <a:ext cx="3871327" cy="322467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025498" y="468507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97084" y="601174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3834" y="561163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4048" y="5693186"/>
              <a:ext cx="336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α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230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24222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третьего типа</a:t>
            </a:r>
          </a:p>
          <a:p>
            <a:endParaRPr lang="ru-RU" sz="4800" b="1" dirty="0" smtClean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000" b="1" dirty="0" smtClean="0">
                <a:solidFill>
                  <a:srgbClr val="3C1A56"/>
                </a:solidFill>
              </a:rPr>
              <a:t>Объемы многогранников: </a:t>
            </a:r>
          </a:p>
          <a:p>
            <a:pPr algn="r"/>
            <a:r>
              <a:rPr lang="ru-RU" sz="4000" b="1" dirty="0" smtClean="0">
                <a:solidFill>
                  <a:srgbClr val="3C1A56"/>
                </a:solidFill>
              </a:rPr>
              <a:t>подобие и преобразования</a:t>
            </a:r>
            <a:endParaRPr lang="ru-RU" sz="4000" b="1" dirty="0">
              <a:solidFill>
                <a:srgbClr val="3C1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10. Во </a:t>
            </a:r>
            <a:r>
              <a:rPr lang="ru-RU" sz="2800" b="1" dirty="0">
                <a:solidFill>
                  <a:srgbClr val="3C1A56"/>
                </a:solidFill>
              </a:rPr>
              <a:t>сколь­ко раз уве­ли­чит­ся объем пра­виль­но­го тет­ра­эд­ра, если все его ребра уве­ли­чить в 4 раза?</a:t>
            </a:r>
          </a:p>
        </p:txBody>
      </p:sp>
      <p:pic>
        <p:nvPicPr>
          <p:cNvPr id="9218" name="Picture 2" descr="http://math.reshuege.ru/get_file?id=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852837" cy="309634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39064" y="1412776"/>
            <a:ext cx="8309400" cy="4680520"/>
            <a:chOff x="439064" y="1412776"/>
            <a:chExt cx="8309400" cy="46805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39064" y="1412776"/>
              <a:ext cx="830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3C1A56"/>
                  </a:solidFill>
                </a:rPr>
                <a:t>10. Во </a:t>
              </a:r>
              <a:r>
                <a:rPr lang="ru-RU" sz="2800" b="1" dirty="0">
                  <a:solidFill>
                    <a:srgbClr val="3C1A56"/>
                  </a:solidFill>
                </a:rPr>
                <a:t>сколь­ко раз уве­ли­чит­ся объем пра­виль­но­го тет­ра­эд­ра, если все его ребра уве­ли­чить в 4 раза?</a:t>
              </a:r>
            </a:p>
          </p:txBody>
        </p:sp>
        <p:pic>
          <p:nvPicPr>
            <p:cNvPr id="9218" name="Picture 2" descr="http://math.reshuege.ru/get_file?id=7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996952"/>
              <a:ext cx="3852837" cy="3096344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1"/>
            <p:cNvSpPr>
              <a:spLocks noChangeArrowheads="1"/>
            </p:cNvSpPr>
            <p:nvPr/>
          </p:nvSpPr>
          <p:spPr bwMode="auto">
            <a:xfrm>
              <a:off x="466177" y="3573016"/>
              <a:ext cx="3455074" cy="23083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1190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Решение.</a:t>
              </a:r>
              <a:endPara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Объёмы подобных тел относятся как куб коэффициента подобия. Поэтому если все ребра увеличить в </a:t>
              </a:r>
              <a:r>
                <a:rPr kumimoji="0" lang="en-US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раза, объём увеличится в </a:t>
              </a:r>
              <a:r>
                <a:rPr kumimoji="0" lang="en-US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64</a:t>
              </a: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раз</a:t>
              </a:r>
              <a:r>
                <a:rPr lang="ru-RU" alt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  <a:endPara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Ответ: 64.</a:t>
              </a:r>
            </a:p>
          </p:txBody>
        </p:sp>
      </p:grpSp>
      <p:sp>
        <p:nvSpPr>
          <p:cNvPr id="4" name="AutoShape 2" descr="https://ege.sdamgia.ru/formula/svg/ff/ff7a002b073dae04af21024b38160cae.svg"/>
          <p:cNvSpPr>
            <a:spLocks noChangeAspect="1" noChangeArrowheads="1"/>
          </p:cNvSpPr>
          <p:nvPr/>
        </p:nvSpPr>
        <p:spPr bwMode="auto">
          <a:xfrm>
            <a:off x="35893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 descr="https://ege.sdamgia.ru/formula/svg/0c/0cc175b9c0f1b6a831c399e269772661.svg"/>
          <p:cNvSpPr>
            <a:spLocks noChangeAspect="1" noChangeArrowheads="1"/>
          </p:cNvSpPr>
          <p:nvPr/>
        </p:nvSpPr>
        <p:spPr bwMode="auto">
          <a:xfrm>
            <a:off x="395128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11. Во </a:t>
            </a:r>
            <a:r>
              <a:rPr lang="ru-RU" sz="2800" b="1" dirty="0">
                <a:solidFill>
                  <a:srgbClr val="3C1A56"/>
                </a:solidFill>
              </a:rPr>
              <a:t>сколь­ко раз уве­ли­чит­ся объем пи­ра­ми­ды, если ее вы­со­ту уве­ли­чить в два раза? </a:t>
            </a:r>
          </a:p>
        </p:txBody>
      </p:sp>
      <p:pic>
        <p:nvPicPr>
          <p:cNvPr id="12290" name="Picture 2" descr="http://math.reshuege.ru/get_file?id=7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456384" cy="35546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11. Во </a:t>
            </a:r>
            <a:r>
              <a:rPr lang="ru-RU" sz="2800" b="1" dirty="0">
                <a:solidFill>
                  <a:srgbClr val="3C1A56"/>
                </a:solidFill>
              </a:rPr>
              <a:t>сколь­ко раз уве­ли­чит­ся объем пи­ра­ми­ды, если ее вы­со­ту уве­ли­чить в два раза?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57373" y="2780928"/>
            <a:ext cx="8003059" cy="3554670"/>
            <a:chOff x="457373" y="2780928"/>
            <a:chExt cx="8003059" cy="3554670"/>
          </a:xfrm>
        </p:grpSpPr>
        <p:pic>
          <p:nvPicPr>
            <p:cNvPr id="12290" name="Picture 2" descr="http://math.reshuege.ru/get_file?id=7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780928"/>
              <a:ext cx="3456384" cy="355467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1"/>
            <p:cNvSpPr>
              <a:spLocks noChangeArrowheads="1"/>
            </p:cNvSpPr>
            <p:nvPr/>
          </p:nvSpPr>
          <p:spPr bwMode="auto">
            <a:xfrm>
              <a:off x="457373" y="3078254"/>
              <a:ext cx="4136391" cy="28020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3174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1190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Решение.</a:t>
              </a:r>
              <a:endPara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Объем пирамиды равен </a:t>
              </a:r>
              <a:r>
                <a:rPr kumimoji="0" lang="en-US" altLang="ru-RU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ru-RU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1/3∙S∙h</a:t>
              </a:r>
              <a:r>
                <a:rPr kumimoji="0" lang="ru-RU" altLang="ru-RU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где </a:t>
              </a:r>
              <a:r>
                <a:rPr kumimoji="0" lang="en-US" altLang="ru-RU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— площадь основания, а </a:t>
              </a:r>
              <a:r>
                <a:rPr kumimoji="0" lang="en-US" altLang="ru-RU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— высота пирамиды. При увеличении высоты в 4 раза объем пирамиды также увеличится в 4 раза.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Ответ: 4.</a:t>
              </a: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endPara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2" descr="https://ege.sdamgia.ru/formula/svg/ed/ed99feac685faf1877477f6ab12f1cd1.svg"/>
          <p:cNvSpPr>
            <a:spLocks noChangeAspect="1" noChangeArrowheads="1"/>
          </p:cNvSpPr>
          <p:nvPr/>
        </p:nvSpPr>
        <p:spPr bwMode="auto">
          <a:xfrm>
            <a:off x="34925" y="-2968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" descr="https://ege.sdamgia.ru/formula/svg/5d/5dbc98dcc983a70728bd082d1a47546e.svg"/>
          <p:cNvSpPr>
            <a:spLocks noChangeAspect="1" noChangeArrowheads="1"/>
          </p:cNvSpPr>
          <p:nvPr/>
        </p:nvSpPr>
        <p:spPr bwMode="auto">
          <a:xfrm>
            <a:off x="295275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ge.sdamgia.ru/formula/svg/25/2510c39011c5be704182423e3a695e91.svg"/>
          <p:cNvSpPr>
            <a:spLocks noChangeAspect="1" noChangeArrowheads="1"/>
          </p:cNvSpPr>
          <p:nvPr/>
        </p:nvSpPr>
        <p:spPr bwMode="auto">
          <a:xfrm>
            <a:off x="2252663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12. В </a:t>
            </a:r>
            <a:r>
              <a:rPr lang="ru-RU" sz="2800" b="1" dirty="0">
                <a:solidFill>
                  <a:srgbClr val="3C1A56"/>
                </a:solidFill>
              </a:rPr>
              <a:t>сосуд, име­ю­щий форму пра­виль­ной тре­уголь­ной приз­мы, на­ли­ли воду. Уро­вень воды до­сти­га­ет </a:t>
            </a:r>
            <a:r>
              <a:rPr lang="ru-RU" sz="2800" b="1" dirty="0" smtClean="0">
                <a:solidFill>
                  <a:srgbClr val="3C1A56"/>
                </a:solidFill>
              </a:rPr>
              <a:t>80 см</a:t>
            </a:r>
            <a:r>
              <a:rPr lang="ru-RU" sz="2800" b="1" dirty="0">
                <a:solidFill>
                  <a:srgbClr val="3C1A56"/>
                </a:solidFill>
              </a:rPr>
              <a:t>. На какой вы­со­те будет на­хо­дить­ся уро­вень воды, если ее пе­ре­лить в дру­гой такой же сосуд, у ко­то­ро­го сто­ро­на ос­но­ва­ния </a:t>
            </a:r>
            <a:r>
              <a:rPr lang="ru-RU" sz="2800" b="1">
                <a:solidFill>
                  <a:srgbClr val="3C1A56"/>
                </a:solidFill>
              </a:rPr>
              <a:t>в </a:t>
            </a:r>
            <a:r>
              <a:rPr lang="ru-RU" sz="2800" b="1" smtClean="0">
                <a:solidFill>
                  <a:srgbClr val="3C1A56"/>
                </a:solidFill>
              </a:rPr>
              <a:t>4 раза </a:t>
            </a:r>
            <a:r>
              <a:rPr lang="ru-RU" sz="2800" b="1" dirty="0">
                <a:solidFill>
                  <a:srgbClr val="3C1A56"/>
                </a:solidFill>
              </a:rPr>
              <a:t>боль­ше, чем у пер­во­го? Ответ вы­ра­зи­те в сан­ти­мет­рах.</a:t>
            </a:r>
          </a:p>
          <a:p>
            <a:pPr algn="just"/>
            <a:r>
              <a:rPr lang="ru-RU" sz="2800" b="1" dirty="0">
                <a:solidFill>
                  <a:srgbClr val="3C1A56"/>
                </a:solidFill>
              </a:rPr>
              <a:t> </a:t>
            </a:r>
          </a:p>
        </p:txBody>
      </p:sp>
      <p:pic>
        <p:nvPicPr>
          <p:cNvPr id="13317" name="Picture 5" descr="http://reshuege.ru/pic?id=a2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49" y="4149080"/>
            <a:ext cx="2407915" cy="24079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485" r="60392" b="69123"/>
          <a:stretch/>
        </p:blipFill>
        <p:spPr bwMode="auto">
          <a:xfrm>
            <a:off x="3347864" y="4286627"/>
            <a:ext cx="1865064" cy="2298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40" t="2203" r="30540" b="75584"/>
          <a:stretch/>
        </p:blipFill>
        <p:spPr bwMode="auto">
          <a:xfrm>
            <a:off x="1763688" y="2450295"/>
            <a:ext cx="1739900" cy="17983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2" t="30212" r="60573" b="37788"/>
          <a:stretch/>
        </p:blipFill>
        <p:spPr bwMode="auto">
          <a:xfrm>
            <a:off x="262758" y="1496868"/>
            <a:ext cx="1700185" cy="2590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20" t="2485" r="1786" b="69123"/>
          <a:stretch/>
        </p:blipFill>
        <p:spPr bwMode="auto">
          <a:xfrm>
            <a:off x="5364088" y="4274127"/>
            <a:ext cx="1754560" cy="2298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optopart.ru/wp-content/uploads/2011/12/geom_t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2876" r="61345" b="12834"/>
          <a:stretch/>
        </p:blipFill>
        <p:spPr bwMode="auto">
          <a:xfrm>
            <a:off x="7120257" y="4597855"/>
            <a:ext cx="1814264" cy="1966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estival.1september.ru/articles/526470/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06" r="36978" b="28646"/>
          <a:stretch/>
        </p:blipFill>
        <p:spPr bwMode="auto">
          <a:xfrm>
            <a:off x="3707904" y="2607056"/>
            <a:ext cx="1761296" cy="14806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6" action="ppaction://hlinkfile"/>
          </p:cNvPr>
          <p:cNvSpPr/>
          <p:nvPr/>
        </p:nvSpPr>
        <p:spPr>
          <a:xfrm>
            <a:off x="700649" y="5664088"/>
            <a:ext cx="1368152" cy="858416"/>
          </a:xfrm>
          <a:prstGeom prst="rightArrow">
            <a:avLst/>
          </a:prstGeom>
          <a:noFill/>
          <a:ln w="38100">
            <a:solidFill>
              <a:srgbClr val="3C1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1A56"/>
                </a:solidFill>
              </a:rPr>
              <a:t>формулы</a:t>
            </a:r>
            <a:endParaRPr lang="ru-RU" b="1" dirty="0">
              <a:solidFill>
                <a:srgbClr val="3C1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12. В </a:t>
            </a:r>
            <a:r>
              <a:rPr lang="ru-RU" sz="2800" b="1" dirty="0">
                <a:solidFill>
                  <a:srgbClr val="3C1A56"/>
                </a:solidFill>
              </a:rPr>
              <a:t>сосуд, име­ю­щий форму пра­виль­ной тре­уголь­ной приз­мы, на­ли­ли воду. Уро­вень воды до­сти­га­ет </a:t>
            </a:r>
            <a:r>
              <a:rPr lang="ru-RU" sz="2800" b="1" dirty="0" smtClean="0">
                <a:solidFill>
                  <a:srgbClr val="3C1A56"/>
                </a:solidFill>
              </a:rPr>
              <a:t>80 см</a:t>
            </a:r>
            <a:r>
              <a:rPr lang="ru-RU" sz="2800" b="1" dirty="0">
                <a:solidFill>
                  <a:srgbClr val="3C1A56"/>
                </a:solidFill>
              </a:rPr>
              <a:t>. На какой вы­со­те будет на­хо­дить­ся уро­вень воды, если ее пе­ре­лить в дру­гой такой же сосуд, у ко­то­ро­го сто­ро­на ос­но­ва­ния </a:t>
            </a:r>
            <a:r>
              <a:rPr lang="ru-RU" sz="2800" b="1">
                <a:solidFill>
                  <a:srgbClr val="3C1A56"/>
                </a:solidFill>
              </a:rPr>
              <a:t>в </a:t>
            </a:r>
            <a:r>
              <a:rPr lang="ru-RU" sz="2800" b="1" smtClean="0">
                <a:solidFill>
                  <a:srgbClr val="3C1A56"/>
                </a:solidFill>
              </a:rPr>
              <a:t>4 раза </a:t>
            </a:r>
            <a:r>
              <a:rPr lang="ru-RU" sz="2800" b="1" dirty="0">
                <a:solidFill>
                  <a:srgbClr val="3C1A56"/>
                </a:solidFill>
              </a:rPr>
              <a:t>боль­ше, чем у пер­во­го? Ответ вы­ра­зи­те в сан­ти­мет­рах.</a:t>
            </a:r>
          </a:p>
          <a:p>
            <a:pPr algn="just"/>
            <a:r>
              <a:rPr lang="ru-RU" sz="2800" b="1" dirty="0">
                <a:solidFill>
                  <a:srgbClr val="3C1A56"/>
                </a:solidFill>
              </a:rPr>
              <a:t> 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06109" y="4149080"/>
            <a:ext cx="8315355" cy="2407916"/>
            <a:chOff x="406109" y="4149080"/>
            <a:chExt cx="8315355" cy="2407916"/>
          </a:xfrm>
        </p:grpSpPr>
        <p:pic>
          <p:nvPicPr>
            <p:cNvPr id="13317" name="Picture 5" descr="http://reshuege.ru/pic?id=a24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549" y="4149080"/>
              <a:ext cx="2407915" cy="2407916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5" t="33573" r="22353" b="22505"/>
            <a:stretch/>
          </p:blipFill>
          <p:spPr bwMode="auto">
            <a:xfrm>
              <a:off x="406109" y="4197097"/>
              <a:ext cx="6119143" cy="231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14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13. Через </a:t>
            </a:r>
            <a:r>
              <a:rPr lang="ru-RU" sz="2800" b="1" dirty="0">
                <a:solidFill>
                  <a:srgbClr val="3C1A56"/>
                </a:solidFill>
              </a:rPr>
              <a:t>сред­нюю линию ос­но­ва­ния тре­уголь­ной приз­мы, объем ко­то­рой равен 52, про­ве­де­на плос­кость, па­рал­лель­ная бо­ко­во­му ребру. Най­ди­те объем от­се­чен­ной тре­уголь­ной </a:t>
            </a:r>
            <a:r>
              <a:rPr lang="ru-RU" sz="2800" b="1" dirty="0" smtClean="0">
                <a:solidFill>
                  <a:srgbClr val="3C1A56"/>
                </a:solidFill>
              </a:rPr>
              <a:t>приз­мы.</a:t>
            </a:r>
            <a:endParaRPr lang="ru-RU" sz="2800" b="1" dirty="0">
              <a:solidFill>
                <a:srgbClr val="3C1A56"/>
              </a:solidFill>
            </a:endParaRPr>
          </a:p>
        </p:txBody>
      </p:sp>
      <p:pic>
        <p:nvPicPr>
          <p:cNvPr id="10242" name="Picture 2" descr="http://reshuege.ru/get_file?id=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578035" cy="28803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13. Через </a:t>
            </a:r>
            <a:r>
              <a:rPr lang="ru-RU" sz="2800" b="1" dirty="0">
                <a:solidFill>
                  <a:srgbClr val="3C1A56"/>
                </a:solidFill>
              </a:rPr>
              <a:t>сред­нюю линию ос­но­ва­ния тре­уголь­ной приз­мы, объем ко­то­рой равен 52, про­ве­де­на плос­кость, па­рал­лель­ная бо­ко­во­му ребру. Най­ди­те объем от­се­чен­ной тре­уголь­ной </a:t>
            </a:r>
            <a:r>
              <a:rPr lang="ru-RU" sz="2800" b="1" dirty="0" smtClean="0">
                <a:solidFill>
                  <a:srgbClr val="3C1A56"/>
                </a:solidFill>
              </a:rPr>
              <a:t>приз­мы.</a:t>
            </a:r>
            <a:endParaRPr lang="ru-RU" sz="2800" b="1" dirty="0">
              <a:solidFill>
                <a:srgbClr val="3C1A56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3228658"/>
            <a:ext cx="8330563" cy="3477875"/>
            <a:chOff x="251520" y="3228658"/>
            <a:chExt cx="8330563" cy="3477875"/>
          </a:xfrm>
        </p:grpSpPr>
        <p:pic>
          <p:nvPicPr>
            <p:cNvPr id="10242" name="Picture 2" descr="http://reshuege.ru/get_file?id=8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429000"/>
              <a:ext cx="3578035" cy="288032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51520" y="3228658"/>
              <a:ext cx="4608512" cy="34778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200" b="1" dirty="0"/>
                <a:t>Решение</a:t>
              </a:r>
              <a:r>
                <a:rPr lang="ru-RU" sz="2200" b="1" dirty="0" smtClean="0"/>
                <a:t>.</a:t>
              </a:r>
              <a:r>
                <a:rPr lang="en-US" sz="2200" b="1" dirty="0" smtClean="0"/>
                <a:t> </a:t>
              </a:r>
              <a:r>
                <a:rPr lang="ru-RU" sz="2200" dirty="0" smtClean="0"/>
                <a:t>Площадь </a:t>
              </a:r>
              <a:r>
                <a:rPr lang="ru-RU" sz="2200" dirty="0"/>
                <a:t>основания отсеченной части меньше площади основания всей призмы в 4 раза (так как и высота и основание треугольника уменьшились в 2 раза). Высота осталась прежней, следовательно, объем уменьшился в 4 раза.</a:t>
              </a:r>
            </a:p>
            <a:p>
              <a:r>
                <a:rPr lang="ru-RU" sz="2200" dirty="0"/>
                <a:t> </a:t>
              </a:r>
            </a:p>
            <a:p>
              <a:r>
                <a:rPr lang="ru-RU" sz="2200" dirty="0"/>
                <a:t>Ответ: </a:t>
              </a:r>
              <a:r>
                <a:rPr lang="en-US" sz="2200" dirty="0" smtClean="0"/>
                <a:t>13</a:t>
              </a:r>
              <a:r>
                <a:rPr lang="ru-RU" sz="2200" dirty="0" smtClean="0"/>
                <a:t>.</a:t>
              </a:r>
              <a:endParaRPr lang="ru-RU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0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14. Объем </a:t>
            </a:r>
            <a:r>
              <a:rPr lang="ru-RU" sz="2800" b="1" dirty="0">
                <a:solidFill>
                  <a:srgbClr val="3C1A56"/>
                </a:solidFill>
              </a:rPr>
              <a:t>куба равен 132. Най­ди­те объем че­ты­рех­уголь­ной пи­ра­ми­ды, ос­но­ва­ни­ем ко­то­рой яв­ля­ет­ся грань куба, а вер­ши­ной — центр куба</a:t>
            </a:r>
            <a:r>
              <a:rPr lang="ru-RU" sz="2800" b="1" dirty="0" smtClean="0">
                <a:solidFill>
                  <a:srgbClr val="3C1A56"/>
                </a:solidFill>
              </a:rPr>
              <a:t>.</a:t>
            </a:r>
            <a:endParaRPr lang="ru-RU" sz="2800" b="1" dirty="0">
              <a:solidFill>
                <a:srgbClr val="3C1A56"/>
              </a:solidFill>
            </a:endParaRPr>
          </a:p>
        </p:txBody>
      </p:sp>
      <p:pic>
        <p:nvPicPr>
          <p:cNvPr id="14338" name="Picture 2" descr="http://math.reshuege.ru/get_file?id=8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5394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14. Объем </a:t>
            </a:r>
            <a:r>
              <a:rPr lang="ru-RU" sz="2800" b="1" dirty="0">
                <a:solidFill>
                  <a:srgbClr val="3C1A56"/>
                </a:solidFill>
              </a:rPr>
              <a:t>куба равен 132. Най­ди­те объем че­ты­рех­уголь­ной пи­ра­ми­ды, ос­но­ва­ни­ем ко­то­рой яв­ля­ет­ся грань куба, а вер­ши­ной — центр куба</a:t>
            </a:r>
            <a:r>
              <a:rPr lang="ru-RU" sz="2800" b="1" dirty="0" smtClean="0">
                <a:solidFill>
                  <a:srgbClr val="3C1A56"/>
                </a:solidFill>
              </a:rPr>
              <a:t>.</a:t>
            </a:r>
            <a:endParaRPr lang="ru-RU" sz="2800" b="1" dirty="0">
              <a:solidFill>
                <a:srgbClr val="3C1A5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3284984"/>
            <a:ext cx="8436012" cy="3024336"/>
            <a:chOff x="251520" y="3284984"/>
            <a:chExt cx="8436012" cy="3024336"/>
          </a:xfrm>
        </p:grpSpPr>
        <p:pic>
          <p:nvPicPr>
            <p:cNvPr id="14338" name="Picture 2" descr="http://math.reshuege.ru/get_file?id=8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284984"/>
              <a:ext cx="3539468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51520" y="3284984"/>
              <a:ext cx="4608512" cy="24622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200" b="1" dirty="0"/>
                <a:t>Решение</a:t>
              </a:r>
              <a:r>
                <a:rPr lang="ru-RU" sz="2200" b="1" dirty="0" smtClean="0"/>
                <a:t>.</a:t>
              </a:r>
              <a:r>
                <a:rPr lang="en-US" sz="2200" b="1" dirty="0" smtClean="0"/>
                <a:t> </a:t>
              </a:r>
              <a:r>
                <a:rPr lang="ru-RU" sz="2200" dirty="0" smtClean="0"/>
                <a:t>Площадь </a:t>
              </a:r>
              <a:r>
                <a:rPr lang="ru-RU" sz="2200" dirty="0"/>
                <a:t>основания </a:t>
              </a:r>
              <a:r>
                <a:rPr lang="ru-RU" sz="2200" dirty="0" smtClean="0"/>
                <a:t>пирамиды равна площади </a:t>
              </a:r>
              <a:r>
                <a:rPr lang="ru-RU" sz="2200" dirty="0"/>
                <a:t>основания </a:t>
              </a:r>
              <a:r>
                <a:rPr lang="ru-RU" sz="2200" dirty="0" smtClean="0"/>
                <a:t>куба, а высота в два раза меньше, </a:t>
              </a:r>
              <a:r>
                <a:rPr lang="ru-RU" sz="2200" dirty="0"/>
                <a:t>следовательно, объем уменьшился в </a:t>
              </a:r>
              <a:r>
                <a:rPr lang="ru-RU" sz="2200" dirty="0" smtClean="0"/>
                <a:t>2∙3 = 6 раз.</a:t>
              </a:r>
              <a:endParaRPr lang="ru-RU" sz="2200" dirty="0"/>
            </a:p>
            <a:p>
              <a:r>
                <a:rPr lang="ru-RU" sz="2200" dirty="0"/>
                <a:t> </a:t>
              </a:r>
            </a:p>
            <a:p>
              <a:r>
                <a:rPr lang="ru-RU" sz="2200" dirty="0"/>
                <a:t>Ответ: </a:t>
              </a:r>
              <a:r>
                <a:rPr lang="ru-RU" sz="2200" dirty="0" smtClean="0"/>
                <a:t>22.</a:t>
              </a:r>
              <a:endParaRPr lang="ru-RU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12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15. Объем </a:t>
            </a:r>
            <a:r>
              <a:rPr lang="ru-RU" sz="2800" b="1" dirty="0">
                <a:solidFill>
                  <a:srgbClr val="3C1A56"/>
                </a:solidFill>
              </a:rPr>
              <a:t>пра­виль­ной че­ты­рех­уголь­ной пи­ра­ми­ды </a:t>
            </a:r>
            <a:r>
              <a:rPr lang="ru-RU" sz="2800" b="1" i="1" dirty="0">
                <a:solidFill>
                  <a:srgbClr val="3C1A56"/>
                </a:solidFill>
              </a:rPr>
              <a:t>SABCD</a:t>
            </a:r>
            <a:r>
              <a:rPr lang="ru-RU" sz="2800" b="1" dirty="0">
                <a:solidFill>
                  <a:srgbClr val="3C1A56"/>
                </a:solidFill>
              </a:rPr>
              <a:t> равен 132. Точка </a:t>
            </a:r>
            <a:r>
              <a:rPr lang="ru-RU" sz="2800" b="1" i="1" dirty="0">
                <a:solidFill>
                  <a:srgbClr val="3C1A56"/>
                </a:solidFill>
              </a:rPr>
              <a:t>E</a:t>
            </a:r>
            <a:r>
              <a:rPr lang="ru-RU" sz="2800" b="1" dirty="0">
                <a:solidFill>
                  <a:srgbClr val="3C1A56"/>
                </a:solidFill>
              </a:rPr>
              <a:t> — се­ре­ди­на ребра </a:t>
            </a:r>
            <a:r>
              <a:rPr lang="ru-RU" sz="2800" b="1" i="1" dirty="0">
                <a:solidFill>
                  <a:srgbClr val="3C1A56"/>
                </a:solidFill>
              </a:rPr>
              <a:t>SB</a:t>
            </a:r>
            <a:r>
              <a:rPr lang="ru-RU" sz="2800" b="1" dirty="0">
                <a:solidFill>
                  <a:srgbClr val="3C1A56"/>
                </a:solidFill>
              </a:rPr>
              <a:t>. Най­ди­те объем тре­уголь­ной пи­ра­ми­ды </a:t>
            </a:r>
            <a:r>
              <a:rPr lang="ru-RU" sz="2800" b="1" i="1" dirty="0">
                <a:solidFill>
                  <a:srgbClr val="3C1A56"/>
                </a:solidFill>
              </a:rPr>
              <a:t>EABC</a:t>
            </a:r>
            <a:r>
              <a:rPr lang="ru-RU" sz="2800" b="1" dirty="0">
                <a:solidFill>
                  <a:srgbClr val="3C1A56"/>
                </a:solidFill>
              </a:rPr>
              <a:t>. </a:t>
            </a:r>
          </a:p>
        </p:txBody>
      </p:sp>
      <p:pic>
        <p:nvPicPr>
          <p:cNvPr id="11266" name="Picture 2" descr="http://math.reshuege.ru/get_file?id=83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43" y="3265156"/>
            <a:ext cx="449267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3C1A56"/>
                </a:solidFill>
              </a:rPr>
              <a:t>15. Объем </a:t>
            </a:r>
            <a:r>
              <a:rPr lang="ru-RU" sz="2800" b="1" dirty="0">
                <a:solidFill>
                  <a:srgbClr val="3C1A56"/>
                </a:solidFill>
              </a:rPr>
              <a:t>пра­виль­ной че­ты­рех­уголь­ной пи­ра­ми­ды </a:t>
            </a:r>
            <a:r>
              <a:rPr lang="ru-RU" sz="2800" b="1" i="1" dirty="0">
                <a:solidFill>
                  <a:srgbClr val="3C1A56"/>
                </a:solidFill>
              </a:rPr>
              <a:t>SABCD</a:t>
            </a:r>
            <a:r>
              <a:rPr lang="ru-RU" sz="2800" b="1" dirty="0">
                <a:solidFill>
                  <a:srgbClr val="3C1A56"/>
                </a:solidFill>
              </a:rPr>
              <a:t> равен 132. Точка </a:t>
            </a:r>
            <a:r>
              <a:rPr lang="ru-RU" sz="2800" b="1" i="1" dirty="0">
                <a:solidFill>
                  <a:srgbClr val="3C1A56"/>
                </a:solidFill>
              </a:rPr>
              <a:t>E</a:t>
            </a:r>
            <a:r>
              <a:rPr lang="ru-RU" sz="2800" b="1" dirty="0">
                <a:solidFill>
                  <a:srgbClr val="3C1A56"/>
                </a:solidFill>
              </a:rPr>
              <a:t> — се­ре­ди­на ребра </a:t>
            </a:r>
            <a:r>
              <a:rPr lang="ru-RU" sz="2800" b="1" i="1" dirty="0">
                <a:solidFill>
                  <a:srgbClr val="3C1A56"/>
                </a:solidFill>
              </a:rPr>
              <a:t>SB</a:t>
            </a:r>
            <a:r>
              <a:rPr lang="ru-RU" sz="2800" b="1" dirty="0">
                <a:solidFill>
                  <a:srgbClr val="3C1A56"/>
                </a:solidFill>
              </a:rPr>
              <a:t>. Най­ди­те объем тре­уголь­ной пи­ра­ми­ды </a:t>
            </a:r>
            <a:r>
              <a:rPr lang="ru-RU" sz="2800" b="1" i="1" dirty="0">
                <a:solidFill>
                  <a:srgbClr val="3C1A56"/>
                </a:solidFill>
              </a:rPr>
              <a:t>EABC</a:t>
            </a:r>
            <a:r>
              <a:rPr lang="ru-RU" sz="2800" b="1" dirty="0">
                <a:solidFill>
                  <a:srgbClr val="3C1A56"/>
                </a:solidFill>
              </a:rPr>
              <a:t>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3265156"/>
            <a:ext cx="8480396" cy="2952328"/>
            <a:chOff x="251520" y="3265156"/>
            <a:chExt cx="8480396" cy="29523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0" y="3292529"/>
              <a:ext cx="4104456" cy="28007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200" b="1" dirty="0"/>
                <a:t>Решение</a:t>
              </a:r>
              <a:r>
                <a:rPr lang="ru-RU" sz="2200" b="1" dirty="0" smtClean="0"/>
                <a:t>.</a:t>
              </a:r>
              <a:r>
                <a:rPr lang="en-US" sz="2200" b="1" dirty="0" smtClean="0"/>
                <a:t> </a:t>
              </a:r>
              <a:r>
                <a:rPr lang="ru-RU" sz="2200" dirty="0" smtClean="0"/>
                <a:t>Площадь </a:t>
              </a:r>
              <a:r>
                <a:rPr lang="ru-RU" sz="2200" dirty="0"/>
                <a:t>основания </a:t>
              </a:r>
              <a:r>
                <a:rPr lang="ru-RU" sz="2200" dirty="0" smtClean="0"/>
                <a:t>пирамиды стала в два раза меньше прежней площади, и высота стала в два раза меньше, </a:t>
              </a:r>
              <a:r>
                <a:rPr lang="ru-RU" sz="2200" dirty="0"/>
                <a:t>следовательно, объем уменьшился в </a:t>
              </a:r>
              <a:r>
                <a:rPr lang="ru-RU" sz="2200" dirty="0" smtClean="0"/>
                <a:t>2∙2 = 4 раза.</a:t>
              </a:r>
              <a:endParaRPr lang="ru-RU" sz="2200" dirty="0"/>
            </a:p>
            <a:p>
              <a:r>
                <a:rPr lang="ru-RU" sz="2200" dirty="0"/>
                <a:t> </a:t>
              </a:r>
            </a:p>
            <a:p>
              <a:r>
                <a:rPr lang="ru-RU" sz="2200" dirty="0"/>
                <a:t>Ответ: </a:t>
              </a:r>
              <a:r>
                <a:rPr lang="ru-RU" sz="2200" dirty="0" smtClean="0"/>
                <a:t>33.</a:t>
              </a:r>
              <a:endParaRPr lang="ru-RU" sz="2200" dirty="0"/>
            </a:p>
          </p:txBody>
        </p:sp>
        <p:pic>
          <p:nvPicPr>
            <p:cNvPr id="11266" name="Picture 2" descr="http://math.reshuege.ru/get_file?id=8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243" y="3265156"/>
              <a:ext cx="4492673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8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rami01.persiangig.com/image/Polya_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r="3547"/>
          <a:stretch/>
        </p:blipFill>
        <p:spPr bwMode="auto">
          <a:xfrm>
            <a:off x="5860892" y="2956542"/>
            <a:ext cx="2924532" cy="3711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5950" y="1412776"/>
            <a:ext cx="82005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хотите научиться плавать, то смело входите в воду, а если </a:t>
            </a:r>
            <a:r>
              <a:rPr lang="ru-RU" sz="3200" b="1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хотите </a:t>
            </a:r>
            <a:r>
              <a:rPr lang="ru-RU" sz="3200" b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решать задачи, то решайте их.</a:t>
            </a:r>
          </a:p>
          <a:p>
            <a:pPr lvl="0"/>
            <a:r>
              <a:rPr lang="ru-RU" sz="2800" b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2800" b="1" i="1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</a:p>
          <a:p>
            <a:pPr lvl="0" algn="ctr"/>
            <a:endParaRPr lang="ru-RU" sz="2800" b="1" i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2800" b="1" i="1" dirty="0" smtClean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2800" b="1" i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2800" b="1" i="1" dirty="0" smtClean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2800" b="1" i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b="1" i="1" dirty="0" smtClean="0">
                <a:solidFill>
                  <a:srgbClr val="3C1A56"/>
                </a:solidFill>
              </a:rPr>
              <a:t>                                     </a:t>
            </a:r>
            <a:r>
              <a:rPr lang="ru-RU" sz="2800" b="1" i="1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Джордж Пойа</a:t>
            </a:r>
            <a:endParaRPr lang="ru-RU" sz="2800" b="1" i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5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Сто­ро­на ос­но­ва­ния пра­виль­ной ше­сти­уголь­ной пи­ра­ми­ды равна 11, а угол между бо­ко­вой гра­нью и ос­но­ва­ни­ем равен 45°. Най­ди­те объем пи­ра­ми­ды.</a:t>
            </a:r>
            <a:endParaRPr lang="ru-RU" sz="2800" b="1" dirty="0">
              <a:solidFill>
                <a:srgbClr val="3C1A56"/>
              </a:solidFill>
            </a:endParaRPr>
          </a:p>
        </p:txBody>
      </p:sp>
      <p:pic>
        <p:nvPicPr>
          <p:cNvPr id="2050" name="Picture 2" descr="http://reshuege.ru/get_file?id=8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63912"/>
            <a:ext cx="4015335" cy="31683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4" y="1412776"/>
            <a:ext cx="830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Сто­ро­на ос­но­ва­ния пра­виль­ной ше­сти­уголь­ной пи­ра­ми­ды равна 11, а угол между бо­ко­вой гра­нью и ос­но­ва­ни­ем равен 45°. Най­ди­те объем пи­ра­ми­ды.</a:t>
            </a:r>
            <a:endParaRPr lang="ru-RU" sz="2800" b="1" dirty="0">
              <a:solidFill>
                <a:srgbClr val="3C1A5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4377" y="2873525"/>
            <a:ext cx="8538683" cy="3723739"/>
            <a:chOff x="244377" y="2873525"/>
            <a:chExt cx="8538683" cy="3723739"/>
          </a:xfrm>
        </p:grpSpPr>
        <p:pic>
          <p:nvPicPr>
            <p:cNvPr id="2050" name="Picture 2" descr="http://reshuege.ru/get_file?id=8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788" y="3855396"/>
              <a:ext cx="2448272" cy="193184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1" t="12582" r="7385" b="17128"/>
            <a:stretch/>
          </p:blipFill>
          <p:spPr bwMode="auto">
            <a:xfrm>
              <a:off x="244377" y="2873525"/>
              <a:ext cx="6136200" cy="372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80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2422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первого типа</a:t>
            </a:r>
          </a:p>
          <a:p>
            <a:endParaRPr lang="ru-RU" sz="4800" b="1" dirty="0" smtClean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000" b="1" dirty="0" smtClean="0">
                <a:solidFill>
                  <a:srgbClr val="3C1A56"/>
                </a:solidFill>
              </a:rPr>
              <a:t>Нахождение объемов многогранников по формулам           с известными длинами ребер </a:t>
            </a:r>
            <a:endParaRPr lang="ru-RU" sz="4000" b="1" dirty="0">
              <a:solidFill>
                <a:srgbClr val="3C1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412" y="177281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1. Най­ди­те </a:t>
            </a:r>
            <a:r>
              <a:rPr lang="ru-RU" sz="2800" b="1" dirty="0">
                <a:solidFill>
                  <a:srgbClr val="3C1A56"/>
                </a:solidFill>
              </a:rPr>
              <a:t>объем мно­го­гран­ни­ка, изоб­ра­жен­но­го на ри­сун­ке (все дву­гран­ные углы пря­мые).</a:t>
            </a:r>
          </a:p>
          <a:p>
            <a:r>
              <a:rPr lang="ru-RU" sz="2400" b="1" dirty="0">
                <a:solidFill>
                  <a:srgbClr val="3C1A56"/>
                </a:solidFill>
              </a:rPr>
              <a:t> </a:t>
            </a:r>
          </a:p>
        </p:txBody>
      </p:sp>
      <p:pic>
        <p:nvPicPr>
          <p:cNvPr id="3080" name="Picture 8" descr="http://reshuege.ru/get_file?id=91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65791"/>
            <a:ext cx="3114670" cy="28083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412" y="177281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1. Най­ди­те </a:t>
            </a:r>
            <a:r>
              <a:rPr lang="ru-RU" sz="2800" b="1" dirty="0">
                <a:solidFill>
                  <a:srgbClr val="3C1A56"/>
                </a:solidFill>
              </a:rPr>
              <a:t>объем мно­го­гран­ни­ка, изоб­ра­жен­но­го на ри­сун­ке (все дву­гран­ные углы пря­мые).</a:t>
            </a:r>
          </a:p>
          <a:p>
            <a:r>
              <a:rPr lang="ru-RU" sz="2400" b="1" dirty="0">
                <a:solidFill>
                  <a:srgbClr val="3C1A56"/>
                </a:solidFill>
              </a:rPr>
              <a:t> 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48990" y="3465791"/>
            <a:ext cx="7813744" cy="2808312"/>
            <a:chOff x="448990" y="3465791"/>
            <a:chExt cx="7813744" cy="2808312"/>
          </a:xfrm>
        </p:grpSpPr>
        <p:pic>
          <p:nvPicPr>
            <p:cNvPr id="3080" name="Picture 8" descr="http://reshuege.ru/get_file?id=9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465791"/>
              <a:ext cx="3114670" cy="2808312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448990" y="3516120"/>
              <a:ext cx="4896544" cy="2246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1190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Решение.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Объем данного многогранника равен разности объемов прямоугольных параллелепипедов с ребрами 4, 5, 4 и 1, 1, 2: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just" eaLnBrk="0" hangingPunct="0"/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 =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- 1∙1∙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80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78.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Ответ: 78.</a:t>
              </a:r>
              <a:endParaRPr kumimoji="0" lang="ru-RU" alt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9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412" y="177281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2. Най­ди­те </a:t>
            </a:r>
            <a:r>
              <a:rPr lang="ru-RU" sz="2800" b="1" dirty="0">
                <a:solidFill>
                  <a:srgbClr val="3C1A56"/>
                </a:solidFill>
              </a:rPr>
              <a:t>объем мно­го­гран­ни­ка, изоб­ра­жен­но­го на ри­сун­ке (все дву­гран­ные углы пря­мые).</a:t>
            </a:r>
          </a:p>
          <a:p>
            <a:r>
              <a:rPr lang="ru-RU" sz="2400" b="1" dirty="0">
                <a:solidFill>
                  <a:srgbClr val="3C1A56"/>
                </a:solidFill>
              </a:rPr>
              <a:t> </a:t>
            </a:r>
          </a:p>
        </p:txBody>
      </p:sp>
      <p:pic>
        <p:nvPicPr>
          <p:cNvPr id="5124" name="Picture 4" descr="http://reshuege.ru/pic?id=a2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96255"/>
            <a:ext cx="3240360" cy="32403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412" y="177281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2. Най­ди­те </a:t>
            </a:r>
            <a:r>
              <a:rPr lang="ru-RU" sz="2800" b="1" dirty="0">
                <a:solidFill>
                  <a:srgbClr val="3C1A56"/>
                </a:solidFill>
              </a:rPr>
              <a:t>объем мно­го­гран­ни­ка, изоб­ра­жен­но­го на ри­сун­ке (все дву­гран­ные углы пря­мые).</a:t>
            </a:r>
          </a:p>
          <a:p>
            <a:r>
              <a:rPr lang="ru-RU" sz="2400" b="1" dirty="0">
                <a:solidFill>
                  <a:srgbClr val="3C1A56"/>
                </a:solidFill>
              </a:rPr>
              <a:t> 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18608" y="3096255"/>
            <a:ext cx="7897808" cy="3240362"/>
            <a:chOff x="418608" y="3096255"/>
            <a:chExt cx="7897808" cy="3240362"/>
          </a:xfrm>
        </p:grpSpPr>
        <p:pic>
          <p:nvPicPr>
            <p:cNvPr id="5124" name="Picture 4" descr="http://reshuege.ru/pic?id=a23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096255"/>
              <a:ext cx="3240360" cy="3240362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418608" y="3139938"/>
              <a:ext cx="4896544" cy="2246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1190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Решение.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Объем данного многогранника равен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сумме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объемов прямоугольных параллелепипедов с ребрами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2,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1, 2 и 1, 1, 1: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just" eaLnBrk="0" hangingPunct="0"/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 =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∙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1∙2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1∙1∙1 =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 = 5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Ответ: 5.</a:t>
              </a:r>
              <a:endParaRPr kumimoji="0" lang="ru-RU" alt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2" descr="https://ege.sdamgia.ru/formula/svg/85/8515d014629acf224c930715307080f9.svg"/>
          <p:cNvSpPr>
            <a:spLocks noChangeAspect="1" noChangeArrowheads="1"/>
          </p:cNvSpPr>
          <p:nvPr/>
        </p:nvSpPr>
        <p:spPr bwMode="auto">
          <a:xfrm>
            <a:off x="12382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412" y="177281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C1A56"/>
                </a:solidFill>
              </a:rPr>
              <a:t>3. Най­ди­те </a:t>
            </a:r>
            <a:r>
              <a:rPr lang="ru-RU" sz="2800" b="1" dirty="0">
                <a:solidFill>
                  <a:srgbClr val="3C1A56"/>
                </a:solidFill>
              </a:rPr>
              <a:t>объем мно­го­гран­ни­ка, изоб­ра­жен­но­го на ри­сун­ке (все дву­гран­ные углы пря­мые).</a:t>
            </a:r>
          </a:p>
          <a:p>
            <a:r>
              <a:rPr lang="ru-RU" sz="2400" b="1" dirty="0">
                <a:solidFill>
                  <a:srgbClr val="3C1A56"/>
                </a:solidFill>
              </a:rPr>
              <a:t> </a:t>
            </a:r>
          </a:p>
        </p:txBody>
      </p:sp>
      <p:pic>
        <p:nvPicPr>
          <p:cNvPr id="15362" name="Picture 2" descr="http://reshuege.ru/pic?id=p2728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160240" cy="36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1003</Words>
  <Application>Microsoft Office PowerPoint</Application>
  <PresentationFormat>Экран (4:3)</PresentationFormat>
  <Paragraphs>108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Тема Office</vt:lpstr>
      <vt:lpstr>Формула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Галина</cp:lastModifiedBy>
  <cp:revision>58</cp:revision>
  <dcterms:created xsi:type="dcterms:W3CDTF">2014-12-11T18:32:37Z</dcterms:created>
  <dcterms:modified xsi:type="dcterms:W3CDTF">2018-07-06T07:46:30Z</dcterms:modified>
</cp:coreProperties>
</file>