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74" r:id="rId2"/>
    <p:sldId id="256" r:id="rId3"/>
    <p:sldId id="257" r:id="rId4"/>
    <p:sldId id="271" r:id="rId5"/>
    <p:sldId id="272" r:id="rId6"/>
    <p:sldId id="270" r:id="rId7"/>
    <p:sldId id="258" r:id="rId8"/>
    <p:sldId id="259" r:id="rId9"/>
    <p:sldId id="260" r:id="rId10"/>
    <p:sldId id="273" r:id="rId11"/>
    <p:sldId id="266" r:id="rId12"/>
    <p:sldId id="267" r:id="rId13"/>
    <p:sldId id="275" r:id="rId14"/>
    <p:sldId id="276" r:id="rId15"/>
    <p:sldId id="280" r:id="rId16"/>
    <p:sldId id="279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99"/>
    <a:srgbClr val="66FF99"/>
    <a:srgbClr val="66FFFF"/>
    <a:srgbClr val="99FFCC"/>
    <a:srgbClr val="006600"/>
    <a:srgbClr val="3399FF"/>
    <a:srgbClr val="33CCFF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2"/>
    <p:restoredTop sz="94762"/>
  </p:normalViewPr>
  <p:slideViewPr>
    <p:cSldViewPr snapToGrid="0">
      <p:cViewPr varScale="1">
        <p:scale>
          <a:sx n="110" d="100"/>
          <a:sy n="110" d="100"/>
        </p:scale>
        <p:origin x="84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249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91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32aef611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32aef611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8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32c2f2a1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32c2f2a1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33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32aef6115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32aef6115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294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2c2f2a1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2c2f2a1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37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2c2f2a1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2c2f2a1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148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2c2f2a1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2c2f2a1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86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2aef61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2aef61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92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2aef61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2aef61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71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2aef61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2aef61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67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2aef61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2aef61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6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32aef6115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32aef6115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39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32aef611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32aef6115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13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32aef611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32aef611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60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100000">
              <a:srgbClr val="3399FF"/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7788" y="55356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О реализации проекта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>
                <a:solidFill>
                  <a:srgbClr val="002060"/>
                </a:solidFill>
              </a:rPr>
              <a:t>Содержание и методика обучения детей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финансовой грамотности в загородных лагерях отдыха и оздоровления детей</a:t>
            </a:r>
            <a:r>
              <a:rPr lang="ru-RU" sz="2000" dirty="0" smtClean="0">
                <a:solidFill>
                  <a:srgbClr val="002060"/>
                </a:solidFill>
              </a:rPr>
              <a:t>, детских </a:t>
            </a:r>
            <a:r>
              <a:rPr lang="ru-RU" sz="2000" dirty="0">
                <a:solidFill>
                  <a:srgbClr val="002060"/>
                </a:solidFill>
              </a:rPr>
              <a:t>оздоровительных центрах, базах и комплексах, </a:t>
            </a:r>
            <a:r>
              <a:rPr lang="ru-RU" sz="2000" dirty="0" smtClean="0">
                <a:solidFill>
                  <a:srgbClr val="002060"/>
                </a:solidFill>
              </a:rPr>
              <a:t>детских оздоровительно-образовательных </a:t>
            </a:r>
            <a:r>
              <a:rPr lang="ru-RU" sz="2000" dirty="0">
                <a:solidFill>
                  <a:srgbClr val="002060"/>
                </a:solidFill>
              </a:rPr>
              <a:t>центрах и специализированных (профильных</a:t>
            </a:r>
            <a:r>
              <a:rPr lang="ru-RU" sz="2000" dirty="0" smtClean="0">
                <a:solidFill>
                  <a:srgbClr val="002060"/>
                </a:solidFill>
              </a:rPr>
              <a:t>) лагерях»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975638" y="3287318"/>
            <a:ext cx="2168362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Панькова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Галина Николаевна,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методист Школы вожатых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5" name="Google Shape;55;p13"/>
          <p:cNvSpPr txBox="1">
            <a:spLocks/>
          </p:cNvSpPr>
          <p:nvPr/>
        </p:nvSpPr>
        <p:spPr>
          <a:xfrm>
            <a:off x="3749288" y="4747200"/>
            <a:ext cx="216836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ru-RU" sz="1800" dirty="0" smtClean="0">
                <a:solidFill>
                  <a:srgbClr val="002060"/>
                </a:solidFill>
              </a:rPr>
              <a:t>Ставрополь, 2019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" b="100000" l="0" r="100000">
                        <a14:foregroundMark x1="16147" y1="37021" x2="57224" y2="8298"/>
                        <a14:foregroundMark x1="60057" y1="12128" x2="83853" y2="37660"/>
                        <a14:foregroundMark x1="60765" y1="39574" x2="61331" y2="67021"/>
                        <a14:foregroundMark x1="61473" y1="39787" x2="71955" y2="39362"/>
                        <a14:foregroundMark x1="70538" y1="40000" x2="71813" y2="49574"/>
                        <a14:foregroundMark x1="90793" y1="39149" x2="90793" y2="391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4441" y="2606160"/>
            <a:ext cx="3216115" cy="2141040"/>
          </a:xfrm>
          <a:prstGeom prst="rect">
            <a:avLst/>
          </a:prstGeom>
        </p:spPr>
      </p:pic>
      <p:pic>
        <p:nvPicPr>
          <p:cNvPr id="7" name="Picture 6" descr="Логотип СКИР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80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4368" y="0"/>
            <a:ext cx="8415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en-US" alt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93;p18">
            <a:extLst>
              <a:ext uri="{FF2B5EF4-FFF2-40B4-BE49-F238E27FC236}">
                <a16:creationId xmlns:a16="http://schemas.microsoft.com/office/drawing/2014/main" xmlns="" id="{CA03582B-BC23-F746-B2FB-AA61A2838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35" y="-69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02060"/>
                </a:solidFill>
              </a:rPr>
              <a:t>Краткая программа курса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28" name="Google Shape;82;p17">
            <a:extLst>
              <a:ext uri="{FF2B5EF4-FFF2-40B4-BE49-F238E27FC236}">
                <a16:creationId xmlns:a16="http://schemas.microsoft.com/office/drawing/2014/main" xmlns="" id="{E05342A1-8A7F-0048-8292-2729D64D5DDA}"/>
              </a:ext>
            </a:extLst>
          </p:cNvPr>
          <p:cNvSpPr txBox="1">
            <a:spLocks/>
          </p:cNvSpPr>
          <p:nvPr/>
        </p:nvSpPr>
        <p:spPr>
          <a:xfrm>
            <a:off x="308375" y="735424"/>
            <a:ext cx="2517289" cy="45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ru-RU" sz="2000" b="1" dirty="0">
                <a:solidFill>
                  <a:srgbClr val="002060"/>
                </a:solidFill>
              </a:rPr>
              <a:t>Модуль 1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917492A-554A-6C47-A1CE-9A5F6EC5707D}"/>
              </a:ext>
            </a:extLst>
          </p:cNvPr>
          <p:cNvSpPr/>
          <p:nvPr/>
        </p:nvSpPr>
        <p:spPr>
          <a:xfrm>
            <a:off x="222313" y="1192948"/>
            <a:ext cx="2456593" cy="3814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Концепция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проведения образовательных мероприятий по финансовой грамотности в </a:t>
            </a:r>
            <a:r>
              <a:rPr lang="ru-RU" sz="18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Детских центрах</a:t>
            </a:r>
            <a:r>
              <a:rPr lang="ru-RU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lvl="0" algn="ctr"/>
            <a:endParaRPr lang="ru-RU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тематическая смена</a:t>
            </a:r>
          </a:p>
          <a:p>
            <a:pPr lvl="0" algn="ctr"/>
            <a:r>
              <a:rPr lang="ru-RU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кружок</a:t>
            </a:r>
          </a:p>
          <a:p>
            <a:pPr lvl="0" algn="ctr"/>
            <a:r>
              <a:rPr lang="ru-RU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образовательный модуль</a:t>
            </a:r>
          </a:p>
        </p:txBody>
      </p:sp>
      <p:sp>
        <p:nvSpPr>
          <p:cNvPr id="32" name="Google Shape;82;p17">
            <a:extLst>
              <a:ext uri="{FF2B5EF4-FFF2-40B4-BE49-F238E27FC236}">
                <a16:creationId xmlns:a16="http://schemas.microsoft.com/office/drawing/2014/main" xmlns="" id="{62EE4C60-224D-4241-BB15-0A7804B1CEE0}"/>
              </a:ext>
            </a:extLst>
          </p:cNvPr>
          <p:cNvSpPr txBox="1">
            <a:spLocks/>
          </p:cNvSpPr>
          <p:nvPr/>
        </p:nvSpPr>
        <p:spPr>
          <a:xfrm>
            <a:off x="3199568" y="480206"/>
            <a:ext cx="2517289" cy="45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ru-RU" sz="2000" b="1" dirty="0">
                <a:solidFill>
                  <a:srgbClr val="002060"/>
                </a:solidFill>
              </a:rPr>
              <a:t>Модуль 2 – 4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1E24CCF-27F4-C449-8DD6-E655AA539963}"/>
              </a:ext>
            </a:extLst>
          </p:cNvPr>
          <p:cNvSpPr/>
          <p:nvPr/>
        </p:nvSpPr>
        <p:spPr>
          <a:xfrm>
            <a:off x="2765658" y="869045"/>
            <a:ext cx="2775036" cy="41887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Методика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подготовки и проведения 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ru-R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тематической смены</a:t>
            </a:r>
          </a:p>
          <a:p>
            <a:pPr lvl="0" algn="ctr"/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кружка</a:t>
            </a:r>
          </a:p>
          <a:p>
            <a:pPr lvl="0" algn="ctr"/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образовательного модуля</a:t>
            </a: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финансовой грамотности в Детских центрах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ru-RU" sz="11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Google Shape;82;p17">
            <a:extLst>
              <a:ext uri="{FF2B5EF4-FFF2-40B4-BE49-F238E27FC236}">
                <a16:creationId xmlns:a16="http://schemas.microsoft.com/office/drawing/2014/main" xmlns="" id="{E3A8FC2C-1875-9049-8159-ED57EAC30509}"/>
              </a:ext>
            </a:extLst>
          </p:cNvPr>
          <p:cNvSpPr txBox="1">
            <a:spLocks/>
          </p:cNvSpPr>
          <p:nvPr/>
        </p:nvSpPr>
        <p:spPr>
          <a:xfrm>
            <a:off x="6626711" y="567971"/>
            <a:ext cx="2517289" cy="45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ru-RU" sz="2000" b="1" dirty="0">
                <a:solidFill>
                  <a:srgbClr val="002060"/>
                </a:solidFill>
              </a:rPr>
              <a:t>Модуль 5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BD8F77D-0A3A-9A46-852F-835D155EDAB7}"/>
              </a:ext>
            </a:extLst>
          </p:cNvPr>
          <p:cNvSpPr/>
          <p:nvPr/>
        </p:nvSpPr>
        <p:spPr>
          <a:xfrm>
            <a:off x="5716857" y="964185"/>
            <a:ext cx="3338988" cy="39435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Проведение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образовательных мероприятий по финансовой грамотности в Детских центрах: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тематическая смена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кружок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образовательный модуль</a:t>
            </a:r>
          </a:p>
        </p:txBody>
      </p:sp>
    </p:spTree>
    <p:extLst>
      <p:ext uri="{BB962C8B-B14F-4D97-AF65-F5344CB8AC3E}">
        <p14:creationId xmlns:p14="http://schemas.microsoft.com/office/powerpoint/2010/main" val="418283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1645922" y="-12721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02060"/>
                </a:solidFill>
              </a:rPr>
              <a:t>Алгоритм обучения</a:t>
            </a:r>
            <a:endParaRPr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8964E9-E9B7-A845-BA43-278678AC1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80" y="450993"/>
            <a:ext cx="1805288" cy="18052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4C4038-9F1E-3749-BDFC-507E8BE66A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160" y="297534"/>
            <a:ext cx="1943590" cy="19435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8295825-4FDB-E34F-A8A1-F9005B7A3E02}"/>
              </a:ext>
            </a:extLst>
          </p:cNvPr>
          <p:cNvSpPr/>
          <p:nvPr/>
        </p:nvSpPr>
        <p:spPr>
          <a:xfrm>
            <a:off x="83879" y="2187797"/>
            <a:ext cx="2000445" cy="9561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Helvetica" pitchFamily="2" charset="0"/>
              </a:rPr>
              <a:t>Заполнение анкеты </a:t>
            </a:r>
            <a:r>
              <a:rPr lang="ru-RU" b="1" dirty="0">
                <a:latin typeface="Helvetica" pitchFamily="2" charset="0"/>
              </a:rPr>
              <a:t>и </a:t>
            </a:r>
            <a:r>
              <a:rPr lang="ru-RU" b="1" dirty="0" smtClean="0">
                <a:latin typeface="Helvetica" pitchFamily="2" charset="0"/>
              </a:rPr>
              <a:t>поступление </a:t>
            </a:r>
          </a:p>
          <a:p>
            <a:pPr algn="ctr"/>
            <a:r>
              <a:rPr lang="ru-RU" b="1" dirty="0" smtClean="0">
                <a:latin typeface="Helvetica" pitchFamily="2" charset="0"/>
              </a:rPr>
              <a:t> </a:t>
            </a:r>
            <a:r>
              <a:rPr lang="ru-RU" b="1" dirty="0">
                <a:latin typeface="Helvetica" pitchFamily="2" charset="0"/>
              </a:rPr>
              <a:t>на курс</a:t>
            </a:r>
            <a:endParaRPr lang="ru-RU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6CC35A3-D429-F345-BD6E-2DD4096153C4}"/>
              </a:ext>
            </a:extLst>
          </p:cNvPr>
          <p:cNvSpPr/>
          <p:nvPr/>
        </p:nvSpPr>
        <p:spPr>
          <a:xfrm>
            <a:off x="2593182" y="2255134"/>
            <a:ext cx="2978944" cy="5726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Helvetica" pitchFamily="2" charset="0"/>
              </a:rPr>
              <a:t>Обучение в онлайн режиме  </a:t>
            </a:r>
            <a:r>
              <a:rPr lang="ru-RU" b="1" dirty="0">
                <a:latin typeface="Helvetica" pitchFamily="2" charset="0"/>
              </a:rPr>
              <a:t>и на очном семинаре</a:t>
            </a:r>
            <a:endParaRPr lang="ru-RU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F5F57A5-110E-AA4E-8E96-8F90AAFA9382}"/>
              </a:ext>
            </a:extLst>
          </p:cNvPr>
          <p:cNvSpPr/>
          <p:nvPr/>
        </p:nvSpPr>
        <p:spPr>
          <a:xfrm>
            <a:off x="5722145" y="2348685"/>
            <a:ext cx="3136460" cy="57269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Helvetica" pitchFamily="2" charset="0"/>
              </a:rPr>
              <a:t>Подготовка проекта </a:t>
            </a:r>
            <a:r>
              <a:rPr lang="ru-RU" b="1" dirty="0">
                <a:latin typeface="Helvetica" pitchFamily="2" charset="0"/>
              </a:rPr>
              <a:t>для защиты и </a:t>
            </a:r>
            <a:r>
              <a:rPr lang="ru-RU" b="1" dirty="0" smtClean="0">
                <a:latin typeface="Helvetica" pitchFamily="2" charset="0"/>
              </a:rPr>
              <a:t>проведение мероприятия</a:t>
            </a:r>
            <a:endParaRPr lang="ru-RU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3425BC1-7E1F-2140-9CDC-7DA9FC5624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29375" y="540729"/>
            <a:ext cx="1647068" cy="16470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3DFC4C-6568-884A-A51D-7A1FB86DC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779" y="2861024"/>
            <a:ext cx="1512984" cy="151298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DE23BA3-355D-3A4D-90B1-5D21AEAB8F9E}"/>
              </a:ext>
            </a:extLst>
          </p:cNvPr>
          <p:cNvSpPr/>
          <p:nvPr/>
        </p:nvSpPr>
        <p:spPr>
          <a:xfrm>
            <a:off x="371475" y="4469817"/>
            <a:ext cx="3802961" cy="5726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Helvetica" pitchFamily="2" charset="0"/>
              </a:rPr>
              <a:t>Представление отчета </a:t>
            </a:r>
            <a:r>
              <a:rPr lang="ru-RU" sz="1600" b="1" dirty="0">
                <a:latin typeface="Helvetica" pitchFamily="2" charset="0"/>
              </a:rPr>
              <a:t>о проведенном мероприятии</a:t>
            </a:r>
            <a:endParaRPr lang="ru-RU" sz="16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A2A740F-26AE-BF49-8A98-19FFF4166D76}"/>
              </a:ext>
            </a:extLst>
          </p:cNvPr>
          <p:cNvSpPr/>
          <p:nvPr/>
        </p:nvSpPr>
        <p:spPr>
          <a:xfrm>
            <a:off x="4778736" y="4469817"/>
            <a:ext cx="3965214" cy="57269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Helvetica" pitchFamily="2" charset="0"/>
              </a:rPr>
              <a:t>Получение удостоверения  о повышении </a:t>
            </a:r>
            <a:r>
              <a:rPr lang="ru-RU" sz="1600" b="1" dirty="0">
                <a:latin typeface="Helvetica" pitchFamily="2" charset="0"/>
              </a:rPr>
              <a:t>квалификации</a:t>
            </a:r>
            <a:endParaRPr lang="ru-RU" sz="1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09D238-EDB3-5644-8461-92F1B2408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6350" y="2791633"/>
            <a:ext cx="1807930" cy="18079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E37817-E529-634D-98BB-326581EA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" y="127414"/>
            <a:ext cx="8951119" cy="4737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Регламент  проведения очного семинара региональной Школы вожатых финансовой грамотности по теме:  «Содержание и методика обучения детей финансовой грамотности в Детских центрах с использованием интерактивных и проектных форм обучения, игровых технологий»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836029"/>
            <a:ext cx="8083363" cy="1142796"/>
          </a:xfrm>
          <a:solidFill>
            <a:srgbClr val="0070C0"/>
          </a:solidFill>
        </p:spPr>
        <p:txBody>
          <a:bodyPr/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Место проведения: г</a:t>
            </a:r>
            <a:r>
              <a:rPr lang="ru-RU" b="1" dirty="0">
                <a:solidFill>
                  <a:schemeClr val="bg1"/>
                </a:solidFill>
              </a:rPr>
              <a:t>. Ставрополь, </a:t>
            </a:r>
            <a:r>
              <a:rPr lang="ru-RU" b="1" dirty="0" smtClean="0">
                <a:solidFill>
                  <a:schemeClr val="bg1"/>
                </a:solidFill>
              </a:rPr>
              <a:t>ул</a:t>
            </a:r>
            <a:r>
              <a:rPr lang="ru-RU" b="1" dirty="0" smtClean="0">
                <a:solidFill>
                  <a:schemeClr val="bg1"/>
                </a:solidFill>
              </a:rPr>
              <a:t>. Лермонтова, 189 А, СКИРО ПК и ПРО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Дата </a:t>
            </a:r>
            <a:r>
              <a:rPr lang="ru-RU" b="1" dirty="0" smtClean="0">
                <a:solidFill>
                  <a:schemeClr val="bg1"/>
                </a:solidFill>
              </a:rPr>
              <a:t>проведения: с 24 марта по 27 </a:t>
            </a:r>
            <a:r>
              <a:rPr lang="ru-RU" b="1" dirty="0">
                <a:solidFill>
                  <a:schemeClr val="bg1"/>
                </a:solidFill>
              </a:rPr>
              <a:t>марта 2020 </a:t>
            </a:r>
            <a:r>
              <a:rPr lang="ru-RU" b="1" dirty="0" smtClean="0">
                <a:solidFill>
                  <a:schemeClr val="bg1"/>
                </a:solidFill>
              </a:rPr>
              <a:t>года</a:t>
            </a:r>
          </a:p>
          <a:p>
            <a:pPr marL="11430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984" y="2978825"/>
            <a:ext cx="89680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        Цель </a:t>
            </a:r>
            <a:r>
              <a:rPr lang="ru-RU" sz="1800" b="1" i="1" dirty="0">
                <a:solidFill>
                  <a:srgbClr val="002060"/>
                </a:solidFill>
              </a:rPr>
              <a:t>очного семинара региональной Школы </a:t>
            </a:r>
            <a:r>
              <a:rPr lang="ru-RU" sz="1800" b="1" i="1" dirty="0" smtClean="0">
                <a:solidFill>
                  <a:srgbClr val="002060"/>
                </a:solidFill>
              </a:rPr>
              <a:t>вожатых: </a:t>
            </a:r>
            <a:endParaRPr lang="ru-RU" sz="1800" b="1" i="1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Совершенствование профессиональных компетенций педагогических работников по </a:t>
            </a:r>
            <a:r>
              <a:rPr lang="ru-RU" sz="1800" b="1" dirty="0" smtClean="0">
                <a:solidFill>
                  <a:srgbClr val="002060"/>
                </a:solidFill>
              </a:rPr>
              <a:t>обучению </a:t>
            </a:r>
            <a:r>
              <a:rPr lang="ru-RU" sz="1800" b="1" dirty="0">
                <a:solidFill>
                  <a:srgbClr val="002060"/>
                </a:solidFill>
              </a:rPr>
              <a:t>детей финансовой грамотности в условиях Детских центров с использованием </a:t>
            </a:r>
            <a:r>
              <a:rPr lang="ru-RU" sz="1800" b="1" dirty="0" smtClean="0">
                <a:solidFill>
                  <a:srgbClr val="002060"/>
                </a:solidFill>
              </a:rPr>
              <a:t>интерактивных </a:t>
            </a:r>
            <a:r>
              <a:rPr lang="ru-RU" sz="1800" b="1" dirty="0">
                <a:solidFill>
                  <a:srgbClr val="002060"/>
                </a:solidFill>
              </a:rPr>
              <a:t>и проектных форм обучения, игровых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val="253504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Задачи очного семинара региональной Школы </a:t>
            </a:r>
            <a:r>
              <a:rPr lang="ru-RU" sz="2400" b="1" dirty="0" smtClean="0">
                <a:solidFill>
                  <a:srgbClr val="002060"/>
                </a:solidFill>
              </a:rPr>
              <a:t>вожатых: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81" y="498679"/>
            <a:ext cx="899398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1. Обучить не менее 60 педагогов и вожатых Ставропольского края методике подготовки и проведения образовательных мероприятий по финансовой грамотности (тематических смен / кружков / образовательных модулей) в Детских центрах с использованием интерактивных и проектных форм обучения, игровых технологий.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82" y="2074577"/>
            <a:ext cx="899398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2. Разработать программы и регламент подготовки и проведения образовательных мероприятий по финансовой грамотности (тематических смен / кружков / образовательных модулей) в Детских центрах с использованием интерактивных и проектных форм обучения, игровых технологий.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" y="3464601"/>
            <a:ext cx="8901113" cy="1200329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3. Провести занятия (демонстрационные мероприятия) по методике проведения образовательных мероприятий по финансовой грамотности (тематических смен / кружков / образовательных модулей) с использованием интерактивных и проектных форм обучения, игровых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25799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6467" y="71477"/>
            <a:ext cx="5567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марта, день первый (вторник)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11" y="662929"/>
            <a:ext cx="8971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Ставрополь, ГБУ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 СКИРО ПК и ПРО ул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Лермонтова, 189 А, актовый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</a:t>
            </a:r>
            <a:endParaRPr lang="ru-RU" sz="1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11" y="4623190"/>
            <a:ext cx="6530197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Открытие очного семинара региональной Школы вожатых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882" y="3699860"/>
            <a:ext cx="6382670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Установочный доклад.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Концепция проведения образовательных мероприятий по финансовой грамотности в Детских центрах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4347" y="2776530"/>
            <a:ext cx="7280694" cy="923330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Демонстрационное мероприятие.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и проведения тематической смены по финансовой грамотности с детьми в Детских центрах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9568" y="1894036"/>
            <a:ext cx="709091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Демонстрационное мероприятие. Методика организации и проведения кружка по финансовой грамотности с детьми в Детских центрах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4791" y="950288"/>
            <a:ext cx="666821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Демонстрационное мероприятие. Методика организации и проведения образовательного модуля по финансовой грамотности с детьми в Детских центрах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7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8988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марта, день второй (среда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марта, день третий (четверг),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марта день четвертый ( пятница)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519" y="1215819"/>
            <a:ext cx="5727939" cy="113877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аправление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Тематическая смена по финансовой грамотности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Место </a:t>
            </a:r>
            <a:r>
              <a:rPr lang="ru-RU" sz="1600" dirty="0">
                <a:solidFill>
                  <a:srgbClr val="002060"/>
                </a:solidFill>
              </a:rPr>
              <a:t>проведения: г. Ставрополь, ГБУ ДПО </a:t>
            </a:r>
            <a:r>
              <a:rPr lang="ru-RU" sz="1600" dirty="0" smtClean="0">
                <a:solidFill>
                  <a:srgbClr val="002060"/>
                </a:solidFill>
              </a:rPr>
              <a:t>СКИРО ПК и ПРО, ул</a:t>
            </a:r>
            <a:r>
              <a:rPr lang="ru-RU" sz="1600" dirty="0">
                <a:solidFill>
                  <a:srgbClr val="002060"/>
                </a:solidFill>
              </a:rPr>
              <a:t>. Лермонтова, 189 А, аудитория </a:t>
            </a:r>
            <a:r>
              <a:rPr lang="ru-RU" sz="1600" dirty="0" smtClean="0">
                <a:solidFill>
                  <a:srgbClr val="002060"/>
                </a:solidFill>
              </a:rPr>
              <a:t>№ 504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060" y="2476462"/>
            <a:ext cx="6362639" cy="1138773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«Кружок по финансовой грамотности»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Место проведения: г. Ставрополь, ГБУ ДПО СКИРО ПК и ПРО,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ул</a:t>
            </a:r>
            <a:r>
              <a:rPr lang="ru-RU" sz="1600" dirty="0">
                <a:solidFill>
                  <a:srgbClr val="002060"/>
                </a:solidFill>
              </a:rPr>
              <a:t>. Лермонтова, 189 А, аудитория №502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4960" y="3724217"/>
            <a:ext cx="6193765" cy="11387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«Образовательный модуль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финансовой грамотности»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Место проведения: г. Ставрополь, ГБУ ДПО </a:t>
            </a:r>
            <a:r>
              <a:rPr lang="ru-RU" sz="1600" dirty="0" smtClean="0">
                <a:solidFill>
                  <a:srgbClr val="002060"/>
                </a:solidFill>
              </a:rPr>
              <a:t>СКИРО ПК и ПРО, </a:t>
            </a:r>
            <a:r>
              <a:rPr lang="ru-RU" sz="1600" dirty="0">
                <a:solidFill>
                  <a:srgbClr val="002060"/>
                </a:solidFill>
              </a:rPr>
              <a:t>ул. Лермонтова, 189 А, актовый зал, 2 этаж </a:t>
            </a:r>
          </a:p>
        </p:txBody>
      </p:sp>
    </p:spTree>
    <p:extLst>
      <p:ext uri="{BB962C8B-B14F-4D97-AF65-F5344CB8AC3E}">
        <p14:creationId xmlns:p14="http://schemas.microsoft.com/office/powerpoint/2010/main" val="249848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0" y="540000"/>
            <a:ext cx="90726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Руководитель Школы вожатых-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500" b="1" dirty="0" err="1" smtClean="0">
                <a:solidFill>
                  <a:srgbClr val="002060"/>
                </a:solidFill>
              </a:rPr>
              <a:t>Панасенкова</a:t>
            </a:r>
            <a:r>
              <a:rPr lang="ru-RU" sz="2500" b="1" dirty="0" smtClean="0">
                <a:solidFill>
                  <a:srgbClr val="002060"/>
                </a:solidFill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</a:rPr>
              <a:t>Марина  Михайловна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000" i="1" dirty="0">
                <a:solidFill>
                  <a:srgbClr val="002060"/>
                </a:solidFill>
              </a:rPr>
              <a:t>проректор по научно-инновационной работе, заведующий кафедрой специального и инклюзивного образования, кандидат педагогических </a:t>
            </a:r>
            <a:r>
              <a:rPr lang="ru-RU" sz="2000" i="1" dirty="0" smtClean="0">
                <a:solidFill>
                  <a:srgbClr val="002060"/>
                </a:solidFill>
              </a:rPr>
              <a:t>наук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Тел.: (8652) 99-77-29 доб. 203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E-</a:t>
            </a:r>
            <a:r>
              <a:rPr lang="ru-RU" sz="2000" dirty="0" err="1" smtClean="0">
                <a:solidFill>
                  <a:srgbClr val="002060"/>
                </a:solidFill>
              </a:rPr>
              <a:t>mail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>
                <a:solidFill>
                  <a:srgbClr val="002060"/>
                </a:solidFill>
              </a:rPr>
              <a:t>panasenkovamm@mail.ru</a:t>
            </a:r>
          </a:p>
          <a:p>
            <a:pPr marL="0" lv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Методист </a:t>
            </a:r>
            <a:r>
              <a:rPr lang="ru-RU" sz="2400" i="1" dirty="0">
                <a:solidFill>
                  <a:srgbClr val="002060"/>
                </a:solidFill>
              </a:rPr>
              <a:t>Школы </a:t>
            </a:r>
            <a:r>
              <a:rPr lang="ru-RU" sz="2400" i="1" dirty="0" smtClean="0">
                <a:solidFill>
                  <a:srgbClr val="002060"/>
                </a:solidFill>
              </a:rPr>
              <a:t>вожатых-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Панькова </a:t>
            </a:r>
            <a:r>
              <a:rPr lang="ru-RU" sz="2500" b="1" dirty="0">
                <a:solidFill>
                  <a:srgbClr val="002060"/>
                </a:solidFill>
              </a:rPr>
              <a:t>Галина </a:t>
            </a:r>
            <a:r>
              <a:rPr lang="ru-RU" sz="2500" b="1" dirty="0" smtClean="0">
                <a:solidFill>
                  <a:srgbClr val="002060"/>
                </a:solidFill>
              </a:rPr>
              <a:t>Николаевна, </a:t>
            </a:r>
            <a:r>
              <a:rPr lang="ru-RU" sz="2000" i="1" dirty="0">
                <a:solidFill>
                  <a:srgbClr val="002060"/>
                </a:solidFill>
              </a:rPr>
              <a:t>старший преподаватель кафедры специального и инклюзивного образования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Тел</a:t>
            </a:r>
            <a:r>
              <a:rPr lang="ru-RU" sz="2000" dirty="0">
                <a:solidFill>
                  <a:srgbClr val="002060"/>
                </a:solidFill>
              </a:rPr>
              <a:t>.: (8652) 99-77-29 доб. </a:t>
            </a:r>
            <a:r>
              <a:rPr lang="ru-RU" sz="2000" dirty="0" smtClean="0">
                <a:solidFill>
                  <a:srgbClr val="002060"/>
                </a:solidFill>
              </a:rPr>
              <a:t>226, </a:t>
            </a:r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</a:rPr>
              <a:t>сот. 89887505242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E-</a:t>
            </a:r>
            <a:r>
              <a:rPr lang="ru-RU" sz="2000" dirty="0" err="1" smtClean="0">
                <a:solidFill>
                  <a:srgbClr val="002060"/>
                </a:solidFill>
              </a:rPr>
              <a:t>mail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>
                <a:solidFill>
                  <a:srgbClr val="002060"/>
                </a:solidFill>
              </a:rPr>
              <a:t> pangalnik@mail.ru</a:t>
            </a:r>
          </a:p>
          <a:p>
            <a:pPr marL="0" indent="0">
              <a:buNone/>
            </a:pPr>
            <a:endParaRPr sz="2000" i="1" dirty="0">
              <a:solidFill>
                <a:srgbClr val="002060"/>
              </a:solidFill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062378" y="-155275"/>
            <a:ext cx="65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 smtClean="0">
                <a:solidFill>
                  <a:srgbClr val="002060"/>
                </a:solidFill>
              </a:rPr>
              <a:t>Контакты:</a:t>
            </a:r>
            <a:endParaRPr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8840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02060"/>
                </a:solidFill>
              </a:rPr>
              <a:t>Дополнительная профессиональная программа повышения квалификации</a:t>
            </a:r>
            <a:r>
              <a:rPr lang="ru" sz="4000" dirty="0"/>
              <a:t> </a:t>
            </a:r>
            <a:endParaRPr sz="4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07494" y="2797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002060"/>
                </a:solidFill>
              </a:rPr>
              <a:t>по организации обучения детей финансовой грамотности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002060"/>
                </a:solidFill>
              </a:rPr>
              <a:t>в Детских центрах</a:t>
            </a:r>
            <a:endParaRPr sz="3200" dirty="0">
              <a:solidFill>
                <a:srgbClr val="002060"/>
              </a:solidFill>
            </a:endParaRPr>
          </a:p>
        </p:txBody>
      </p:sp>
      <p:pic>
        <p:nvPicPr>
          <p:cNvPr id="4" name="Picture 6" descr="Логотип СК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80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4368" y="0"/>
            <a:ext cx="8415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en-US" alt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8099" y="954831"/>
            <a:ext cx="9006000" cy="104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 dirty="0">
                <a:solidFill>
                  <a:srgbClr val="002060"/>
                </a:solidFill>
              </a:rPr>
              <a:t>Предлагаем вам освоить 3 образовательные программы для обучения детей 11-1</a:t>
            </a:r>
            <a:r>
              <a:rPr lang="en-US" sz="2400" b="1" dirty="0">
                <a:solidFill>
                  <a:srgbClr val="002060"/>
                </a:solidFill>
              </a:rPr>
              <a:t>6</a:t>
            </a:r>
            <a:r>
              <a:rPr lang="ru" sz="2400" b="1" dirty="0">
                <a:solidFill>
                  <a:srgbClr val="002060"/>
                </a:solidFill>
              </a:rPr>
              <a:t> лет финансовой грамотности: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38049" y="216425"/>
            <a:ext cx="88661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dirty="0">
                <a:solidFill>
                  <a:srgbClr val="002060"/>
                </a:solidFill>
              </a:rPr>
              <a:t>Лето 2020 близко – пора готовиться!</a:t>
            </a:r>
            <a:endParaRPr sz="3700" dirty="0">
              <a:solidFill>
                <a:srgbClr val="002060"/>
              </a:solidFill>
            </a:endParaRPr>
          </a:p>
        </p:txBody>
      </p:sp>
      <p:sp>
        <p:nvSpPr>
          <p:cNvPr id="7" name="Google Shape;82;p17">
            <a:extLst>
              <a:ext uri="{FF2B5EF4-FFF2-40B4-BE49-F238E27FC236}">
                <a16:creationId xmlns:a16="http://schemas.microsoft.com/office/drawing/2014/main" xmlns="" id="{1489E819-2DA8-004E-8559-B99F5EB10C78}"/>
              </a:ext>
            </a:extLst>
          </p:cNvPr>
          <p:cNvSpPr txBox="1">
            <a:spLocks/>
          </p:cNvSpPr>
          <p:nvPr/>
        </p:nvSpPr>
        <p:spPr>
          <a:xfrm>
            <a:off x="-21512" y="3841115"/>
            <a:ext cx="3012141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ru-RU" sz="1600" b="1" dirty="0">
                <a:solidFill>
                  <a:srgbClr val="002060"/>
                </a:solidFill>
              </a:rPr>
              <a:t>Тематическая смена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по финансовой грамотности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(36 часов)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E052F2-B586-C048-BC87-D23517F8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6" y="1885310"/>
            <a:ext cx="2096446" cy="19558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E46A7B-7A76-CA46-B48D-2D8B1EC3B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622" y="1975403"/>
            <a:ext cx="1979927" cy="18441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FD09600-0AFD-DB46-9946-E32F8FF00D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6655" y="1863794"/>
            <a:ext cx="1955805" cy="1955805"/>
          </a:xfrm>
          <a:prstGeom prst="rect">
            <a:avLst/>
          </a:prstGeom>
        </p:spPr>
      </p:pic>
      <p:sp>
        <p:nvSpPr>
          <p:cNvPr id="30" name="Google Shape;82;p17">
            <a:extLst>
              <a:ext uri="{FF2B5EF4-FFF2-40B4-BE49-F238E27FC236}">
                <a16:creationId xmlns:a16="http://schemas.microsoft.com/office/drawing/2014/main" xmlns="" id="{8CB096EF-ED86-F144-A28F-40FF9EC0954E}"/>
              </a:ext>
            </a:extLst>
          </p:cNvPr>
          <p:cNvSpPr txBox="1">
            <a:spLocks/>
          </p:cNvSpPr>
          <p:nvPr/>
        </p:nvSpPr>
        <p:spPr>
          <a:xfrm>
            <a:off x="2947597" y="3841115"/>
            <a:ext cx="3012141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ru-RU" sz="1600" b="1" dirty="0">
                <a:solidFill>
                  <a:srgbClr val="002060"/>
                </a:solidFill>
              </a:rPr>
              <a:t>Кружок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по финансовой грамотности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(12 часов)</a:t>
            </a:r>
          </a:p>
        </p:txBody>
      </p:sp>
      <p:sp>
        <p:nvSpPr>
          <p:cNvPr id="31" name="Google Shape;82;p17">
            <a:extLst>
              <a:ext uri="{FF2B5EF4-FFF2-40B4-BE49-F238E27FC236}">
                <a16:creationId xmlns:a16="http://schemas.microsoft.com/office/drawing/2014/main" xmlns="" id="{906A645C-9024-1841-9BA0-2F8BD71547C2}"/>
              </a:ext>
            </a:extLst>
          </p:cNvPr>
          <p:cNvSpPr txBox="1">
            <a:spLocks/>
          </p:cNvSpPr>
          <p:nvPr/>
        </p:nvSpPr>
        <p:spPr>
          <a:xfrm>
            <a:off x="5686426" y="3841115"/>
            <a:ext cx="3274696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ru-RU" sz="1600" b="1" dirty="0">
                <a:solidFill>
                  <a:srgbClr val="002060"/>
                </a:solidFill>
              </a:rPr>
              <a:t>Образовательный модуль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по финансовой грамотности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(4-8-12-16 часов)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38050" y="976263"/>
            <a:ext cx="9006000" cy="23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400" b="1" dirty="0">
                <a:solidFill>
                  <a:srgbClr val="002060"/>
                </a:solidFill>
              </a:rPr>
              <a:t>По итогам курса вы сможете объяснить детям: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- как управлять своими личными и семейными </a:t>
            </a:r>
            <a:r>
              <a:rPr lang="ru-RU" sz="2400" dirty="0" smtClean="0">
                <a:solidFill>
                  <a:srgbClr val="002060"/>
                </a:solidFill>
              </a:rPr>
              <a:t>финансами;</a:t>
            </a: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400" dirty="0">
                <a:solidFill>
                  <a:srgbClr val="002060"/>
                </a:solidFill>
              </a:rPr>
              <a:t>- зачем нужен бюджет и как поставить финансовую </a:t>
            </a:r>
            <a:r>
              <a:rPr lang="ru-RU" sz="2400" dirty="0" smtClean="0">
                <a:solidFill>
                  <a:srgbClr val="002060"/>
                </a:solidFill>
              </a:rPr>
              <a:t>цель;</a:t>
            </a: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400" dirty="0">
                <a:solidFill>
                  <a:srgbClr val="002060"/>
                </a:solidFill>
              </a:rPr>
              <a:t>- что такое вклады, кредиты и зачем они </a:t>
            </a:r>
            <a:r>
              <a:rPr lang="ru-RU" sz="2400" dirty="0" smtClean="0">
                <a:solidFill>
                  <a:srgbClr val="002060"/>
                </a:solidFill>
              </a:rPr>
              <a:t>нужны;</a:t>
            </a: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400" dirty="0">
                <a:solidFill>
                  <a:srgbClr val="002060"/>
                </a:solidFill>
              </a:rPr>
              <a:t>- зачем нужна финансовая подушка </a:t>
            </a:r>
            <a:r>
              <a:rPr lang="ru-RU" sz="2400" dirty="0" smtClean="0">
                <a:solidFill>
                  <a:srgbClr val="002060"/>
                </a:solidFill>
              </a:rPr>
              <a:t>безопасности;</a:t>
            </a: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2400" dirty="0">
                <a:solidFill>
                  <a:srgbClr val="002060"/>
                </a:solidFill>
              </a:rPr>
              <a:t>- что такое страхование и как защититься от </a:t>
            </a:r>
            <a:r>
              <a:rPr lang="ru-RU" sz="2400" dirty="0" smtClean="0">
                <a:solidFill>
                  <a:srgbClr val="002060"/>
                </a:solidFill>
              </a:rPr>
              <a:t>мошенничества.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38050" y="216425"/>
            <a:ext cx="88983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002060"/>
                </a:solidFill>
              </a:rPr>
              <a:t>Финансовая грамотность – это круто!</a:t>
            </a:r>
            <a:endParaRPr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3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24600" y="50376"/>
            <a:ext cx="88983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002060"/>
                </a:solidFill>
              </a:rPr>
              <a:t>По итогам обучения слушатели курса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6" name="Google Shape;82;p17">
            <a:extLst>
              <a:ext uri="{FF2B5EF4-FFF2-40B4-BE49-F238E27FC236}">
                <a16:creationId xmlns:a16="http://schemas.microsoft.com/office/drawing/2014/main" xmlns="" id="{EB214CF7-5AC5-BE4D-BF56-90BF4C0C61CA}"/>
              </a:ext>
            </a:extLst>
          </p:cNvPr>
          <p:cNvSpPr txBox="1">
            <a:spLocks/>
          </p:cNvSpPr>
          <p:nvPr/>
        </p:nvSpPr>
        <p:spPr>
          <a:xfrm>
            <a:off x="0" y="3184317"/>
            <a:ext cx="3012141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ru-RU" sz="1600" b="1" dirty="0">
                <a:solidFill>
                  <a:srgbClr val="002060"/>
                </a:solidFill>
              </a:rPr>
              <a:t>Получат удостоверение повышения квалификации установленного образца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2167DE-06E8-CD4D-BCE5-26CD6143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6530" y="815911"/>
            <a:ext cx="2390993" cy="2390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BC122D-8F51-AF45-9DB5-78038581ED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79499" y="699513"/>
            <a:ext cx="2390993" cy="2390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614836-4B2F-E14E-ABB3-D0FA468D91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5684" y="880845"/>
            <a:ext cx="2326059" cy="2326059"/>
          </a:xfrm>
          <a:prstGeom prst="rect">
            <a:avLst/>
          </a:prstGeom>
        </p:spPr>
      </p:pic>
      <p:sp>
        <p:nvSpPr>
          <p:cNvPr id="10" name="Google Shape;82;p17">
            <a:extLst>
              <a:ext uri="{FF2B5EF4-FFF2-40B4-BE49-F238E27FC236}">
                <a16:creationId xmlns:a16="http://schemas.microsoft.com/office/drawing/2014/main" xmlns="" id="{2625DFA2-402F-AB47-A993-22DDA31EDF25}"/>
              </a:ext>
            </a:extLst>
          </p:cNvPr>
          <p:cNvSpPr txBox="1">
            <a:spLocks/>
          </p:cNvSpPr>
          <p:nvPr/>
        </p:nvSpPr>
        <p:spPr>
          <a:xfrm>
            <a:off x="3081166" y="3132607"/>
            <a:ext cx="3012141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b="1" dirty="0">
                <a:solidFill>
                  <a:srgbClr val="002060"/>
                </a:solidFill>
              </a:rPr>
              <a:t>Освоят 3 новые программы </a:t>
            </a:r>
            <a:r>
              <a:rPr lang="ru-RU" sz="1600" b="1" dirty="0" smtClean="0">
                <a:solidFill>
                  <a:srgbClr val="002060"/>
                </a:solidFill>
              </a:rPr>
              <a:t>обучения</a:t>
            </a:r>
          </a:p>
          <a:p>
            <a:pPr marL="0" indent="0" algn="ctr">
              <a:buFont typeface="Arial"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детей финансовой грамотности</a:t>
            </a:r>
          </a:p>
        </p:txBody>
      </p:sp>
      <p:sp>
        <p:nvSpPr>
          <p:cNvPr id="11" name="Google Shape;82;p17">
            <a:extLst>
              <a:ext uri="{FF2B5EF4-FFF2-40B4-BE49-F238E27FC236}">
                <a16:creationId xmlns:a16="http://schemas.microsoft.com/office/drawing/2014/main" xmlns="" id="{5089E1DF-6008-A749-8E2B-851037BFDEDB}"/>
              </a:ext>
            </a:extLst>
          </p:cNvPr>
          <p:cNvSpPr txBox="1">
            <a:spLocks/>
          </p:cNvSpPr>
          <p:nvPr/>
        </p:nvSpPr>
        <p:spPr>
          <a:xfrm>
            <a:off x="6093307" y="3284969"/>
            <a:ext cx="3012141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Актуализация своих компетенции </a:t>
            </a:r>
          </a:p>
          <a:p>
            <a:pPr marL="0" indent="0" algn="ctr">
              <a:buFont typeface="Arial"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 финансовой грамотности  </a:t>
            </a:r>
            <a:r>
              <a:rPr lang="ru-RU" sz="1600" b="1" dirty="0">
                <a:solidFill>
                  <a:srgbClr val="002060"/>
                </a:solidFill>
              </a:rPr>
              <a:t>в сфере </a:t>
            </a:r>
            <a:r>
              <a:rPr lang="ru-RU" sz="1600" b="1" dirty="0" smtClean="0">
                <a:solidFill>
                  <a:srgbClr val="002060"/>
                </a:solidFill>
              </a:rPr>
              <a:t>образования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2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38050" y="1304875"/>
            <a:ext cx="9006000" cy="23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 dirty="0">
                <a:solidFill>
                  <a:srgbClr val="002060"/>
                </a:solidFill>
              </a:rPr>
              <a:t>Программа проходит в рамках проекта Минфина:</a:t>
            </a:r>
            <a:br>
              <a:rPr lang="ru" sz="2400" b="1" dirty="0">
                <a:solidFill>
                  <a:srgbClr val="002060"/>
                </a:solidFill>
              </a:rPr>
            </a:br>
            <a:r>
              <a:rPr lang="ru" sz="2400" dirty="0">
                <a:solidFill>
                  <a:srgbClr val="002060"/>
                </a:solidFill>
              </a:rPr>
              <a:t>«Содействие повышению уровня финансовой грамотности населения и развитию финансового образования в РФ»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3805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02060"/>
                </a:solidFill>
              </a:rPr>
              <a:t>Организаторы курса</a:t>
            </a:r>
            <a:endParaRPr sz="4000" dirty="0">
              <a:solidFill>
                <a:srgbClr val="00206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00" y="4034491"/>
            <a:ext cx="3248088" cy="91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1147" y="2744984"/>
            <a:ext cx="3754406" cy="11339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22094" y="4097056"/>
            <a:ext cx="3552334" cy="792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3531" y="4097056"/>
            <a:ext cx="3480897" cy="85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18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38000" y="523824"/>
            <a:ext cx="8779577" cy="4074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</a:rPr>
              <a:t>Н</a:t>
            </a:r>
            <a:r>
              <a:rPr lang="ru" sz="2000" b="1" dirty="0" smtClean="0">
                <a:solidFill>
                  <a:srgbClr val="002060"/>
                </a:solidFill>
              </a:rPr>
              <a:t>азвание</a:t>
            </a:r>
            <a:r>
              <a:rPr lang="ru" sz="2000" b="1" dirty="0">
                <a:solidFill>
                  <a:srgbClr val="002060"/>
                </a:solidFill>
              </a:rPr>
              <a:t>:</a:t>
            </a:r>
            <a:r>
              <a:rPr lang="ru" sz="2000" dirty="0">
                <a:solidFill>
                  <a:srgbClr val="002060"/>
                </a:solidFill>
              </a:rPr>
              <a:t/>
            </a:r>
            <a:br>
              <a:rPr lang="ru" sz="2000" dirty="0">
                <a:solidFill>
                  <a:srgbClr val="002060"/>
                </a:solidFill>
              </a:rPr>
            </a:br>
            <a:r>
              <a:rPr lang="ru" sz="2000" b="1" dirty="0">
                <a:solidFill>
                  <a:srgbClr val="002060"/>
                </a:solidFill>
              </a:rPr>
              <a:t>«Содержание и методика обучения детей финансовой грамотности в загородных лагерях отдыха и оздоровления детей, детских оздоровительных центрах, базах и комплексах, детских оздоровительно-образовательных центрах и специализированных (профильных) лагерях»</a:t>
            </a:r>
            <a:endParaRPr sz="2000" b="1" i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ru" sz="2000" b="1" dirty="0" smtClean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002060"/>
                </a:solidFill>
              </a:rPr>
              <a:t>Длительность</a:t>
            </a:r>
            <a:r>
              <a:rPr lang="ru" sz="2000" b="1" dirty="0">
                <a:solidFill>
                  <a:srgbClr val="002060"/>
                </a:solidFill>
              </a:rPr>
              <a:t>: </a:t>
            </a:r>
            <a:r>
              <a:rPr lang="ru" sz="2000" dirty="0">
                <a:solidFill>
                  <a:srgbClr val="002060"/>
                </a:solidFill>
              </a:rPr>
              <a:t>72 часа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ru" sz="2000" b="1" dirty="0" smtClean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002060"/>
                </a:solidFill>
              </a:rPr>
              <a:t>Форма</a:t>
            </a:r>
            <a:r>
              <a:rPr lang="ru" sz="2000" b="1" dirty="0">
                <a:solidFill>
                  <a:srgbClr val="002060"/>
                </a:solidFill>
              </a:rPr>
              <a:t>:</a:t>
            </a:r>
            <a:r>
              <a:rPr lang="ru" sz="2000" dirty="0">
                <a:solidFill>
                  <a:srgbClr val="002060"/>
                </a:solidFill>
              </a:rPr>
              <a:t> очно-заочная (дистанционное обучение и 4-х дневный </a:t>
            </a:r>
            <a:r>
              <a:rPr lang="ru" sz="2000" dirty="0" smtClean="0">
                <a:solidFill>
                  <a:srgbClr val="002060"/>
                </a:solidFill>
              </a:rPr>
              <a:t>очный семинар</a:t>
            </a:r>
            <a:r>
              <a:rPr lang="ru" sz="2000" dirty="0">
                <a:solidFill>
                  <a:srgbClr val="002060"/>
                </a:solidFill>
              </a:rPr>
              <a:t>)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ru" sz="2000" b="1" dirty="0" smtClean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002060"/>
                </a:solidFill>
              </a:rPr>
              <a:t>Обучение </a:t>
            </a:r>
            <a:r>
              <a:rPr lang="ru" sz="2000" b="1" dirty="0">
                <a:solidFill>
                  <a:srgbClr val="002060"/>
                </a:solidFill>
              </a:rPr>
              <a:t>проводит: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ru" sz="2000" dirty="0">
                <a:solidFill>
                  <a:srgbClr val="002060"/>
                </a:solidFill>
              </a:rPr>
              <a:t>Международный финансовый центр (МФЦ) </a:t>
            </a:r>
            <a:endParaRPr lang="en-US" sz="20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</a:rPr>
              <a:t>Обучение бесплатное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45206" y="-1121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02060"/>
                </a:solidFill>
              </a:rPr>
              <a:t>Описание программы</a:t>
            </a:r>
            <a:endParaRPr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38050" y="1224035"/>
            <a:ext cx="8825100" cy="2513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200" b="1" dirty="0">
                <a:solidFill>
                  <a:srgbClr val="002060"/>
                </a:solidFill>
              </a:rPr>
              <a:t>Вожатые, педагоги и воспитатели</a:t>
            </a:r>
            <a:r>
              <a:rPr lang="ru" sz="3200" dirty="0">
                <a:solidFill>
                  <a:srgbClr val="002060"/>
                </a:solidFill>
              </a:rPr>
              <a:t>, </a:t>
            </a:r>
            <a:r>
              <a:rPr lang="ru" sz="3200" b="1" dirty="0" smtClean="0">
                <a:solidFill>
                  <a:srgbClr val="002060"/>
                </a:solidFill>
              </a:rPr>
              <a:t>студенты: </a:t>
            </a:r>
            <a:endParaRPr lang="ru" sz="32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800" dirty="0">
                <a:solidFill>
                  <a:srgbClr val="002060"/>
                </a:solidFill>
              </a:rPr>
              <a:t>– участвующие в проведении образовательных мероприятий для детей – использующие новейшие методики обучения в своей работе</a:t>
            </a:r>
            <a:br>
              <a:rPr lang="ru" sz="2800" dirty="0">
                <a:solidFill>
                  <a:srgbClr val="002060"/>
                </a:solidFill>
              </a:rPr>
            </a:br>
            <a:r>
              <a:rPr lang="ru" sz="2800" dirty="0">
                <a:solidFill>
                  <a:srgbClr val="002060"/>
                </a:solidFill>
              </a:rPr>
              <a:t>– работающие в </a:t>
            </a:r>
            <a:r>
              <a:rPr lang="ru" sz="2800" dirty="0" smtClean="0">
                <a:solidFill>
                  <a:srgbClr val="002060"/>
                </a:solidFill>
              </a:rPr>
              <a:t>детских </a:t>
            </a:r>
            <a:r>
              <a:rPr lang="ru" sz="2800" dirty="0">
                <a:solidFill>
                  <a:srgbClr val="002060"/>
                </a:solidFill>
              </a:rPr>
              <a:t>загородных лагерях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138050" y="216425"/>
            <a:ext cx="882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002060"/>
                </a:solidFill>
              </a:rPr>
              <a:t>Кто может пройти обучение?</a:t>
            </a:r>
            <a:endParaRPr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0" y="2384647"/>
            <a:ext cx="2596801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2060"/>
                </a:solidFill>
              </a:rPr>
              <a:t>72 часа</a:t>
            </a:r>
            <a:br>
              <a:rPr lang="ru" sz="1600" b="1" dirty="0">
                <a:solidFill>
                  <a:srgbClr val="002060"/>
                </a:solidFill>
              </a:rPr>
            </a:br>
            <a:r>
              <a:rPr lang="ru" sz="1600" b="1" dirty="0">
                <a:solidFill>
                  <a:srgbClr val="002060"/>
                </a:solidFill>
              </a:rPr>
              <a:t>январь – сентябрь 2020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542790" y="2455634"/>
            <a:ext cx="39495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2060"/>
                </a:solidFill>
              </a:rPr>
              <a:t>дистанционное обучение (видео) </a:t>
            </a:r>
            <a:br>
              <a:rPr lang="ru" sz="1600" b="1" dirty="0">
                <a:solidFill>
                  <a:srgbClr val="002060"/>
                </a:solidFill>
              </a:rPr>
            </a:br>
            <a:r>
              <a:rPr lang="ru" sz="1600" b="1" dirty="0">
                <a:solidFill>
                  <a:srgbClr val="002060"/>
                </a:solidFill>
              </a:rPr>
              <a:t>и очный 4-х дневный семинар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338830" y="2341334"/>
            <a:ext cx="2795700" cy="11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002060"/>
                </a:solidFill>
              </a:rPr>
              <a:t>разработка и защита проекта по одной из программ обучения</a:t>
            </a:r>
            <a:endParaRPr sz="1600" b="1" dirty="0">
              <a:solidFill>
                <a:srgbClr val="002060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6A090525-FA5D-4048-A246-A2C4522EC9D1}"/>
              </a:ext>
            </a:extLst>
          </p:cNvPr>
          <p:cNvGrpSpPr/>
          <p:nvPr/>
        </p:nvGrpSpPr>
        <p:grpSpPr>
          <a:xfrm>
            <a:off x="388905" y="794702"/>
            <a:ext cx="1679377" cy="1589079"/>
            <a:chOff x="300522" y="1444128"/>
            <a:chExt cx="1979407" cy="1979407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xmlns="" id="{41B2C928-485A-E84F-8CCA-22EA613FA03C}"/>
                </a:ext>
              </a:extLst>
            </p:cNvPr>
            <p:cNvSpPr/>
            <p:nvPr/>
          </p:nvSpPr>
          <p:spPr>
            <a:xfrm>
              <a:off x="300522" y="1444128"/>
              <a:ext cx="1979407" cy="1979407"/>
            </a:xfrm>
            <a:prstGeom prst="ellipse">
              <a:avLst/>
            </a:prstGeom>
            <a:solidFill>
              <a:srgbClr val="FBA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B6DA8085-C4AB-5B41-87EB-E0F928EB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225" y="1892623"/>
              <a:ext cx="1080000" cy="108000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F3C58A72-3979-9C41-AC7B-D5BE13D8C533}"/>
              </a:ext>
            </a:extLst>
          </p:cNvPr>
          <p:cNvGrpSpPr/>
          <p:nvPr/>
        </p:nvGrpSpPr>
        <p:grpSpPr>
          <a:xfrm>
            <a:off x="6757618" y="595994"/>
            <a:ext cx="1778826" cy="1659534"/>
            <a:chOff x="6864072" y="1442920"/>
            <a:chExt cx="1979407" cy="1979407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3AE1D5D0-745A-AD43-9DF1-B2D3E52AB647}"/>
                </a:ext>
              </a:extLst>
            </p:cNvPr>
            <p:cNvSpPr/>
            <p:nvPr/>
          </p:nvSpPr>
          <p:spPr>
            <a:xfrm>
              <a:off x="6864072" y="1442920"/>
              <a:ext cx="1979407" cy="1979407"/>
            </a:xfrm>
            <a:prstGeom prst="ellipse">
              <a:avLst/>
            </a:prstGeom>
            <a:solidFill>
              <a:srgbClr val="FBA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0FEB959-F1A0-6646-A91F-6DB96BFB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5291" y="1892623"/>
              <a:ext cx="1080000" cy="10800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7F4B1E0A-6C38-F44A-8E4B-CC21D03995FB}"/>
              </a:ext>
            </a:extLst>
          </p:cNvPr>
          <p:cNvGrpSpPr/>
          <p:nvPr/>
        </p:nvGrpSpPr>
        <p:grpSpPr>
          <a:xfrm>
            <a:off x="3559664" y="794368"/>
            <a:ext cx="1661022" cy="1589413"/>
            <a:chOff x="3582297" y="1442920"/>
            <a:chExt cx="1979407" cy="1979407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E26BAD9-86B6-FC49-ADB5-738662738A4C}"/>
                </a:ext>
              </a:extLst>
            </p:cNvPr>
            <p:cNvSpPr/>
            <p:nvPr/>
          </p:nvSpPr>
          <p:spPr>
            <a:xfrm>
              <a:off x="3582297" y="1442920"/>
              <a:ext cx="1979407" cy="1979407"/>
            </a:xfrm>
            <a:prstGeom prst="ellipse">
              <a:avLst/>
            </a:prstGeom>
            <a:solidFill>
              <a:srgbClr val="FBA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9A603908-E2A4-1243-94F7-A9D2DB92F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2000" y="1892623"/>
              <a:ext cx="1080000" cy="1080000"/>
            </a:xfrm>
            <a:prstGeom prst="rect">
              <a:avLst/>
            </a:prstGeom>
          </p:spPr>
        </p:pic>
      </p:grpSp>
      <p:sp>
        <p:nvSpPr>
          <p:cNvPr id="31" name="Google Shape;93;p18">
            <a:extLst>
              <a:ext uri="{FF2B5EF4-FFF2-40B4-BE49-F238E27FC236}">
                <a16:creationId xmlns:a16="http://schemas.microsoft.com/office/drawing/2014/main" xmlns="" id="{CA03582B-BC23-F746-B2FB-AA61A2838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006" y="-338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 smtClean="0">
                <a:solidFill>
                  <a:srgbClr val="002060"/>
                </a:solidFill>
              </a:rPr>
              <a:t>РЕГЛАМЕНТ ОБУЧЕНИЯ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36" name="Google Shape;82;p17">
            <a:extLst>
              <a:ext uri="{FF2B5EF4-FFF2-40B4-BE49-F238E27FC236}">
                <a16:creationId xmlns:a16="http://schemas.microsoft.com/office/drawing/2014/main" xmlns="" id="{A8FB5708-D13A-0146-B6E1-E4F8D8819647}"/>
              </a:ext>
            </a:extLst>
          </p:cNvPr>
          <p:cNvSpPr txBox="1">
            <a:spLocks/>
          </p:cNvSpPr>
          <p:nvPr/>
        </p:nvSpPr>
        <p:spPr>
          <a:xfrm>
            <a:off x="257006" y="4515199"/>
            <a:ext cx="1212813" cy="45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ru-RU" sz="1600" b="1" dirty="0">
                <a:solidFill>
                  <a:srgbClr val="002060"/>
                </a:solidFill>
              </a:rPr>
              <a:t>ДЕКАБРЬ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2B521C2-A34C-D743-8408-FF85D8728C50}"/>
              </a:ext>
            </a:extLst>
          </p:cNvPr>
          <p:cNvSpPr/>
          <p:nvPr/>
        </p:nvSpPr>
        <p:spPr>
          <a:xfrm>
            <a:off x="0" y="3289447"/>
            <a:ext cx="1526156" cy="12257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Зачисление на курс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2343F13-A2B5-9B46-BE3F-03C69E63B1E3}"/>
              </a:ext>
            </a:extLst>
          </p:cNvPr>
          <p:cNvSpPr/>
          <p:nvPr/>
        </p:nvSpPr>
        <p:spPr>
          <a:xfrm>
            <a:off x="1563139" y="3247538"/>
            <a:ext cx="4775691" cy="12676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Дистанционное обучение в формате видео </a:t>
            </a:r>
            <a:b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 посещение очного 4-х дневного семинара</a:t>
            </a:r>
          </a:p>
        </p:txBody>
      </p:sp>
      <p:sp>
        <p:nvSpPr>
          <p:cNvPr id="40" name="Google Shape;82;p17">
            <a:extLst>
              <a:ext uri="{FF2B5EF4-FFF2-40B4-BE49-F238E27FC236}">
                <a16:creationId xmlns:a16="http://schemas.microsoft.com/office/drawing/2014/main" xmlns="" id="{E4E18C5F-FD49-164F-97FD-48D3DA286C4E}"/>
              </a:ext>
            </a:extLst>
          </p:cNvPr>
          <p:cNvSpPr txBox="1">
            <a:spLocks/>
          </p:cNvSpPr>
          <p:nvPr/>
        </p:nvSpPr>
        <p:spPr>
          <a:xfrm>
            <a:off x="1563139" y="4515199"/>
            <a:ext cx="47756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ru-RU" sz="1600" b="1" dirty="0">
                <a:solidFill>
                  <a:srgbClr val="002060"/>
                </a:solidFill>
              </a:rPr>
              <a:t>ЯНВАРЬ – АПРЕЛЬ</a:t>
            </a:r>
          </a:p>
        </p:txBody>
      </p:sp>
      <p:sp>
        <p:nvSpPr>
          <p:cNvPr id="41" name="Google Shape;82;p17">
            <a:extLst>
              <a:ext uri="{FF2B5EF4-FFF2-40B4-BE49-F238E27FC236}">
                <a16:creationId xmlns:a16="http://schemas.microsoft.com/office/drawing/2014/main" xmlns="" id="{E97A3614-D8F9-E247-BE67-7E68F140B89E}"/>
              </a:ext>
            </a:extLst>
          </p:cNvPr>
          <p:cNvSpPr txBox="1">
            <a:spLocks/>
          </p:cNvSpPr>
          <p:nvPr/>
        </p:nvSpPr>
        <p:spPr>
          <a:xfrm>
            <a:off x="6375813" y="4515199"/>
            <a:ext cx="2520761" cy="45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ru-RU" sz="1600" b="1" dirty="0">
                <a:solidFill>
                  <a:srgbClr val="002060"/>
                </a:solidFill>
              </a:rPr>
              <a:t>МАЙ</a:t>
            </a:r>
            <a:r>
              <a:rPr lang="ru-RU" sz="1600" b="1" dirty="0">
                <a:solidFill>
                  <a:srgbClr val="000000"/>
                </a:solidFill>
              </a:rPr>
              <a:t> – СЕНТЯБРЬ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764A007F-44EF-1D45-BBF2-0DD36A771B69}"/>
              </a:ext>
            </a:extLst>
          </p:cNvPr>
          <p:cNvSpPr/>
          <p:nvPr/>
        </p:nvSpPr>
        <p:spPr>
          <a:xfrm>
            <a:off x="6375813" y="3247539"/>
            <a:ext cx="2520761" cy="1267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Защита проектов и проведение мероприятия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808</Words>
  <Application>Microsoft Office PowerPoint</Application>
  <PresentationFormat>Экран (16:9)</PresentationFormat>
  <Paragraphs>117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Helvetica</vt:lpstr>
      <vt:lpstr>Times New Roman</vt:lpstr>
      <vt:lpstr>Simple Light</vt:lpstr>
      <vt:lpstr>О реализации проекта   «Содержание и методика обучения детей финансовой грамотности в загородных лагерях отдыха и оздоровления детей, детских оздоровительных центрах, базах и комплексах, детских оздоровительно-образовательных центрах и специализированных (профильных) лагерях»</vt:lpstr>
      <vt:lpstr>Дополнительная профессиональная программа повышения квалификации </vt:lpstr>
      <vt:lpstr>Лето 2020 близко – пора готовиться!</vt:lpstr>
      <vt:lpstr>Финансовая грамотность – это круто!</vt:lpstr>
      <vt:lpstr>По итогам обучения слушатели курса</vt:lpstr>
      <vt:lpstr>Организаторы курса</vt:lpstr>
      <vt:lpstr>Описание программы</vt:lpstr>
      <vt:lpstr>Кто может пройти обучение?</vt:lpstr>
      <vt:lpstr>РЕГЛАМЕНТ ОБУЧЕНИЯ</vt:lpstr>
      <vt:lpstr>Краткая программа курса</vt:lpstr>
      <vt:lpstr>Алгоритм обучения</vt:lpstr>
      <vt:lpstr>Презентация PowerPoint</vt:lpstr>
      <vt:lpstr>Регламент  проведения очного семинара региональной Школы вожатых финансовой грамотности по теме:  «Содержание и методика обучения детей финансовой грамотности в Детских центрах с использованием интерактивных и проектных форм обучения, игровых технологий» </vt:lpstr>
      <vt:lpstr>Презентация PowerPoint</vt:lpstr>
      <vt:lpstr>Презентация PowerPoint</vt:lpstr>
      <vt:lpstr>Презентация PowerPoint</vt:lpstr>
      <vt:lpstr>Контакты: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профессиональная программа повышения квалификации </dc:title>
  <cp:lastModifiedBy>Windows User</cp:lastModifiedBy>
  <cp:revision>47</cp:revision>
  <dcterms:modified xsi:type="dcterms:W3CDTF">2019-12-19T14:15:38Z</dcterms:modified>
</cp:coreProperties>
</file>