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handoutMasterIdLst>
    <p:handoutMasterId r:id="rId25"/>
  </p:handoutMasterIdLst>
  <p:sldIdLst>
    <p:sldId id="331" r:id="rId2"/>
    <p:sldId id="339" r:id="rId3"/>
    <p:sldId id="332" r:id="rId4"/>
    <p:sldId id="344" r:id="rId5"/>
    <p:sldId id="341" r:id="rId6"/>
    <p:sldId id="369" r:id="rId7"/>
    <p:sldId id="342" r:id="rId8"/>
    <p:sldId id="398" r:id="rId9"/>
    <p:sldId id="376" r:id="rId10"/>
    <p:sldId id="377" r:id="rId11"/>
    <p:sldId id="378" r:id="rId12"/>
    <p:sldId id="379" r:id="rId13"/>
    <p:sldId id="380" r:id="rId14"/>
    <p:sldId id="381" r:id="rId15"/>
    <p:sldId id="382" r:id="rId16"/>
    <p:sldId id="383" r:id="rId17"/>
    <p:sldId id="384" r:id="rId18"/>
    <p:sldId id="349" r:id="rId19"/>
    <p:sldId id="350" r:id="rId20"/>
    <p:sldId id="353" r:id="rId21"/>
    <p:sldId id="354" r:id="rId22"/>
    <p:sldId id="355" r:id="rId23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7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B13C0E-CC7D-4444-9214-314D599D94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5B7BFC-B4D1-436D-94E4-E0A79D8F2BCA}">
      <dgm:prSet/>
      <dgm:spPr/>
      <dgm:t>
        <a:bodyPr/>
        <a:lstStyle/>
        <a:p>
          <a:pPr rtl="0"/>
          <a:r>
            <a:rPr lang="ru-RU" dirty="0" smtClean="0"/>
            <a:t>Важно помнить</a:t>
          </a:r>
          <a:endParaRPr lang="ru-RU" dirty="0"/>
        </a:p>
      </dgm:t>
    </dgm:pt>
    <dgm:pt modelId="{195C352D-F4F6-4C73-82CF-EEFA5CE2270F}" type="parTrans" cxnId="{B1A70A7D-DC47-49D0-9CB1-B630B17D7DD6}">
      <dgm:prSet/>
      <dgm:spPr/>
      <dgm:t>
        <a:bodyPr/>
        <a:lstStyle/>
        <a:p>
          <a:endParaRPr lang="ru-RU"/>
        </a:p>
      </dgm:t>
    </dgm:pt>
    <dgm:pt modelId="{02D3265A-72DC-4FEF-B623-24636C4BF88C}" type="sibTrans" cxnId="{B1A70A7D-DC47-49D0-9CB1-B630B17D7DD6}">
      <dgm:prSet/>
      <dgm:spPr/>
      <dgm:t>
        <a:bodyPr/>
        <a:lstStyle/>
        <a:p>
          <a:endParaRPr lang="ru-RU"/>
        </a:p>
      </dgm:t>
    </dgm:pt>
    <dgm:pt modelId="{4D6219C8-8AF3-4DBD-B0F2-EA53E8870FD1}" type="pres">
      <dgm:prSet presAssocID="{E2B13C0E-CC7D-4444-9214-314D599D94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01B85B-FD9C-4DA5-8D52-D55ED1235695}" type="pres">
      <dgm:prSet presAssocID="{695B7BFC-B4D1-436D-94E4-E0A79D8F2BC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A70A7D-DC47-49D0-9CB1-B630B17D7DD6}" srcId="{E2B13C0E-CC7D-4444-9214-314D599D944E}" destId="{695B7BFC-B4D1-436D-94E4-E0A79D8F2BCA}" srcOrd="0" destOrd="0" parTransId="{195C352D-F4F6-4C73-82CF-EEFA5CE2270F}" sibTransId="{02D3265A-72DC-4FEF-B623-24636C4BF88C}"/>
    <dgm:cxn modelId="{32DCC421-DB87-48D3-B898-44CD6A1CF817}" type="presOf" srcId="{695B7BFC-B4D1-436D-94E4-E0A79D8F2BCA}" destId="{6101B85B-FD9C-4DA5-8D52-D55ED1235695}" srcOrd="0" destOrd="0" presId="urn:microsoft.com/office/officeart/2005/8/layout/vList2"/>
    <dgm:cxn modelId="{2CA174CD-EE95-4435-A5DB-B9C212EE9E40}" type="presOf" srcId="{E2B13C0E-CC7D-4444-9214-314D599D944E}" destId="{4D6219C8-8AF3-4DBD-B0F2-EA53E8870FD1}" srcOrd="0" destOrd="0" presId="urn:microsoft.com/office/officeart/2005/8/layout/vList2"/>
    <dgm:cxn modelId="{8B535472-E8B4-40B3-935E-F9E3884B011C}" type="presParOf" srcId="{4D6219C8-8AF3-4DBD-B0F2-EA53E8870FD1}" destId="{6101B85B-FD9C-4DA5-8D52-D55ED123569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8B7542D-257D-4770-B4A4-7E405D3F581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30C346-9478-4D66-A7E2-50B8B1A0FB77}">
      <dgm:prSet/>
      <dgm:spPr/>
      <dgm:t>
        <a:bodyPr/>
        <a:lstStyle/>
        <a:p>
          <a:pPr rtl="0"/>
          <a:r>
            <a:rPr lang="ru-RU" dirty="0" smtClean="0"/>
            <a:t>Рабочая программа утверждается приказом руководителя в составе ООП. </a:t>
          </a:r>
          <a:r>
            <a:rPr lang="ru-RU" b="0" i="0" u="sng" dirty="0" smtClean="0">
              <a:solidFill>
                <a:schemeClr val="bg1"/>
              </a:solidFill>
            </a:rPr>
            <a:t>Отдельный приказ на утверждение рабочих программ не издается, если иное не прописано в Положении о рабочих программах.</a:t>
          </a:r>
          <a:endParaRPr lang="ru-RU" b="0" i="0" u="sng" dirty="0">
            <a:solidFill>
              <a:schemeClr val="bg1"/>
            </a:solidFill>
          </a:endParaRPr>
        </a:p>
      </dgm:t>
    </dgm:pt>
    <dgm:pt modelId="{C82E72E3-F221-4F96-BD76-9607F758807B}" type="parTrans" cxnId="{668FED80-8B39-4AA9-A688-1083D1B03676}">
      <dgm:prSet/>
      <dgm:spPr/>
      <dgm:t>
        <a:bodyPr/>
        <a:lstStyle/>
        <a:p>
          <a:endParaRPr lang="ru-RU"/>
        </a:p>
      </dgm:t>
    </dgm:pt>
    <dgm:pt modelId="{76EB9597-9525-439B-B042-FD8DA2309501}" type="sibTrans" cxnId="{668FED80-8B39-4AA9-A688-1083D1B03676}">
      <dgm:prSet/>
      <dgm:spPr/>
      <dgm:t>
        <a:bodyPr/>
        <a:lstStyle/>
        <a:p>
          <a:endParaRPr lang="ru-RU"/>
        </a:p>
      </dgm:t>
    </dgm:pt>
    <dgm:pt modelId="{CFDE83C6-C951-4136-931C-B1E2BB089DC6}">
      <dgm:prSet/>
      <dgm:spPr/>
      <dgm:t>
        <a:bodyPr/>
        <a:lstStyle/>
        <a:p>
          <a:pPr rtl="0"/>
          <a:r>
            <a:rPr lang="ru-RU" dirty="0" smtClean="0"/>
            <a:t>В случае необходимости корректировки рабочих программ руководитель ОУ издает </a:t>
          </a:r>
          <a:r>
            <a:rPr lang="ru-RU" u="sng" dirty="0" smtClean="0"/>
            <a:t>приказ о внесении изменений в ООП или в рабочую программу</a:t>
          </a:r>
          <a:r>
            <a:rPr lang="ru-RU" dirty="0" smtClean="0"/>
            <a:t> в части корректив, вносимых в рабочие программы.</a:t>
          </a:r>
          <a:endParaRPr lang="ru-RU" dirty="0"/>
        </a:p>
      </dgm:t>
    </dgm:pt>
    <dgm:pt modelId="{39EB9E26-C6B0-4B30-BDD4-000F41FCDB61}" type="parTrans" cxnId="{5F844204-82BC-4DD1-B318-BAAC9411377E}">
      <dgm:prSet/>
      <dgm:spPr/>
      <dgm:t>
        <a:bodyPr/>
        <a:lstStyle/>
        <a:p>
          <a:endParaRPr lang="ru-RU"/>
        </a:p>
      </dgm:t>
    </dgm:pt>
    <dgm:pt modelId="{A56B65A0-9F8E-4DB4-A67A-030B09FDB445}" type="sibTrans" cxnId="{5F844204-82BC-4DD1-B318-BAAC9411377E}">
      <dgm:prSet/>
      <dgm:spPr/>
      <dgm:t>
        <a:bodyPr/>
        <a:lstStyle/>
        <a:p>
          <a:endParaRPr lang="ru-RU"/>
        </a:p>
      </dgm:t>
    </dgm:pt>
    <dgm:pt modelId="{90A7553B-94FB-491F-858B-7E932BCFA715}" type="pres">
      <dgm:prSet presAssocID="{F8B7542D-257D-4770-B4A4-7E405D3F58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42C489-E596-4A27-BCBB-EAA6AEAA198D}" type="pres">
      <dgm:prSet presAssocID="{EB30C346-9478-4D66-A7E2-50B8B1A0FB77}" presName="parentText" presStyleLbl="node1" presStyleIdx="0" presStyleCnt="2" custScaleY="1025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31BA48-4E80-4DE8-BACA-8E94DFAD4456}" type="pres">
      <dgm:prSet presAssocID="{76EB9597-9525-439B-B042-FD8DA2309501}" presName="spacer" presStyleCnt="0"/>
      <dgm:spPr/>
    </dgm:pt>
    <dgm:pt modelId="{76562DFF-F7CF-4EB5-9B44-331ACD809A45}" type="pres">
      <dgm:prSet presAssocID="{CFDE83C6-C951-4136-931C-B1E2BB089DC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4E9941-F63F-4257-BEE4-CC0636CBE4C1}" type="presOf" srcId="{EB30C346-9478-4D66-A7E2-50B8B1A0FB77}" destId="{4242C489-E596-4A27-BCBB-EAA6AEAA198D}" srcOrd="0" destOrd="0" presId="urn:microsoft.com/office/officeart/2005/8/layout/vList2"/>
    <dgm:cxn modelId="{FFC705D1-2A3F-4B83-9A05-28115B629DA6}" type="presOf" srcId="{CFDE83C6-C951-4136-931C-B1E2BB089DC6}" destId="{76562DFF-F7CF-4EB5-9B44-331ACD809A45}" srcOrd="0" destOrd="0" presId="urn:microsoft.com/office/officeart/2005/8/layout/vList2"/>
    <dgm:cxn modelId="{668FED80-8B39-4AA9-A688-1083D1B03676}" srcId="{F8B7542D-257D-4770-B4A4-7E405D3F5818}" destId="{EB30C346-9478-4D66-A7E2-50B8B1A0FB77}" srcOrd="0" destOrd="0" parTransId="{C82E72E3-F221-4F96-BD76-9607F758807B}" sibTransId="{76EB9597-9525-439B-B042-FD8DA2309501}"/>
    <dgm:cxn modelId="{0E56EF9D-A397-4B2B-B1C1-3A6F6668BFE1}" type="presOf" srcId="{F8B7542D-257D-4770-B4A4-7E405D3F5818}" destId="{90A7553B-94FB-491F-858B-7E932BCFA715}" srcOrd="0" destOrd="0" presId="urn:microsoft.com/office/officeart/2005/8/layout/vList2"/>
    <dgm:cxn modelId="{5F844204-82BC-4DD1-B318-BAAC9411377E}" srcId="{F8B7542D-257D-4770-B4A4-7E405D3F5818}" destId="{CFDE83C6-C951-4136-931C-B1E2BB089DC6}" srcOrd="1" destOrd="0" parTransId="{39EB9E26-C6B0-4B30-BDD4-000F41FCDB61}" sibTransId="{A56B65A0-9F8E-4DB4-A67A-030B09FDB445}"/>
    <dgm:cxn modelId="{4E143B28-F56D-4C69-9CED-7824EDB38F1C}" type="presParOf" srcId="{90A7553B-94FB-491F-858B-7E932BCFA715}" destId="{4242C489-E596-4A27-BCBB-EAA6AEAA198D}" srcOrd="0" destOrd="0" presId="urn:microsoft.com/office/officeart/2005/8/layout/vList2"/>
    <dgm:cxn modelId="{F4EA3192-704A-4A6F-A49A-7555F015529E}" type="presParOf" srcId="{90A7553B-94FB-491F-858B-7E932BCFA715}" destId="{6E31BA48-4E80-4DE8-BACA-8E94DFAD4456}" srcOrd="1" destOrd="0" presId="urn:microsoft.com/office/officeart/2005/8/layout/vList2"/>
    <dgm:cxn modelId="{B27828A5-23A7-4F19-8037-53A6E71A2EA2}" type="presParOf" srcId="{90A7553B-94FB-491F-858B-7E932BCFA715}" destId="{76562DFF-F7CF-4EB5-9B44-331ACD809A4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591BA9-E249-4AC4-9D1D-63185D17EE6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46E29A-B3B9-4D8A-B0BC-EB11EFEC2DE9}">
      <dgm:prSet/>
      <dgm:spPr/>
      <dgm:t>
        <a:bodyPr/>
        <a:lstStyle/>
        <a:p>
          <a:pPr rtl="0"/>
          <a:r>
            <a:rPr lang="ru-RU" dirty="0" smtClean="0"/>
            <a:t>Примерная структура  рабочей программы</a:t>
          </a:r>
          <a:endParaRPr lang="ru-RU" dirty="0"/>
        </a:p>
      </dgm:t>
    </dgm:pt>
    <dgm:pt modelId="{954C3012-E4F0-4202-95E4-295E02E78C03}" type="parTrans" cxnId="{38633F08-C6E9-4810-AC13-E145F1DD9AD5}">
      <dgm:prSet/>
      <dgm:spPr/>
      <dgm:t>
        <a:bodyPr/>
        <a:lstStyle/>
        <a:p>
          <a:endParaRPr lang="ru-RU"/>
        </a:p>
      </dgm:t>
    </dgm:pt>
    <dgm:pt modelId="{072DF0FE-FA37-4247-84B0-782484868EBE}" type="sibTrans" cxnId="{38633F08-C6E9-4810-AC13-E145F1DD9AD5}">
      <dgm:prSet/>
      <dgm:spPr/>
      <dgm:t>
        <a:bodyPr/>
        <a:lstStyle/>
        <a:p>
          <a:endParaRPr lang="ru-RU"/>
        </a:p>
      </dgm:t>
    </dgm:pt>
    <dgm:pt modelId="{AE27B684-982A-4D69-AB64-E11B76CBDC08}" type="pres">
      <dgm:prSet presAssocID="{05591BA9-E249-4AC4-9D1D-63185D17EE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2F2C4E-BEB1-4F11-A64F-D60EDDB5763C}" type="pres">
      <dgm:prSet presAssocID="{6546E29A-B3B9-4D8A-B0BC-EB11EFEC2DE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75DECF-FCF1-4777-8ABE-B26ADB4B9E24}" type="presOf" srcId="{6546E29A-B3B9-4D8A-B0BC-EB11EFEC2DE9}" destId="{322F2C4E-BEB1-4F11-A64F-D60EDDB5763C}" srcOrd="0" destOrd="0" presId="urn:microsoft.com/office/officeart/2005/8/layout/vList2"/>
    <dgm:cxn modelId="{38633F08-C6E9-4810-AC13-E145F1DD9AD5}" srcId="{05591BA9-E249-4AC4-9D1D-63185D17EE63}" destId="{6546E29A-B3B9-4D8A-B0BC-EB11EFEC2DE9}" srcOrd="0" destOrd="0" parTransId="{954C3012-E4F0-4202-95E4-295E02E78C03}" sibTransId="{072DF0FE-FA37-4247-84B0-782484868EBE}"/>
    <dgm:cxn modelId="{470F8ACE-BF85-48FD-A730-73E11E63962A}" type="presOf" srcId="{05591BA9-E249-4AC4-9D1D-63185D17EE63}" destId="{AE27B684-982A-4D69-AB64-E11B76CBDC08}" srcOrd="0" destOrd="0" presId="urn:microsoft.com/office/officeart/2005/8/layout/vList2"/>
    <dgm:cxn modelId="{28954AF6-E238-4304-9E93-2996C4F4809F}" type="presParOf" srcId="{AE27B684-982A-4D69-AB64-E11B76CBDC08}" destId="{322F2C4E-BEB1-4F11-A64F-D60EDDB5763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63212A-1BF0-4D1F-AB0A-8D45936A4D3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E488A8A-5CC4-48A1-AF60-BBA09A356D2E}">
      <dgm:prSet/>
      <dgm:spPr/>
      <dgm:t>
        <a:bodyPr/>
        <a:lstStyle/>
        <a:p>
          <a:pPr rtl="0"/>
          <a:r>
            <a:rPr lang="ru-RU" b="1" dirty="0" smtClean="0"/>
            <a:t>Титульный лист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876E95C9-2B9B-4C59-9FED-A7611F8086F5}" type="parTrans" cxnId="{C3DA8AF5-065F-4051-B772-C6E6FD0CD4AF}">
      <dgm:prSet/>
      <dgm:spPr/>
      <dgm:t>
        <a:bodyPr/>
        <a:lstStyle/>
        <a:p>
          <a:endParaRPr lang="ru-RU"/>
        </a:p>
      </dgm:t>
    </dgm:pt>
    <dgm:pt modelId="{98DA2867-A2A0-4D1C-B57F-F804AA16B57E}" type="sibTrans" cxnId="{C3DA8AF5-065F-4051-B772-C6E6FD0CD4AF}">
      <dgm:prSet/>
      <dgm:spPr/>
      <dgm:t>
        <a:bodyPr/>
        <a:lstStyle/>
        <a:p>
          <a:endParaRPr lang="ru-RU"/>
        </a:p>
      </dgm:t>
    </dgm:pt>
    <dgm:pt modelId="{6BD0E99A-25A4-4CC3-B5E6-E1D327CA5C3D}" type="pres">
      <dgm:prSet presAssocID="{0063212A-1BF0-4D1F-AB0A-8D45936A4D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448BCB-7D0A-49EE-9FDB-A37EC7BEB188}" type="pres">
      <dgm:prSet presAssocID="{0E488A8A-5CC4-48A1-AF60-BBA09A356D2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DA8AF5-065F-4051-B772-C6E6FD0CD4AF}" srcId="{0063212A-1BF0-4D1F-AB0A-8D45936A4D33}" destId="{0E488A8A-5CC4-48A1-AF60-BBA09A356D2E}" srcOrd="0" destOrd="0" parTransId="{876E95C9-2B9B-4C59-9FED-A7611F8086F5}" sibTransId="{98DA2867-A2A0-4D1C-B57F-F804AA16B57E}"/>
    <dgm:cxn modelId="{41E7D684-BC8B-4E38-A37A-4E766458C7AF}" type="presOf" srcId="{0E488A8A-5CC4-48A1-AF60-BBA09A356D2E}" destId="{92448BCB-7D0A-49EE-9FDB-A37EC7BEB188}" srcOrd="0" destOrd="0" presId="urn:microsoft.com/office/officeart/2005/8/layout/vList2"/>
    <dgm:cxn modelId="{2A01F6E5-E930-4D8C-9562-51E2D7B588F3}" type="presOf" srcId="{0063212A-1BF0-4D1F-AB0A-8D45936A4D33}" destId="{6BD0E99A-25A4-4CC3-B5E6-E1D327CA5C3D}" srcOrd="0" destOrd="0" presId="urn:microsoft.com/office/officeart/2005/8/layout/vList2"/>
    <dgm:cxn modelId="{89D3CC01-401C-4FFB-BC0A-61EB0C301DB2}" type="presParOf" srcId="{6BD0E99A-25A4-4CC3-B5E6-E1D327CA5C3D}" destId="{92448BCB-7D0A-49EE-9FDB-A37EC7BEB18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26F508-0D46-46C1-9322-DEBD1C200A6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28C8B7F-7138-4026-8A8B-1CBC7A090345}">
      <dgm:prSet/>
      <dgm:spPr/>
      <dgm:t>
        <a:bodyPr/>
        <a:lstStyle/>
        <a:p>
          <a:pPr rtl="0"/>
          <a:r>
            <a:rPr lang="ru-RU" b="1" dirty="0" smtClean="0"/>
            <a:t>Оглавление</a:t>
          </a:r>
          <a:endParaRPr lang="ru-RU" dirty="0"/>
        </a:p>
      </dgm:t>
    </dgm:pt>
    <dgm:pt modelId="{8713FAE4-570C-4F2F-BC42-9ED058AF245A}" type="parTrans" cxnId="{F07EC93B-B444-403D-AE7A-6441CDAA1BDC}">
      <dgm:prSet/>
      <dgm:spPr/>
      <dgm:t>
        <a:bodyPr/>
        <a:lstStyle/>
        <a:p>
          <a:endParaRPr lang="ru-RU"/>
        </a:p>
      </dgm:t>
    </dgm:pt>
    <dgm:pt modelId="{232A3B8A-0D65-4B0A-960A-97B15F7A7ABB}" type="sibTrans" cxnId="{F07EC93B-B444-403D-AE7A-6441CDAA1BDC}">
      <dgm:prSet/>
      <dgm:spPr/>
      <dgm:t>
        <a:bodyPr/>
        <a:lstStyle/>
        <a:p>
          <a:endParaRPr lang="ru-RU"/>
        </a:p>
      </dgm:t>
    </dgm:pt>
    <dgm:pt modelId="{5E09B715-6F8F-4D72-A2B0-1D31B25062E8}" type="pres">
      <dgm:prSet presAssocID="{6526F508-0D46-46C1-9322-DEBD1C200A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E18E04-9327-446A-8EEB-E6B0C132494D}" type="pres">
      <dgm:prSet presAssocID="{228C8B7F-7138-4026-8A8B-1CBC7A09034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7EC93B-B444-403D-AE7A-6441CDAA1BDC}" srcId="{6526F508-0D46-46C1-9322-DEBD1C200A63}" destId="{228C8B7F-7138-4026-8A8B-1CBC7A090345}" srcOrd="0" destOrd="0" parTransId="{8713FAE4-570C-4F2F-BC42-9ED058AF245A}" sibTransId="{232A3B8A-0D65-4B0A-960A-97B15F7A7ABB}"/>
    <dgm:cxn modelId="{B68CE774-6DBB-4F91-9044-02CCE4CA908A}" type="presOf" srcId="{6526F508-0D46-46C1-9322-DEBD1C200A63}" destId="{5E09B715-6F8F-4D72-A2B0-1D31B25062E8}" srcOrd="0" destOrd="0" presId="urn:microsoft.com/office/officeart/2005/8/layout/vList2"/>
    <dgm:cxn modelId="{76D30693-7F66-443A-8B4B-507EA8A0A908}" type="presOf" srcId="{228C8B7F-7138-4026-8A8B-1CBC7A090345}" destId="{9BE18E04-9327-446A-8EEB-E6B0C132494D}" srcOrd="0" destOrd="0" presId="urn:microsoft.com/office/officeart/2005/8/layout/vList2"/>
    <dgm:cxn modelId="{3471252A-B34B-4C97-B790-E5A1FCE45233}" type="presParOf" srcId="{5E09B715-6F8F-4D72-A2B0-1D31B25062E8}" destId="{9BE18E04-9327-446A-8EEB-E6B0C132494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1ECBD1-DEEA-4226-AD24-AF60676E798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608624-D56E-43ED-859D-003E948C5E29}">
      <dgm:prSet custT="1"/>
      <dgm:spPr/>
      <dgm:t>
        <a:bodyPr/>
        <a:lstStyle/>
        <a:p>
          <a:pPr rtl="0"/>
          <a:r>
            <a:rPr lang="ru-RU" sz="2800" b="1" dirty="0" smtClean="0"/>
            <a:t>Структура рабочей программы </a:t>
          </a:r>
        </a:p>
        <a:p>
          <a:pPr rtl="0"/>
          <a:r>
            <a:rPr lang="ru-RU" sz="2600" dirty="0" smtClean="0"/>
            <a:t>(</a:t>
          </a:r>
          <a:r>
            <a:rPr lang="ru-RU" sz="2400" dirty="0" smtClean="0"/>
            <a:t>из опыта работы педагогов Ростовской области</a:t>
          </a:r>
          <a:r>
            <a:rPr lang="ru-RU" sz="2600" dirty="0" smtClean="0"/>
            <a:t>)</a:t>
          </a:r>
          <a:endParaRPr lang="ru-RU" sz="2600" dirty="0"/>
        </a:p>
      </dgm:t>
    </dgm:pt>
    <dgm:pt modelId="{51540493-CF50-4183-8AA5-F410A1DD6CB7}" type="parTrans" cxnId="{D0E91E81-DE6B-4295-8F57-CFF774D1237C}">
      <dgm:prSet/>
      <dgm:spPr/>
      <dgm:t>
        <a:bodyPr/>
        <a:lstStyle/>
        <a:p>
          <a:endParaRPr lang="ru-RU"/>
        </a:p>
      </dgm:t>
    </dgm:pt>
    <dgm:pt modelId="{7AA8DBDE-8F5B-4EDC-AA52-B5FC411BCE11}" type="sibTrans" cxnId="{D0E91E81-DE6B-4295-8F57-CFF774D1237C}">
      <dgm:prSet/>
      <dgm:spPr/>
      <dgm:t>
        <a:bodyPr/>
        <a:lstStyle/>
        <a:p>
          <a:endParaRPr lang="ru-RU"/>
        </a:p>
      </dgm:t>
    </dgm:pt>
    <dgm:pt modelId="{B39E0009-5361-4A8F-8E80-4EC07C40A96A}" type="pres">
      <dgm:prSet presAssocID="{411ECBD1-DEEA-4226-AD24-AF60676E79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C17712-9FF5-4868-8093-58B021C4180A}" type="pres">
      <dgm:prSet presAssocID="{B4608624-D56E-43ED-859D-003E948C5E2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762A83-FBF1-4488-AB21-12E89C3A26F3}" type="presOf" srcId="{411ECBD1-DEEA-4226-AD24-AF60676E7986}" destId="{B39E0009-5361-4A8F-8E80-4EC07C40A96A}" srcOrd="0" destOrd="0" presId="urn:microsoft.com/office/officeart/2005/8/layout/vList2"/>
    <dgm:cxn modelId="{3F2B053B-17D2-4655-9A83-58DEEA96D677}" type="presOf" srcId="{B4608624-D56E-43ED-859D-003E948C5E29}" destId="{ECC17712-9FF5-4868-8093-58B021C4180A}" srcOrd="0" destOrd="0" presId="urn:microsoft.com/office/officeart/2005/8/layout/vList2"/>
    <dgm:cxn modelId="{D0E91E81-DE6B-4295-8F57-CFF774D1237C}" srcId="{411ECBD1-DEEA-4226-AD24-AF60676E7986}" destId="{B4608624-D56E-43ED-859D-003E948C5E29}" srcOrd="0" destOrd="0" parTransId="{51540493-CF50-4183-8AA5-F410A1DD6CB7}" sibTransId="{7AA8DBDE-8F5B-4EDC-AA52-B5FC411BCE11}"/>
    <dgm:cxn modelId="{0A2EDF3F-7EFC-4C13-A9AD-1FDD80641C98}" type="presParOf" srcId="{B39E0009-5361-4A8F-8E80-4EC07C40A96A}" destId="{ECC17712-9FF5-4868-8093-58B021C4180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668A3F-D404-4171-81E0-7D2183026D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32A250-7F30-4099-97F0-CADC9A62EC57}">
      <dgm:prSet custT="1"/>
      <dgm:spPr/>
      <dgm:t>
        <a:bodyPr/>
        <a:lstStyle/>
        <a:p>
          <a:pPr rtl="0"/>
          <a:endParaRPr lang="ru-RU" sz="2800" b="1" dirty="0" smtClean="0"/>
        </a:p>
        <a:p>
          <a:pPr rtl="0"/>
          <a:r>
            <a:rPr lang="ru-RU" sz="2800" b="1" dirty="0" smtClean="0"/>
            <a:t>Порядок разработки </a:t>
          </a:r>
          <a:br>
            <a:rPr lang="ru-RU" sz="2800" b="1" dirty="0" smtClean="0"/>
          </a:br>
          <a:r>
            <a:rPr lang="ru-RU" sz="2800" b="1" dirty="0" smtClean="0"/>
            <a:t>и утверждения рабочих программ</a:t>
          </a:r>
          <a:br>
            <a:rPr lang="ru-RU" sz="2800" b="1" dirty="0" smtClean="0"/>
          </a:br>
          <a:endParaRPr lang="ru-RU" sz="2800" dirty="0"/>
        </a:p>
      </dgm:t>
    </dgm:pt>
    <dgm:pt modelId="{253BEAC4-6384-4757-AC0C-4816BE0A6FA3}" type="parTrans" cxnId="{EEE465D3-E224-48EF-9C9B-EAF8D7DF877A}">
      <dgm:prSet/>
      <dgm:spPr/>
      <dgm:t>
        <a:bodyPr/>
        <a:lstStyle/>
        <a:p>
          <a:endParaRPr lang="ru-RU"/>
        </a:p>
      </dgm:t>
    </dgm:pt>
    <dgm:pt modelId="{DB91EE71-D783-40A1-B2CC-54496C945C34}" type="sibTrans" cxnId="{EEE465D3-E224-48EF-9C9B-EAF8D7DF877A}">
      <dgm:prSet/>
      <dgm:spPr/>
      <dgm:t>
        <a:bodyPr/>
        <a:lstStyle/>
        <a:p>
          <a:endParaRPr lang="ru-RU"/>
        </a:p>
      </dgm:t>
    </dgm:pt>
    <dgm:pt modelId="{4AD45613-B77E-4462-A637-71359A8550FE}" type="pres">
      <dgm:prSet presAssocID="{55668A3F-D404-4171-81E0-7D2183026D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C12DB5-9495-4FC6-98D5-50445091C985}" type="pres">
      <dgm:prSet presAssocID="{9C32A250-7F30-4099-97F0-CADC9A62EC5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E465D3-E224-48EF-9C9B-EAF8D7DF877A}" srcId="{55668A3F-D404-4171-81E0-7D2183026D07}" destId="{9C32A250-7F30-4099-97F0-CADC9A62EC57}" srcOrd="0" destOrd="0" parTransId="{253BEAC4-6384-4757-AC0C-4816BE0A6FA3}" sibTransId="{DB91EE71-D783-40A1-B2CC-54496C945C34}"/>
    <dgm:cxn modelId="{5F603094-F8FA-4367-B71B-A236158CCC11}" type="presOf" srcId="{55668A3F-D404-4171-81E0-7D2183026D07}" destId="{4AD45613-B77E-4462-A637-71359A8550FE}" srcOrd="0" destOrd="0" presId="urn:microsoft.com/office/officeart/2005/8/layout/vList2"/>
    <dgm:cxn modelId="{2E6A854C-1A84-47B3-B603-651DC278B52A}" type="presOf" srcId="{9C32A250-7F30-4099-97F0-CADC9A62EC57}" destId="{61C12DB5-9495-4FC6-98D5-50445091C985}" srcOrd="0" destOrd="0" presId="urn:microsoft.com/office/officeart/2005/8/layout/vList2"/>
    <dgm:cxn modelId="{14AC00BB-9E83-45C8-A3DC-2AAF6E9611E0}" type="presParOf" srcId="{4AD45613-B77E-4462-A637-71359A8550FE}" destId="{61C12DB5-9495-4FC6-98D5-50445091C98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97D8581-21D7-4CFE-9394-199897E177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F562EA2-DF31-418E-A4F5-84AF6EF6F0CE}">
      <dgm:prSet/>
      <dgm:spPr/>
      <dgm:t>
        <a:bodyPr/>
        <a:lstStyle/>
        <a:p>
          <a:pPr rtl="0"/>
          <a:r>
            <a:rPr lang="ru-RU" smtClean="0"/>
            <a:t>ВНИМАНИЕ!</a:t>
          </a:r>
          <a:endParaRPr lang="ru-RU"/>
        </a:p>
      </dgm:t>
    </dgm:pt>
    <dgm:pt modelId="{D8E50BEA-6D08-4532-AB46-01881396A4C3}" type="parTrans" cxnId="{FA5B0E48-C38D-4605-9986-E7B561DFB6F9}">
      <dgm:prSet/>
      <dgm:spPr/>
      <dgm:t>
        <a:bodyPr/>
        <a:lstStyle/>
        <a:p>
          <a:endParaRPr lang="ru-RU"/>
        </a:p>
      </dgm:t>
    </dgm:pt>
    <dgm:pt modelId="{842203D4-EE0A-413D-9DAD-297C77342F39}" type="sibTrans" cxnId="{FA5B0E48-C38D-4605-9986-E7B561DFB6F9}">
      <dgm:prSet/>
      <dgm:spPr/>
      <dgm:t>
        <a:bodyPr/>
        <a:lstStyle/>
        <a:p>
          <a:endParaRPr lang="ru-RU"/>
        </a:p>
      </dgm:t>
    </dgm:pt>
    <dgm:pt modelId="{48081F09-F1D6-400E-85D7-68049055650B}" type="pres">
      <dgm:prSet presAssocID="{D97D8581-21D7-4CFE-9394-199897E177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C2B691-00AB-445A-9AEB-C709F9D009B8}" type="pres">
      <dgm:prSet presAssocID="{1F562EA2-DF31-418E-A4F5-84AF6EF6F0C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5B0E48-C38D-4605-9986-E7B561DFB6F9}" srcId="{D97D8581-21D7-4CFE-9394-199897E1775A}" destId="{1F562EA2-DF31-418E-A4F5-84AF6EF6F0CE}" srcOrd="0" destOrd="0" parTransId="{D8E50BEA-6D08-4532-AB46-01881396A4C3}" sibTransId="{842203D4-EE0A-413D-9DAD-297C77342F39}"/>
    <dgm:cxn modelId="{B07BDBB5-3A20-4B1F-8A3E-9D1AB9A2C87F}" type="presOf" srcId="{1F562EA2-DF31-418E-A4F5-84AF6EF6F0CE}" destId="{08C2B691-00AB-445A-9AEB-C709F9D009B8}" srcOrd="0" destOrd="0" presId="urn:microsoft.com/office/officeart/2005/8/layout/vList2"/>
    <dgm:cxn modelId="{683F66C8-F94D-4DCA-8482-D943538E7B16}" type="presOf" srcId="{D97D8581-21D7-4CFE-9394-199897E1775A}" destId="{48081F09-F1D6-400E-85D7-68049055650B}" srcOrd="0" destOrd="0" presId="urn:microsoft.com/office/officeart/2005/8/layout/vList2"/>
    <dgm:cxn modelId="{9B2C7C0C-F978-4D89-AE75-A75F3C2789EE}" type="presParOf" srcId="{48081F09-F1D6-400E-85D7-68049055650B}" destId="{08C2B691-00AB-445A-9AEB-C709F9D009B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BB5A81D-20DF-4353-AA00-EBEB41D26C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3423427-C61B-49CD-AD6F-AB3763122972}">
      <dgm:prSet/>
      <dgm:spPr/>
      <dgm:t>
        <a:bodyPr/>
        <a:lstStyle/>
        <a:p>
          <a:pPr rtl="0"/>
          <a:r>
            <a:rPr lang="ru-RU" b="1" smtClean="0"/>
            <a:t>Составитель рабочей программы вправе </a:t>
          </a:r>
          <a:endParaRPr lang="ru-RU" b="1"/>
        </a:p>
      </dgm:t>
    </dgm:pt>
    <dgm:pt modelId="{933BC025-57D7-4C55-A2F3-EF603FF52967}" type="parTrans" cxnId="{8C184FB0-873D-49E9-9228-6BF066D1BD40}">
      <dgm:prSet/>
      <dgm:spPr/>
      <dgm:t>
        <a:bodyPr/>
        <a:lstStyle/>
        <a:p>
          <a:endParaRPr lang="ru-RU"/>
        </a:p>
      </dgm:t>
    </dgm:pt>
    <dgm:pt modelId="{02D3E552-5FEC-4756-A18B-BA5D8872851D}" type="sibTrans" cxnId="{8C184FB0-873D-49E9-9228-6BF066D1BD40}">
      <dgm:prSet/>
      <dgm:spPr/>
      <dgm:t>
        <a:bodyPr/>
        <a:lstStyle/>
        <a:p>
          <a:endParaRPr lang="ru-RU"/>
        </a:p>
      </dgm:t>
    </dgm:pt>
    <dgm:pt modelId="{90D68942-4E9B-4DCE-BA0E-52EF26D50035}" type="pres">
      <dgm:prSet presAssocID="{3BB5A81D-20DF-4353-AA00-EBEB41D26C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BE56E1-DFAC-4CA9-9AA9-A9F8C9192380}" type="pres">
      <dgm:prSet presAssocID="{A3423427-C61B-49CD-AD6F-AB376312297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184FB0-873D-49E9-9228-6BF066D1BD40}" srcId="{3BB5A81D-20DF-4353-AA00-EBEB41D26CEC}" destId="{A3423427-C61B-49CD-AD6F-AB3763122972}" srcOrd="0" destOrd="0" parTransId="{933BC025-57D7-4C55-A2F3-EF603FF52967}" sibTransId="{02D3E552-5FEC-4756-A18B-BA5D8872851D}"/>
    <dgm:cxn modelId="{88443430-FC2E-4BBE-94BD-1F8DA64DAECE}" type="presOf" srcId="{A3423427-C61B-49CD-AD6F-AB3763122972}" destId="{0ABE56E1-DFAC-4CA9-9AA9-A9F8C9192380}" srcOrd="0" destOrd="0" presId="urn:microsoft.com/office/officeart/2005/8/layout/vList2"/>
    <dgm:cxn modelId="{A23D896E-C2DC-43FA-B8E4-E0D325B0519D}" type="presOf" srcId="{3BB5A81D-20DF-4353-AA00-EBEB41D26CEC}" destId="{90D68942-4E9B-4DCE-BA0E-52EF26D50035}" srcOrd="0" destOrd="0" presId="urn:microsoft.com/office/officeart/2005/8/layout/vList2"/>
    <dgm:cxn modelId="{CE82CFF9-4528-4EE5-B800-ACA19CBCFDFE}" type="presParOf" srcId="{90D68942-4E9B-4DCE-BA0E-52EF26D50035}" destId="{0ABE56E1-DFAC-4CA9-9AA9-A9F8C919238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C9AD81C-1C35-4073-89BF-FEC0353C34C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306949-F696-4531-B420-460D46FCDBDD}">
      <dgm:prSet/>
      <dgm:spPr/>
      <dgm:t>
        <a:bodyPr/>
        <a:lstStyle/>
        <a:p>
          <a:pPr rtl="0"/>
          <a:r>
            <a:rPr lang="ru-RU" dirty="0" smtClean="0"/>
            <a:t>Вновь созданная рабочая программа </a:t>
          </a:r>
          <a:r>
            <a:rPr lang="ru-RU" b="1" dirty="0" smtClean="0"/>
            <a:t>может быть </a:t>
          </a:r>
          <a:r>
            <a:rPr lang="ru-RU" dirty="0" smtClean="0"/>
            <a:t>рассмотрена на заседании методического объединения, соответствующим протоколом которого фиксируется факт одобрения/ неодобрения рабочей программы.</a:t>
          </a:r>
          <a:endParaRPr lang="ru-RU" dirty="0"/>
        </a:p>
      </dgm:t>
    </dgm:pt>
    <dgm:pt modelId="{417E83C5-8FC0-4735-8142-BD924A10A4DA}" type="parTrans" cxnId="{06837744-AC5A-45D5-AD25-700FE0ED9DD0}">
      <dgm:prSet/>
      <dgm:spPr/>
      <dgm:t>
        <a:bodyPr/>
        <a:lstStyle/>
        <a:p>
          <a:endParaRPr lang="ru-RU"/>
        </a:p>
      </dgm:t>
    </dgm:pt>
    <dgm:pt modelId="{130F1E3C-8535-4832-A7BC-33BE6702C21D}" type="sibTrans" cxnId="{06837744-AC5A-45D5-AD25-700FE0ED9DD0}">
      <dgm:prSet/>
      <dgm:spPr/>
      <dgm:t>
        <a:bodyPr/>
        <a:lstStyle/>
        <a:p>
          <a:endParaRPr lang="ru-RU"/>
        </a:p>
      </dgm:t>
    </dgm:pt>
    <dgm:pt modelId="{403840EE-0F5A-47FE-B1F4-5F31196F8D09}">
      <dgm:prSet/>
      <dgm:spPr/>
      <dgm:t>
        <a:bodyPr/>
        <a:lstStyle/>
        <a:p>
          <a:pPr rtl="0"/>
          <a:r>
            <a:rPr lang="ru-RU" dirty="0" smtClean="0"/>
            <a:t>Обязательному представлению на заседании методического объединения целесообразно подвергать рабочие программы, подготовленные на основе учебно-методической литературы и имеющие более 50 % авторских подходов к организации содержания учебного материала. Решение методического объединения учитывается на этапе включения рабочей программы в ООП и последующего утверждения ООП.</a:t>
          </a:r>
          <a:endParaRPr lang="ru-RU" dirty="0"/>
        </a:p>
      </dgm:t>
    </dgm:pt>
    <dgm:pt modelId="{7EBB7B87-3643-49B5-AB42-DBC32F7A38B0}" type="parTrans" cxnId="{F29259F7-1D9C-4D88-8BFA-8DDF898E4523}">
      <dgm:prSet/>
      <dgm:spPr/>
      <dgm:t>
        <a:bodyPr/>
        <a:lstStyle/>
        <a:p>
          <a:endParaRPr lang="ru-RU"/>
        </a:p>
      </dgm:t>
    </dgm:pt>
    <dgm:pt modelId="{700A5AB7-1922-4B87-BEF1-64AE52F86F98}" type="sibTrans" cxnId="{F29259F7-1D9C-4D88-8BFA-8DDF898E4523}">
      <dgm:prSet/>
      <dgm:spPr/>
      <dgm:t>
        <a:bodyPr/>
        <a:lstStyle/>
        <a:p>
          <a:endParaRPr lang="ru-RU"/>
        </a:p>
      </dgm:t>
    </dgm:pt>
    <dgm:pt modelId="{F3FB7D57-0F1F-4011-9FAA-70BF61851FA4}" type="pres">
      <dgm:prSet presAssocID="{2C9AD81C-1C35-4073-89BF-FEC0353C34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4172F6-3679-4007-B4B5-50441DCCF8A8}" type="pres">
      <dgm:prSet presAssocID="{4B306949-F696-4531-B420-460D46FCDBDD}" presName="parentText" presStyleLbl="node1" presStyleIdx="0" presStyleCnt="2" custScaleY="632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CDEF8F-E651-4E16-8C9A-F48E6F86F436}" type="pres">
      <dgm:prSet presAssocID="{130F1E3C-8535-4832-A7BC-33BE6702C21D}" presName="spacer" presStyleCnt="0"/>
      <dgm:spPr/>
    </dgm:pt>
    <dgm:pt modelId="{C2A80287-8602-45C9-9D06-C8B4E03C0C37}" type="pres">
      <dgm:prSet presAssocID="{403840EE-0F5A-47FE-B1F4-5F31196F8D0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837744-AC5A-45D5-AD25-700FE0ED9DD0}" srcId="{2C9AD81C-1C35-4073-89BF-FEC0353C34C0}" destId="{4B306949-F696-4531-B420-460D46FCDBDD}" srcOrd="0" destOrd="0" parTransId="{417E83C5-8FC0-4735-8142-BD924A10A4DA}" sibTransId="{130F1E3C-8535-4832-A7BC-33BE6702C21D}"/>
    <dgm:cxn modelId="{611F5C99-F5FC-4FA0-AEE3-FF54CE105B4F}" type="presOf" srcId="{4B306949-F696-4531-B420-460D46FCDBDD}" destId="{AB4172F6-3679-4007-B4B5-50441DCCF8A8}" srcOrd="0" destOrd="0" presId="urn:microsoft.com/office/officeart/2005/8/layout/vList2"/>
    <dgm:cxn modelId="{F29259F7-1D9C-4D88-8BFA-8DDF898E4523}" srcId="{2C9AD81C-1C35-4073-89BF-FEC0353C34C0}" destId="{403840EE-0F5A-47FE-B1F4-5F31196F8D09}" srcOrd="1" destOrd="0" parTransId="{7EBB7B87-3643-49B5-AB42-DBC32F7A38B0}" sibTransId="{700A5AB7-1922-4B87-BEF1-64AE52F86F98}"/>
    <dgm:cxn modelId="{354A1958-5891-493D-8771-8494D050543A}" type="presOf" srcId="{2C9AD81C-1C35-4073-89BF-FEC0353C34C0}" destId="{F3FB7D57-0F1F-4011-9FAA-70BF61851FA4}" srcOrd="0" destOrd="0" presId="urn:microsoft.com/office/officeart/2005/8/layout/vList2"/>
    <dgm:cxn modelId="{6103D9C3-0727-4864-83B5-48E1E9FD2882}" type="presOf" srcId="{403840EE-0F5A-47FE-B1F4-5F31196F8D09}" destId="{C2A80287-8602-45C9-9D06-C8B4E03C0C37}" srcOrd="0" destOrd="0" presId="urn:microsoft.com/office/officeart/2005/8/layout/vList2"/>
    <dgm:cxn modelId="{F7ACFFC9-3B02-49CE-8468-60E9C7C55A8F}" type="presParOf" srcId="{F3FB7D57-0F1F-4011-9FAA-70BF61851FA4}" destId="{AB4172F6-3679-4007-B4B5-50441DCCF8A8}" srcOrd="0" destOrd="0" presId="urn:microsoft.com/office/officeart/2005/8/layout/vList2"/>
    <dgm:cxn modelId="{28FBBE7C-E526-4A95-A146-441AAAA994DB}" type="presParOf" srcId="{F3FB7D57-0F1F-4011-9FAA-70BF61851FA4}" destId="{0BCDEF8F-E651-4E16-8C9A-F48E6F86F436}" srcOrd="1" destOrd="0" presId="urn:microsoft.com/office/officeart/2005/8/layout/vList2"/>
    <dgm:cxn modelId="{C01C2C70-4304-4FE3-B5EE-9BB9EB3C47EC}" type="presParOf" srcId="{F3FB7D57-0F1F-4011-9FAA-70BF61851FA4}" destId="{C2A80287-8602-45C9-9D06-C8B4E03C0C3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2C489-E596-4A27-BCBB-EAA6AEAA198D}">
      <dsp:nvSpPr>
        <dsp:cNvPr id="0" name=""/>
        <dsp:cNvSpPr/>
      </dsp:nvSpPr>
      <dsp:spPr>
        <a:xfrm>
          <a:off x="0" y="7012"/>
          <a:ext cx="8229600" cy="26636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Рабочая программа утверждается приказом руководителя в составе ООП. </a:t>
          </a:r>
          <a:r>
            <a:rPr lang="ru-RU" sz="3000" b="0" i="0" u="sng" kern="1200" dirty="0" smtClean="0">
              <a:solidFill>
                <a:schemeClr val="bg1"/>
              </a:solidFill>
            </a:rPr>
            <a:t>Отдельный приказ на утверждение рабочих программ не издается, если иное не прописано в Положении о рабочих программах.</a:t>
          </a:r>
          <a:endParaRPr lang="ru-RU" sz="3000" b="0" i="0" u="sng" kern="1200" dirty="0">
            <a:solidFill>
              <a:schemeClr val="bg1"/>
            </a:solidFill>
          </a:endParaRPr>
        </a:p>
      </dsp:txBody>
      <dsp:txXfrm>
        <a:off x="130028" y="137040"/>
        <a:ext cx="7969544" cy="2403577"/>
      </dsp:txXfrm>
    </dsp:sp>
    <dsp:sp modelId="{76562DFF-F7CF-4EB5-9B44-331ACD809A45}">
      <dsp:nvSpPr>
        <dsp:cNvPr id="0" name=""/>
        <dsp:cNvSpPr/>
      </dsp:nvSpPr>
      <dsp:spPr>
        <a:xfrm>
          <a:off x="0" y="2757046"/>
          <a:ext cx="8229600" cy="2597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В случае необходимости корректировки рабочих программ руководитель ОУ издает </a:t>
          </a:r>
          <a:r>
            <a:rPr lang="ru-RU" sz="3000" u="sng" kern="1200" dirty="0" smtClean="0"/>
            <a:t>приказ о внесении изменений в ООП или в рабочую программу</a:t>
          </a:r>
          <a:r>
            <a:rPr lang="ru-RU" sz="3000" kern="1200" dirty="0" smtClean="0"/>
            <a:t> в части корректив, вносимых в рабочие программы.</a:t>
          </a:r>
          <a:endParaRPr lang="ru-RU" sz="3000" kern="1200" dirty="0"/>
        </a:p>
      </dsp:txBody>
      <dsp:txXfrm>
        <a:off x="126795" y="2883841"/>
        <a:ext cx="7976010" cy="23438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12DB5-9495-4FC6-98D5-50445091C985}">
      <dsp:nvSpPr>
        <dsp:cNvPr id="0" name=""/>
        <dsp:cNvSpPr/>
      </dsp:nvSpPr>
      <dsp:spPr>
        <a:xfrm>
          <a:off x="0" y="713"/>
          <a:ext cx="8229600" cy="11415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/>
        </a:p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Порядок разработки </a:t>
          </a:r>
          <a:br>
            <a:rPr lang="ru-RU" sz="2800" b="1" kern="1200" dirty="0" smtClean="0"/>
          </a:br>
          <a:r>
            <a:rPr lang="ru-RU" sz="2800" b="1" kern="1200" dirty="0" smtClean="0"/>
            <a:t>и утверждения рабочих программ</a:t>
          </a:r>
          <a:br>
            <a:rPr lang="ru-RU" sz="2800" b="1" kern="1200" dirty="0" smtClean="0"/>
          </a:br>
          <a:endParaRPr lang="ru-RU" sz="2800" kern="1200" dirty="0"/>
        </a:p>
      </dsp:txBody>
      <dsp:txXfrm>
        <a:off x="55727" y="56440"/>
        <a:ext cx="8118146" cy="10301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2B691-00AB-445A-9AEB-C709F9D009B8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smtClean="0"/>
            <a:t>ВНИМАНИЕ!</a:t>
          </a:r>
          <a:endParaRPr lang="ru-RU" sz="4700" kern="1200"/>
        </a:p>
      </dsp:txBody>
      <dsp:txXfrm>
        <a:off x="55030" y="62882"/>
        <a:ext cx="8119540" cy="10172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BE56E1-DFAC-4CA9-9AA9-A9F8C9192380}">
      <dsp:nvSpPr>
        <dsp:cNvPr id="0" name=""/>
        <dsp:cNvSpPr/>
      </dsp:nvSpPr>
      <dsp:spPr>
        <a:xfrm>
          <a:off x="0" y="175747"/>
          <a:ext cx="8229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smtClean="0"/>
            <a:t>Составитель рабочей программы вправе </a:t>
          </a:r>
          <a:endParaRPr lang="ru-RU" sz="3300" b="1" kern="1200"/>
        </a:p>
      </dsp:txBody>
      <dsp:txXfrm>
        <a:off x="38638" y="214385"/>
        <a:ext cx="8152324" cy="71422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172F6-3679-4007-B4B5-50441DCCF8A8}">
      <dsp:nvSpPr>
        <dsp:cNvPr id="0" name=""/>
        <dsp:cNvSpPr/>
      </dsp:nvSpPr>
      <dsp:spPr>
        <a:xfrm>
          <a:off x="0" y="168563"/>
          <a:ext cx="8229600" cy="20315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Вновь созданная рабочая программа </a:t>
          </a:r>
          <a:r>
            <a:rPr lang="ru-RU" sz="2400" b="1" kern="1200" dirty="0" smtClean="0"/>
            <a:t>может быть </a:t>
          </a:r>
          <a:r>
            <a:rPr lang="ru-RU" sz="2400" kern="1200" dirty="0" smtClean="0"/>
            <a:t>рассмотрена на заседании методического объединения, соответствующим протоколом которого фиксируется факт одобрения/ неодобрения рабочей программы.</a:t>
          </a:r>
          <a:endParaRPr lang="ru-RU" sz="2400" kern="1200" dirty="0"/>
        </a:p>
      </dsp:txBody>
      <dsp:txXfrm>
        <a:off x="99174" y="267737"/>
        <a:ext cx="8031252" cy="1833245"/>
      </dsp:txXfrm>
    </dsp:sp>
    <dsp:sp modelId="{C2A80287-8602-45C9-9D06-C8B4E03C0C37}">
      <dsp:nvSpPr>
        <dsp:cNvPr id="0" name=""/>
        <dsp:cNvSpPr/>
      </dsp:nvSpPr>
      <dsp:spPr>
        <a:xfrm>
          <a:off x="0" y="2269277"/>
          <a:ext cx="8229600" cy="3211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Обязательному представлению на заседании методического объединения целесообразно подвергать рабочие программы, подготовленные на основе учебно-методической литературы и имеющие более 50 % авторских подходов к организации содержания учебного материала. Решение методического объединения учитывается на этапе включения рабочей программы в ООП и последующего утверждения ООП.</a:t>
          </a:r>
          <a:endParaRPr lang="ru-RU" sz="2400" kern="1200" dirty="0"/>
        </a:p>
      </dsp:txBody>
      <dsp:txXfrm>
        <a:off x="156780" y="2426057"/>
        <a:ext cx="7916040" cy="2898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19981-68C1-430C-ABF9-AB7A6016E3FC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D28C8-7FCA-4AB4-9BF7-8C4D0CF999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599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0C6CF-4B18-4918-AF99-15616FFF0747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062F2-8A26-46B9-A789-47F4519DC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096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62F2-8A26-46B9-A789-47F4519DCBF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413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62F2-8A26-46B9-A789-47F4519DCBF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1006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62F2-8A26-46B9-A789-47F4519DCBF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46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62F2-8A26-46B9-A789-47F4519DCBF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8440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62F2-8A26-46B9-A789-47F4519DCBF9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999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62F2-8A26-46B9-A789-47F4519DCBF9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7673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62F2-8A26-46B9-A789-47F4519DCBF9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6087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62F2-8A26-46B9-A789-47F4519DCBF9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3032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62F2-8A26-46B9-A789-47F4519DCBF9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2313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62F2-8A26-46B9-A789-47F4519DCBF9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9627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62F2-8A26-46B9-A789-47F4519DCBF9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549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62F2-8A26-46B9-A789-47F4519DCBF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2839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62F2-8A26-46B9-A789-47F4519DCBF9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0615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62F2-8A26-46B9-A789-47F4519DCBF9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8076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62F2-8A26-46B9-A789-47F4519DCBF9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410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62F2-8A26-46B9-A789-47F4519DCBF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2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62F2-8A26-46B9-A789-47F4519DCBF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688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62F2-8A26-46B9-A789-47F4519DCBF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89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62F2-8A26-46B9-A789-47F4519DCBF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62F2-8A26-46B9-A789-47F4519DCBF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930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62F2-8A26-46B9-A789-47F4519DCBF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19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62F2-8A26-46B9-A789-47F4519DCBF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962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A4C26-64B0-47FD-AC6A-9FBC4D50F322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654FC-977A-46BD-A193-5DF35F4C09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A4C26-64B0-47FD-AC6A-9FBC4D50F322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654FC-977A-46BD-A193-5DF35F4C09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A4C26-64B0-47FD-AC6A-9FBC4D50F322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654FC-977A-46BD-A193-5DF35F4C09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A4C26-64B0-47FD-AC6A-9FBC4D50F322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654FC-977A-46BD-A193-5DF35F4C09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A4C26-64B0-47FD-AC6A-9FBC4D50F322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654FC-977A-46BD-A193-5DF35F4C09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A4C26-64B0-47FD-AC6A-9FBC4D50F322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654FC-977A-46BD-A193-5DF35F4C09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A4C26-64B0-47FD-AC6A-9FBC4D50F322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654FC-977A-46BD-A193-5DF35F4C09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A4C26-64B0-47FD-AC6A-9FBC4D50F322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654FC-977A-46BD-A193-5DF35F4C09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A4C26-64B0-47FD-AC6A-9FBC4D50F322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654FC-977A-46BD-A193-5DF35F4C09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A4C26-64B0-47FD-AC6A-9FBC4D50F322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654FC-977A-46BD-A193-5DF35F4C09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A4C26-64B0-47FD-AC6A-9FBC4D50F322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654FC-977A-46BD-A193-5DF35F4C09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69A4C26-64B0-47FD-AC6A-9FBC4D50F322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0B654FC-977A-46BD-A193-5DF35F4C09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ВНИМАНИЕ!!!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C00000"/>
                </a:solidFill>
              </a:rPr>
              <a:t>Однако в ФЗ №273 от 29.12.12 «Об образовании в РФ» и в ФГОСДО нет прямого определения рабочей программы и не обозначены требования к ней.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			</a:t>
            </a:r>
            <a:r>
              <a:rPr lang="en-US" dirty="0"/>
              <a:t>http://www.pedobsh.ru/catalog/70/5023/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648"/>
            <a:ext cx="2664296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51920" y="1844824"/>
            <a:ext cx="49685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</a:t>
            </a:r>
            <a:r>
              <a:rPr lang="ru-RU" sz="2400" dirty="0" smtClean="0"/>
              <a:t>Титульный лист  на котором отражена следующая информация:</a:t>
            </a:r>
          </a:p>
          <a:p>
            <a:r>
              <a:rPr lang="ru-RU" sz="2400" dirty="0" smtClean="0"/>
              <a:t>Название программы, наименование учреждения, сведения о разработчиках, утверждении и реализации программы.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479715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</a:t>
            </a:r>
            <a:r>
              <a:rPr lang="ru-RU" sz="2400" dirty="0" smtClean="0"/>
              <a:t>Пояснительная записка, где педагог поясняет назначение программы, мотивы и истоки ее создания, основания разработки и направления реализации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447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(продолжение по структуре  </a:t>
            </a:r>
            <a:r>
              <a:rPr lang="ru-RU" dirty="0" err="1" smtClean="0"/>
              <a:t>р.п</a:t>
            </a:r>
            <a:r>
              <a:rPr lang="ru-RU" dirty="0" smtClean="0"/>
              <a:t>. </a:t>
            </a:r>
            <a:r>
              <a:rPr lang="ru-RU" dirty="0" err="1" smtClean="0"/>
              <a:t>А.А.Майер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dirty="0" smtClean="0"/>
              <a:t>3. Цель и задачи образовательной деятельности, направления и содержание работы с детьми и родителями</a:t>
            </a:r>
          </a:p>
          <a:p>
            <a:pPr marL="82296" indent="0">
              <a:buNone/>
            </a:pPr>
            <a:r>
              <a:rPr lang="ru-RU" dirty="0" smtClean="0"/>
              <a:t>4. Технологии организации ОД в соответствии с содержанием дошкольного образования, спецификой группы и особенностями деятельности педагога</a:t>
            </a:r>
          </a:p>
          <a:p>
            <a:pPr marL="82296" indent="0">
              <a:buNone/>
            </a:pPr>
            <a:r>
              <a:rPr lang="ru-RU" dirty="0" smtClean="0"/>
              <a:t>5.Планируемые результаты освоения программы, способы их оценки и коррекции возможных отклонений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64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рабочей программы</a:t>
            </a:r>
            <a:br>
              <a:rPr lang="ru-RU" dirty="0" smtClean="0"/>
            </a:br>
            <a:r>
              <a:rPr lang="ru-RU" dirty="0" smtClean="0"/>
              <a:t>(автор </a:t>
            </a:r>
            <a:r>
              <a:rPr lang="ru-RU" dirty="0" err="1" smtClean="0"/>
              <a:t>О.А.Скоролупова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ru-RU" dirty="0" smtClean="0"/>
              <a:t>1. Наименование программы, ее цель и задачи в соответствии с ФГОС ДО</a:t>
            </a:r>
          </a:p>
          <a:p>
            <a:pPr marL="82296" indent="0">
              <a:buNone/>
            </a:pPr>
            <a:r>
              <a:rPr lang="ru-RU" dirty="0" smtClean="0"/>
              <a:t>2. Возрастные особенности детей данной возрастной группы;</a:t>
            </a:r>
          </a:p>
          <a:p>
            <a:pPr>
              <a:buFontTx/>
              <a:buChar char="-"/>
            </a:pPr>
            <a:r>
              <a:rPr lang="ru-RU" dirty="0" smtClean="0"/>
              <a:t>главная особенность возраста,</a:t>
            </a:r>
          </a:p>
          <a:p>
            <a:pPr>
              <a:buFontTx/>
              <a:buChar char="-"/>
            </a:pPr>
            <a:r>
              <a:rPr lang="ru-RU" dirty="0"/>
              <a:t>о</a:t>
            </a:r>
            <a:r>
              <a:rPr lang="ru-RU" dirty="0" smtClean="0"/>
              <a:t>собенности эмоционального развития,</a:t>
            </a:r>
          </a:p>
          <a:p>
            <a:pPr>
              <a:buFontTx/>
              <a:buChar char="-"/>
            </a:pPr>
            <a:r>
              <a:rPr lang="ru-RU" dirty="0"/>
              <a:t>в</a:t>
            </a:r>
            <a:r>
              <a:rPr lang="ru-RU" dirty="0" smtClean="0"/>
              <a:t>осприятие, память, внимание, речь, мышление, деятельность,</a:t>
            </a:r>
          </a:p>
          <a:p>
            <a:pPr marL="82296" indent="0">
              <a:buNone/>
            </a:pPr>
            <a:r>
              <a:rPr lang="ru-RU" dirty="0" smtClean="0"/>
              <a:t>3. Индивидуальные особенности детей данной возрастной группы (оформляется в виде таблицы, заполняется с использованием опросника для родителей)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12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Индивидуальные особенности детей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755482"/>
              </p:ext>
            </p:extLst>
          </p:nvPr>
        </p:nvGraphicFramePr>
        <p:xfrm>
          <a:off x="1435100" y="1447800"/>
          <a:ext cx="7499353" cy="2856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657"/>
                <a:gridCol w="754884"/>
                <a:gridCol w="754884"/>
                <a:gridCol w="929088"/>
                <a:gridCol w="788491"/>
                <a:gridCol w="504056"/>
                <a:gridCol w="214827"/>
                <a:gridCol w="529769"/>
                <a:gridCol w="725899"/>
                <a:gridCol w="725899"/>
                <a:gridCol w="725899"/>
              </a:tblGrid>
              <a:tr h="248525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Фио</a:t>
                      </a:r>
                      <a:r>
                        <a:rPr lang="ru-RU" dirty="0" smtClean="0"/>
                        <a:t> ребенка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Поведен</a:t>
                      </a:r>
                    </a:p>
                    <a:p>
                      <a:r>
                        <a:rPr lang="ru-RU" dirty="0" err="1" smtClean="0"/>
                        <a:t>ческие</a:t>
                      </a:r>
                      <a:r>
                        <a:rPr lang="ru-RU" baseline="0" dirty="0" smtClean="0"/>
                        <a:t> особенности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Состояние здоровья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</a:t>
                      </a:r>
                      <a:r>
                        <a:rPr lang="ru-RU" baseline="0" dirty="0" smtClean="0"/>
                        <a:t> общения с другими детьми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Владение навыками самообслуживания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 сна</a:t>
                      </a:r>
                      <a:endParaRPr lang="ru-RU" dirty="0"/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Особенности</a:t>
                      </a:r>
                      <a:r>
                        <a:rPr lang="ru-RU" baseline="0" dirty="0" smtClean="0"/>
                        <a:t> питания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Любимые занятия</a:t>
                      </a:r>
                    </a:p>
                    <a:p>
                      <a:endParaRPr lang="ru-RU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Наличие вредных привычек</a:t>
                      </a:r>
                    </a:p>
                    <a:p>
                      <a:endParaRPr lang="ru-RU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03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548680"/>
            <a:ext cx="7890080" cy="5699720"/>
          </a:xfrm>
        </p:spPr>
        <p:txBody>
          <a:bodyPr/>
          <a:lstStyle/>
          <a:p>
            <a:pPr marL="82296" indent="0">
              <a:buNone/>
            </a:pPr>
            <a:r>
              <a:rPr lang="ru-RU" dirty="0" smtClean="0"/>
              <a:t>4. Общие задачи образовательной работы по образовательным областям, включая особенности возраста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710985"/>
              </p:ext>
            </p:extLst>
          </p:nvPr>
        </p:nvGraphicFramePr>
        <p:xfrm>
          <a:off x="1572344" y="2204864"/>
          <a:ext cx="60960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6032"/>
                <a:gridCol w="2759968"/>
              </a:tblGrid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 по ФГОС (содержательные линии)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возраста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Социально-коммуникативное развитие</a:t>
                      </a:r>
                    </a:p>
                    <a:p>
                      <a:r>
                        <a:rPr lang="ru-RU" dirty="0" smtClean="0"/>
                        <a:t>Познавательное развитие</a:t>
                      </a:r>
                    </a:p>
                    <a:p>
                      <a:r>
                        <a:rPr lang="ru-RU" dirty="0" smtClean="0"/>
                        <a:t>Речевое развитие</a:t>
                      </a:r>
                    </a:p>
                    <a:p>
                      <a:r>
                        <a:rPr lang="ru-RU" dirty="0" smtClean="0"/>
                        <a:t>Художественно-эстетическое развитие</a:t>
                      </a:r>
                    </a:p>
                    <a:p>
                      <a:r>
                        <a:rPr lang="ru-RU" dirty="0" smtClean="0"/>
                        <a:t>Физическое развитие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4797152"/>
            <a:ext cx="80648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5. </a:t>
            </a:r>
            <a:r>
              <a:rPr lang="ru-RU" sz="2800" dirty="0" smtClean="0"/>
              <a:t>Планируемые результаты образовательной деятельности, методы педагогической диагностики для отслеживания запланированных результатов и определения уровня развития детей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4290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2776"/>
            <a:ext cx="7890080" cy="4835624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dirty="0" smtClean="0"/>
              <a:t>6. Модель работы с детьми на день (с указанием всех возможных форм и с привязкой к режиму дня)</a:t>
            </a:r>
          </a:p>
          <a:p>
            <a:pPr marL="82296" indent="0">
              <a:buNone/>
            </a:pPr>
            <a:r>
              <a:rPr lang="ru-RU" dirty="0" smtClean="0"/>
              <a:t>7.Модель работы на неделю (с привязкой к сетке занятий)</a:t>
            </a:r>
          </a:p>
          <a:p>
            <a:pPr marL="82296" indent="0">
              <a:buNone/>
            </a:pPr>
            <a:r>
              <a:rPr lang="ru-RU" dirty="0" smtClean="0"/>
              <a:t>8. Модель работы на год (комплексно-тематическое планирование – определение тем недель, основного содержания деятельности и возможных форм образовательного процесса для реализации данного содержания)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443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9680" y="-747464"/>
            <a:ext cx="9812200" cy="770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87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 smtClean="0"/>
              <a:t>9.Взаимодействие с родителями</a:t>
            </a:r>
          </a:p>
          <a:p>
            <a:pPr marL="82296" indent="0">
              <a:buNone/>
            </a:pPr>
            <a:r>
              <a:rPr lang="ru-RU" dirty="0" smtClean="0"/>
              <a:t>10. Перечень используемых пособий</a:t>
            </a:r>
          </a:p>
          <a:p>
            <a:pPr marL="82296" indent="0">
              <a:buNone/>
            </a:pPr>
            <a:r>
              <a:rPr lang="ru-RU" dirty="0" smtClean="0"/>
              <a:t>11. Приложение. Результаты педагогической диагностики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03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6958706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2"/>
                </a:solidFill>
              </a:rPr>
              <a:t>Федеральный закон № 273-ФЗ устанавливает, что педагогические работники имеют </a:t>
            </a:r>
            <a:r>
              <a:rPr lang="ru-RU" dirty="0" smtClean="0">
                <a:solidFill>
                  <a:schemeClr val="tx2"/>
                </a:solidFill>
              </a:rPr>
              <a:t>«право </a:t>
            </a:r>
            <a:r>
              <a:rPr lang="ru-RU" dirty="0">
                <a:solidFill>
                  <a:schemeClr val="tx2"/>
                </a:solidFill>
              </a:rPr>
              <a:t>на участие в разработке образовательных программ, в том числе учебных планов, календарных учебных графиков, </a:t>
            </a:r>
            <a:r>
              <a:rPr lang="ru-RU" dirty="0" smtClean="0">
                <a:solidFill>
                  <a:schemeClr val="tx2"/>
                </a:solidFill>
              </a:rPr>
              <a:t>рабочих учебных </a:t>
            </a:r>
            <a:r>
              <a:rPr lang="ru-RU" dirty="0">
                <a:solidFill>
                  <a:schemeClr val="tx2"/>
                </a:solidFill>
              </a:rPr>
              <a:t>предметов, курсов, дисциплин (модулей), методических материалов и иных компонентов образовательных </a:t>
            </a:r>
            <a:r>
              <a:rPr lang="ru-RU" dirty="0" smtClean="0">
                <a:solidFill>
                  <a:schemeClr val="tx2"/>
                </a:solidFill>
              </a:rPr>
              <a:t>программ» </a:t>
            </a:r>
            <a:r>
              <a:rPr lang="ru-RU" dirty="0">
                <a:solidFill>
                  <a:schemeClr val="tx2"/>
                </a:solidFill>
              </a:rPr>
              <a:t>п. 5 ч. 3 ст. 47.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2"/>
                </a:solidFill>
              </a:rPr>
              <a:t>Обозначенное право реализуется наряду с обязанностью педагогических работников </a:t>
            </a:r>
            <a:r>
              <a:rPr lang="ru-RU" dirty="0" smtClean="0">
                <a:solidFill>
                  <a:schemeClr val="tx2"/>
                </a:solidFill>
              </a:rPr>
              <a:t>«осуществлять </a:t>
            </a:r>
            <a:r>
              <a:rPr lang="ru-RU" dirty="0">
                <a:solidFill>
                  <a:schemeClr val="tx2"/>
                </a:solidFill>
              </a:rPr>
              <a:t>свою деятельность на высоком профессиональном уровне, обеспечивать в полном объеме реализацию преподаваемых учебных предметов, курсов, дисциплин (модулей) </a:t>
            </a:r>
            <a:r>
              <a:rPr lang="ru-RU" b="1" dirty="0">
                <a:solidFill>
                  <a:schemeClr val="tx2"/>
                </a:solidFill>
              </a:rPr>
              <a:t>в соответствии с утвержденной рабочей </a:t>
            </a:r>
            <a:r>
              <a:rPr lang="ru-RU" b="1" dirty="0" smtClean="0">
                <a:solidFill>
                  <a:schemeClr val="tx2"/>
                </a:solidFill>
              </a:rPr>
              <a:t>программой» </a:t>
            </a:r>
            <a:r>
              <a:rPr lang="ru-RU" dirty="0">
                <a:solidFill>
                  <a:schemeClr val="tx2"/>
                </a:solidFill>
              </a:rPr>
              <a:t>(п. 1 ч. 1 ст. 48 Федерального закона № 273-ФЗ).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95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Порядок разработки и утверждения рабочих программ регулируется </a:t>
            </a:r>
            <a:r>
              <a:rPr lang="ru-RU" b="1" dirty="0">
                <a:solidFill>
                  <a:srgbClr val="FF0000"/>
                </a:solidFill>
              </a:rPr>
              <a:t>локальным актом </a:t>
            </a:r>
            <a:r>
              <a:rPr lang="ru-RU" dirty="0">
                <a:solidFill>
                  <a:srgbClr val="FF0000"/>
                </a:solidFill>
              </a:rPr>
              <a:t>образовательной </a:t>
            </a:r>
            <a:r>
              <a:rPr lang="ru-RU" dirty="0" smtClean="0">
                <a:solidFill>
                  <a:srgbClr val="FF0000"/>
                </a:solidFill>
              </a:rPr>
              <a:t>организации.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42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Первый – самый простой вариант</a:t>
            </a:r>
            <a:br>
              <a:rPr lang="ru-RU" dirty="0" smtClean="0"/>
            </a:br>
            <a:r>
              <a:rPr lang="ru-RU" dirty="0" smtClean="0"/>
              <a:t>возможной структуры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	ФГОС дошкольного образования</a:t>
            </a:r>
            <a:r>
              <a:rPr lang="ru-RU" dirty="0" smtClean="0"/>
              <a:t> (приказ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РФ от 17 октября 201 г. №1155, действует с 01 января 2014 г) - </a:t>
            </a:r>
            <a:r>
              <a:rPr lang="ru-RU" b="1" dirty="0" smtClean="0"/>
              <a:t>содержит требования к структуре образовательной программы дошкольного образования, а следовательно и требования к составлению </a:t>
            </a:r>
            <a:r>
              <a:rPr lang="ru-RU" dirty="0" smtClean="0"/>
              <a:t>воспитателем </a:t>
            </a:r>
            <a:r>
              <a:rPr lang="ru-RU" b="1" dirty="0" smtClean="0"/>
              <a:t>рабочей программы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9991409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2"/>
                </a:solidFill>
              </a:rPr>
              <a:t>варьировать </a:t>
            </a:r>
            <a:r>
              <a:rPr lang="ru-RU" dirty="0">
                <a:solidFill>
                  <a:schemeClr val="tx2"/>
                </a:solidFill>
              </a:rPr>
              <a:t>содержание разделов, тем, обозначенных примерной программе; 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2"/>
                </a:solidFill>
              </a:rPr>
              <a:t>устанавливать </a:t>
            </a:r>
            <a:r>
              <a:rPr lang="ru-RU" dirty="0">
                <a:solidFill>
                  <a:schemeClr val="tx2"/>
                </a:solidFill>
              </a:rPr>
              <a:t>последовательность изучения тем</a:t>
            </a:r>
            <a:r>
              <a:rPr lang="ru-RU" dirty="0" smtClean="0">
                <a:solidFill>
                  <a:schemeClr val="tx2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распределять </a:t>
            </a:r>
            <a:r>
              <a:rPr lang="ru-RU" dirty="0" smtClean="0">
                <a:solidFill>
                  <a:schemeClr val="tx2"/>
                </a:solidFill>
              </a:rPr>
              <a:t>материал </a:t>
            </a:r>
            <a:r>
              <a:rPr lang="ru-RU" dirty="0">
                <a:solidFill>
                  <a:schemeClr val="tx2"/>
                </a:solidFill>
              </a:rPr>
              <a:t>внутри тем; 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2"/>
                </a:solidFill>
              </a:rPr>
              <a:t>определять </a:t>
            </a:r>
            <a:r>
              <a:rPr lang="ru-RU" dirty="0">
                <a:solidFill>
                  <a:schemeClr val="tx2"/>
                </a:solidFill>
              </a:rPr>
              <a:t>время, отведенное на изучение темы; 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2"/>
                </a:solidFill>
              </a:rPr>
              <a:t>выбирать</a:t>
            </a:r>
            <a:r>
              <a:rPr lang="ru-RU" dirty="0">
                <a:solidFill>
                  <a:schemeClr val="tx2"/>
                </a:solidFill>
              </a:rPr>
              <a:t>, исходя из целей и задач рабочей </a:t>
            </a:r>
            <a:r>
              <a:rPr lang="ru-RU" dirty="0" smtClean="0">
                <a:solidFill>
                  <a:schemeClr val="tx2"/>
                </a:solidFill>
              </a:rPr>
              <a:t>программы, </a:t>
            </a:r>
            <a:r>
              <a:rPr lang="ru-RU" dirty="0">
                <a:solidFill>
                  <a:schemeClr val="tx2"/>
                </a:solidFill>
              </a:rPr>
              <a:t>методики и технологии обучения и воспитания; 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2"/>
                </a:solidFill>
              </a:rPr>
              <a:t>подбирать </a:t>
            </a:r>
            <a:r>
              <a:rPr lang="ru-RU" dirty="0">
                <a:solidFill>
                  <a:schemeClr val="tx2"/>
                </a:solidFill>
              </a:rPr>
              <a:t>и (или) разрабатывать оценочные </a:t>
            </a:r>
            <a:r>
              <a:rPr lang="ru-RU" dirty="0" smtClean="0">
                <a:solidFill>
                  <a:schemeClr val="tx2"/>
                </a:solidFill>
              </a:rPr>
              <a:t>средства для проведения педагогической диагностики. </a:t>
            </a:r>
          </a:p>
          <a:p>
            <a:endParaRPr lang="ru-RU" dirty="0" smtClean="0"/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ВАЖНО!!! Эти </a:t>
            </a:r>
            <a:r>
              <a:rPr lang="ru-RU" b="1" dirty="0">
                <a:solidFill>
                  <a:srgbClr val="FF0000"/>
                </a:solidFill>
              </a:rPr>
              <a:t>и (или) иные действия педагогического работника определяются локальным актом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22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3496373"/>
              </p:ext>
            </p:extLst>
          </p:nvPr>
        </p:nvGraphicFramePr>
        <p:xfrm>
          <a:off x="457200" y="476672"/>
          <a:ext cx="8229600" cy="5649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9354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75477"/>
              </p:ext>
            </p:extLst>
          </p:nvPr>
        </p:nvGraphicFramePr>
        <p:xfrm>
          <a:off x="457200" y="764704"/>
          <a:ext cx="8229600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1432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8542214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i="1" dirty="0" smtClean="0">
                <a:solidFill>
                  <a:schemeClr val="tx2"/>
                </a:solidFill>
              </a:rPr>
              <a:t>Рабочая программа </a:t>
            </a:r>
            <a:r>
              <a:rPr lang="ru-RU" dirty="0" smtClean="0">
                <a:solidFill>
                  <a:schemeClr val="tx2"/>
                </a:solidFill>
              </a:rPr>
              <a:t>должна быть соотнесена с основной образовательной программой образовательной организации.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	</a:t>
            </a:r>
            <a:r>
              <a:rPr lang="ru-RU" b="1" i="1" dirty="0" smtClean="0">
                <a:solidFill>
                  <a:schemeClr val="tx2"/>
                </a:solidFill>
              </a:rPr>
              <a:t>Рабочая программа </a:t>
            </a:r>
            <a:r>
              <a:rPr lang="ru-RU" b="1" dirty="0" smtClean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</a:rPr>
              <a:t> документ конкретной образовательной организации, разработанный педагогом на основе основной образовательной программы образовательной организации, который должен обеспечить достижение целевых ориентиров (ФГОС ДО).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	В тоже время </a:t>
            </a:r>
            <a:r>
              <a:rPr lang="ru-RU" b="1" i="1" dirty="0" smtClean="0">
                <a:solidFill>
                  <a:schemeClr val="tx2"/>
                </a:solidFill>
              </a:rPr>
              <a:t>рабочая програм</a:t>
            </a:r>
            <a:r>
              <a:rPr lang="ru-RU" dirty="0" smtClean="0">
                <a:solidFill>
                  <a:schemeClr val="tx2"/>
                </a:solidFill>
              </a:rPr>
              <a:t>ма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- инструмент, с помощью которого педагог (команда ДОО) определяет оптимальные и наиболее эффективные для определенной возрастной группы детей содержание, формы, методы и приемы организации образовательного процесса  в соответствии с  ФГОС ДО. </a:t>
            </a:r>
            <a:endParaRPr lang="ru-RU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43034982"/>
              </p:ext>
            </p:extLst>
          </p:nvPr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Титульный лист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Оглавление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Целевой раздел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Содержательный раздел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Организационный раздел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Приложения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chemeClr val="tx2"/>
                </a:solidFill>
              </a:rPr>
              <a:t>Утвержденной формы нет.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chemeClr val="tx2"/>
                </a:solidFill>
              </a:rPr>
              <a:t>Форма прилагается к Положению о рабочей программе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Титульный лист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>
            <a:normAutofit fontScale="40000" lnSpcReduction="20000"/>
          </a:bodyPr>
          <a:lstStyle/>
          <a:p>
            <a:pPr marL="82296" indent="0">
              <a:buNone/>
            </a:pPr>
            <a:r>
              <a:rPr lang="ru-RU" sz="4500" dirty="0">
                <a:solidFill>
                  <a:schemeClr val="tx2"/>
                </a:solidFill>
              </a:rPr>
              <a:t>Например: пол</a:t>
            </a:r>
            <a:r>
              <a:rPr lang="ru-RU" sz="4500" dirty="0"/>
              <a:t>ное название </a:t>
            </a:r>
            <a:r>
              <a:rPr lang="ru-RU" sz="4500" dirty="0" smtClean="0"/>
              <a:t>ДОУ;</a:t>
            </a:r>
            <a:endParaRPr lang="ru-RU" sz="4500" dirty="0"/>
          </a:p>
          <a:p>
            <a:r>
              <a:rPr lang="ru-RU" sz="4500" dirty="0"/>
              <a:t>грифы «Утверждаю: руководитель (</a:t>
            </a:r>
            <a:r>
              <a:rPr lang="ru-RU" sz="4500" i="1" dirty="0"/>
              <a:t>указываются  дата, подпись</a:t>
            </a:r>
            <a:r>
              <a:rPr lang="ru-RU" sz="4500" dirty="0"/>
              <a:t>)»</a:t>
            </a:r>
            <a:r>
              <a:rPr lang="ru-RU" sz="4500" i="1" dirty="0"/>
              <a:t>, </a:t>
            </a:r>
            <a:r>
              <a:rPr lang="ru-RU" sz="4500" dirty="0"/>
              <a:t>«Рассмотрено и принято: на заседании педагогического совета (</a:t>
            </a:r>
            <a:r>
              <a:rPr lang="ru-RU" sz="4500" i="1" dirty="0"/>
              <a:t>указываются дата, номер протокола</a:t>
            </a:r>
            <a:r>
              <a:rPr lang="ru-RU" sz="4500" dirty="0"/>
              <a:t>);</a:t>
            </a:r>
          </a:p>
          <a:p>
            <a:r>
              <a:rPr lang="ru-RU" sz="4500" dirty="0"/>
              <a:t>название РП с указанием конкретной группы, ее направленности, режима освоения и года реализации;</a:t>
            </a:r>
          </a:p>
          <a:p>
            <a:r>
              <a:rPr lang="ru-RU" sz="4500" dirty="0"/>
              <a:t>перечисление составителей (разработчиков) РП с указанием фамилий и инициалов педагогов, их должностей;</a:t>
            </a:r>
          </a:p>
          <a:p>
            <a:r>
              <a:rPr lang="ru-RU" sz="4500" dirty="0"/>
              <a:t>город, год разработки.</a:t>
            </a:r>
          </a:p>
          <a:p>
            <a:pPr marL="0" indent="0">
              <a:buNone/>
            </a:pPr>
            <a:endParaRPr lang="ru-RU" sz="4500" dirty="0" smtClean="0"/>
          </a:p>
          <a:p>
            <a:pPr marL="0" indent="0">
              <a:buNone/>
            </a:pPr>
            <a:r>
              <a:rPr lang="ru-RU" sz="4500" b="1" i="1" dirty="0" smtClean="0"/>
              <a:t>Наименование </a:t>
            </a:r>
            <a:r>
              <a:rPr lang="ru-RU" sz="4500" b="1" i="1" dirty="0"/>
              <a:t>документа </a:t>
            </a:r>
            <a:r>
              <a:rPr lang="ru-RU" sz="4500" dirty="0"/>
              <a:t>«Рабочая программа образовательной деятельности во второй младшей группе общеразвивающей направленности на 2015–2016 учебный год».</a:t>
            </a:r>
          </a:p>
          <a:p>
            <a:pPr marL="0" indent="0">
              <a:buNone/>
            </a:pPr>
            <a:endParaRPr lang="ru-RU" sz="4500" dirty="0"/>
          </a:p>
          <a:p>
            <a:pPr marL="0" indent="0">
              <a:buNone/>
            </a:pPr>
            <a:r>
              <a:rPr lang="ru-RU" sz="4500" dirty="0"/>
              <a:t>Полное наименование образовательной организации</a:t>
            </a:r>
            <a:br>
              <a:rPr lang="ru-RU" sz="4500" dirty="0"/>
            </a:br>
            <a:r>
              <a:rPr lang="ru-RU" sz="4500" dirty="0"/>
              <a:t>(в соответствии с уставом). </a:t>
            </a:r>
          </a:p>
          <a:p>
            <a:pPr marL="0" indent="0">
              <a:buNone/>
            </a:pPr>
            <a:endParaRPr lang="ru-RU" sz="4500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endParaRPr lang="ru-RU" dirty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82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с перечислением частей рабочей программы, параграфов, разделов, списка литературы и приложений с указанием страниц.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Оглавление должно включать все заголовки, имеющиеся в тексте.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Формулировка их должна точно соответствовать содержанию работы, быть краткой, чёткой, последовательно и точно отражать её внутреннюю логику.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20" y="-315416"/>
            <a:ext cx="9344148" cy="6563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295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58399242"/>
              </p:ext>
            </p:extLst>
          </p:nvPr>
        </p:nvGraphicFramePr>
        <p:xfrm>
          <a:off x="1435608" y="274638"/>
          <a:ext cx="7498080" cy="1498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ru-RU" dirty="0" smtClean="0"/>
              <a:t>1.Пояснительная записка</a:t>
            </a:r>
          </a:p>
          <a:p>
            <a:pPr marL="82296" indent="0">
              <a:buNone/>
            </a:pPr>
            <a:r>
              <a:rPr lang="ru-RU" dirty="0" smtClean="0"/>
              <a:t>2. Организация режима пребывания детей</a:t>
            </a:r>
          </a:p>
          <a:p>
            <a:pPr marL="82296" indent="0">
              <a:buNone/>
            </a:pPr>
            <a:r>
              <a:rPr lang="ru-RU" dirty="0" smtClean="0"/>
              <a:t>3.Объем образовательной нагрузки и методическое оснащение</a:t>
            </a:r>
          </a:p>
          <a:p>
            <a:pPr marL="82296" indent="0">
              <a:buNone/>
            </a:pPr>
            <a:r>
              <a:rPr lang="ru-RU" dirty="0" smtClean="0"/>
              <a:t>4.Развивающая предметно-пространственная среда группы</a:t>
            </a:r>
          </a:p>
          <a:p>
            <a:pPr marL="82296" indent="0">
              <a:buNone/>
            </a:pPr>
            <a:r>
              <a:rPr lang="ru-RU" dirty="0" smtClean="0"/>
              <a:t>5. Содержание образовательной деятельности по освоению образовательных областей</a:t>
            </a:r>
          </a:p>
          <a:p>
            <a:pPr marL="82296" indent="0">
              <a:buNone/>
            </a:pPr>
            <a:r>
              <a:rPr lang="ru-RU" dirty="0" smtClean="0"/>
              <a:t>6.Целевые ориентиры освоения программы, планируемые результаты освоения программы, которые конкретизируют требования стандарта</a:t>
            </a:r>
          </a:p>
          <a:p>
            <a:pPr marL="82296" indent="0">
              <a:buNone/>
            </a:pPr>
            <a:r>
              <a:rPr lang="ru-RU" dirty="0" smtClean="0"/>
              <a:t>7. Взаимодействие с семьями воспитанников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906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2011</TotalTime>
  <Words>891</Words>
  <Application>Microsoft Office PowerPoint</Application>
  <PresentationFormat>Экран (4:3)</PresentationFormat>
  <Paragraphs>127</Paragraphs>
  <Slides>22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ВНИМАНИЕ!!!</vt:lpstr>
      <vt:lpstr>Первый – самый простой вариант возможной структуры</vt:lpstr>
      <vt:lpstr>Презентация PowerPoint</vt:lpstr>
      <vt:lpstr>Презентация PowerPoint</vt:lpstr>
      <vt:lpstr>Презентация PowerPoint</vt:lpstr>
      <vt:lpstr>Титульный лист</vt:lpstr>
      <vt:lpstr>Презентация PowerPoint</vt:lpstr>
      <vt:lpstr>Презентация PowerPoint</vt:lpstr>
      <vt:lpstr>Презентация PowerPoint</vt:lpstr>
      <vt:lpstr>   http://www.pedobsh.ru/catalog/70/5023/</vt:lpstr>
      <vt:lpstr>(продолжение по структуре  р.п. А.А.Майер)</vt:lpstr>
      <vt:lpstr>Структура рабочей программы (автор О.А.Скоролупова)</vt:lpstr>
      <vt:lpstr>Индивидуальные особенности детей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DNS</dc:creator>
  <cp:lastModifiedBy>Гриневич</cp:lastModifiedBy>
  <cp:revision>152</cp:revision>
  <cp:lastPrinted>2017-02-16T05:34:26Z</cp:lastPrinted>
  <dcterms:created xsi:type="dcterms:W3CDTF">2016-06-13T12:24:09Z</dcterms:created>
  <dcterms:modified xsi:type="dcterms:W3CDTF">2021-02-17T12:41:06Z</dcterms:modified>
</cp:coreProperties>
</file>