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9" r:id="rId6"/>
    <p:sldId id="270" r:id="rId7"/>
    <p:sldId id="262" r:id="rId8"/>
    <p:sldId id="265" r:id="rId9"/>
    <p:sldId id="268" r:id="rId10"/>
    <p:sldId id="264" r:id="rId11"/>
    <p:sldId id="263" r:id="rId12"/>
    <p:sldId id="271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72426-1ED4-4C64-B4D2-D8F5D9E7FA3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EB3C7-893E-4123-8EE1-FD366983D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EB3C7-893E-4123-8EE1-FD366983D0F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AFE41C-F267-4E02-8910-4A9E8BFBA2C3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C8AAB3-C0B9-4C8C-A198-0D8818F04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Дети с </a:t>
            </a:r>
            <a:r>
              <a:rPr lang="ru-RU" sz="4400" dirty="0" smtClean="0"/>
              <a:t>нарушениями</a:t>
            </a:r>
            <a:r>
              <a:rPr lang="ru-RU" dirty="0" smtClean="0"/>
              <a:t> слуха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1294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Методики воспитания и обучения детей с нарушением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Различали два метода обучения глухих – «жестовый» и «чистый устный» методы.</a:t>
            </a:r>
          </a:p>
          <a:p>
            <a:pPr lvl="0"/>
            <a:r>
              <a:rPr lang="ru-RU" b="1" dirty="0" smtClean="0"/>
              <a:t>Жестовый способ</a:t>
            </a:r>
            <a:r>
              <a:rPr lang="ru-RU" dirty="0" smtClean="0"/>
              <a:t> предполагал обучение глухих на основе жестового языка и дактилологии </a:t>
            </a:r>
          </a:p>
          <a:p>
            <a:pPr lvl="0"/>
            <a:r>
              <a:rPr lang="ru-RU" dirty="0" smtClean="0"/>
              <a:t>С помощью </a:t>
            </a:r>
            <a:r>
              <a:rPr lang="ru-RU" b="1" dirty="0" smtClean="0"/>
              <a:t>чистого устного</a:t>
            </a:r>
            <a:r>
              <a:rPr lang="ru-RU" dirty="0" smtClean="0"/>
              <a:t> метода глухих учили говорить «без рук», используя только устную и письменную речь (методика </a:t>
            </a:r>
            <a:r>
              <a:rPr lang="ru-RU" b="1" dirty="0" smtClean="0"/>
              <a:t>Э. И. </a:t>
            </a:r>
            <a:r>
              <a:rPr lang="ru-RU" b="1" dirty="0" err="1" smtClean="0"/>
              <a:t>Леонгард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/>
              <a:t>Билингвистический метод</a:t>
            </a:r>
            <a:r>
              <a:rPr lang="ru-RU" dirty="0" smtClean="0"/>
              <a:t> основан на признании права глухого человека на выбор своего стиля жизни, способа общения, на реализацию себя как своеобразной и самоценной личности.</a:t>
            </a:r>
          </a:p>
          <a:p>
            <a:pPr lvl="0"/>
            <a:r>
              <a:rPr lang="ru-RU" b="1" dirty="0" err="1" smtClean="0"/>
              <a:t>Верботональная</a:t>
            </a:r>
            <a:r>
              <a:rPr lang="ru-RU" b="1" dirty="0" smtClean="0"/>
              <a:t> методика</a:t>
            </a:r>
            <a:r>
              <a:rPr lang="ru-RU" dirty="0" smtClean="0"/>
              <a:t>, разработанная специалистами центра «</a:t>
            </a:r>
            <a:r>
              <a:rPr lang="ru-RU" dirty="0" err="1" smtClean="0"/>
              <a:t>Суваг</a:t>
            </a:r>
            <a:r>
              <a:rPr lang="ru-RU" dirty="0" smtClean="0"/>
              <a:t>» (Загреб, Хорватия). Коррекционно-реабилитационная работа основана на развитии слухового, тактильно-вибрационного восприятия речевых и неречевых звуков, максимальном использовании остаточного слуха и системы специальных упражнений фонетической ритмики для формирования произношения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Образовательные учреждения для детей с нарушенным слухом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Детский сад компенсирующего вида для глухих или для слабослышащих детей (принимают глухих и слабослышащих детей с полутора-двух лет. Процесс воспитания и обучения в зависимости от сроков поступления в детский сад (с двух или трех лет) рассчитан на пять лет или на че­тыре года)</a:t>
            </a:r>
          </a:p>
          <a:p>
            <a:r>
              <a:rPr lang="ru-RU" dirty="0" smtClean="0"/>
              <a:t>Детские сады комбинированного вида. В состав таких детсадов наряду с </a:t>
            </a:r>
            <a:r>
              <a:rPr lang="ru-RU" dirty="0" err="1" smtClean="0"/>
              <a:t>общеразвивающими</a:t>
            </a:r>
            <a:r>
              <a:rPr lang="ru-RU" dirty="0" smtClean="0"/>
              <a:t> группами входят и компенсирующие - для детей с нарушениями слуха</a:t>
            </a:r>
          </a:p>
          <a:p>
            <a:r>
              <a:rPr lang="ru-RU" dirty="0" smtClean="0"/>
              <a:t>Детские сады (группы) </a:t>
            </a:r>
            <a:r>
              <a:rPr lang="ru-RU" dirty="0" err="1" smtClean="0"/>
              <a:t>общеразвивающего</a:t>
            </a:r>
            <a:r>
              <a:rPr lang="ru-RU" dirty="0" smtClean="0"/>
              <a:t> вида. Для детей с нарушениями слуха могут быть организованы индивидуальные коррекционно-развивающие занятия с учителем-дефектологом (сурдопедагогом, логопедом), педагогом-психологом</a:t>
            </a:r>
          </a:p>
          <a:p>
            <a:r>
              <a:rPr lang="ru-RU" dirty="0" smtClean="0"/>
              <a:t>Дошкольные группы, отделения в специальных (коррекционных) школах, школах-интернатах для </a:t>
            </a:r>
            <a:r>
              <a:rPr lang="ru-RU" dirty="0" err="1" smtClean="0"/>
              <a:t>неслышащих</a:t>
            </a:r>
            <a:r>
              <a:rPr lang="ru-RU" dirty="0" smtClean="0"/>
              <a:t>, слабослышащих и позднооглохших детей (рассчитаны на обеспечение развития и подготовку к школе детей дошкольного возраста)</a:t>
            </a:r>
          </a:p>
          <a:p>
            <a:r>
              <a:rPr lang="ru-RU" dirty="0" smtClean="0"/>
              <a:t>Образовательные учреждения для детей дошкольного и младшего школьного возраста «начальная школа — детский сад» компенсирующего вида для глухих или слабослышащих детей (в структуре данного учреждения могут быть группы детей </a:t>
            </a:r>
            <a:r>
              <a:rPr lang="ru-RU" dirty="0" err="1" smtClean="0"/>
              <a:t>преддошкольного</a:t>
            </a:r>
            <a:r>
              <a:rPr lang="ru-RU" dirty="0" smtClean="0"/>
              <a:t> возраста, детского сада, а также классы начальной школы для слабослышащих или для глухих детей)</a:t>
            </a:r>
          </a:p>
          <a:p>
            <a:r>
              <a:rPr lang="ru-RU" dirty="0" err="1" smtClean="0"/>
              <a:t>Сурдологические</a:t>
            </a:r>
            <a:r>
              <a:rPr lang="ru-RU" dirty="0" smtClean="0"/>
              <a:t> центры и кабинеты. Центры диагностики и консультирования,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реабилитации и коррекции.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68760"/>
          </a:xfrm>
        </p:spPr>
        <p:txBody>
          <a:bodyPr/>
          <a:lstStyle/>
          <a:p>
            <a:r>
              <a:rPr lang="ru-RU" dirty="0" smtClean="0"/>
              <a:t>Модели интеграции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временная интеграция</a:t>
            </a:r>
            <a:r>
              <a:rPr lang="ru-RU" dirty="0" smtClean="0"/>
              <a:t>: объединение со слышащими детьми не реже двух раз в месяц для проведения различных мероприятий;</a:t>
            </a:r>
          </a:p>
          <a:p>
            <a:r>
              <a:rPr lang="ru-RU" b="1" dirty="0" smtClean="0"/>
              <a:t>частичная интеграция:</a:t>
            </a:r>
            <a:r>
              <a:rPr lang="ru-RU" dirty="0" smtClean="0"/>
              <a:t> включение 1-2 ребенка лишь на часть дня в массовые группы;</a:t>
            </a:r>
          </a:p>
          <a:p>
            <a:r>
              <a:rPr lang="ru-RU" b="1" dirty="0" smtClean="0"/>
              <a:t>комбинированная интеграция</a:t>
            </a:r>
            <a:r>
              <a:rPr lang="ru-RU" dirty="0" smtClean="0"/>
              <a:t>: 1-2 ребенка наравне со слышащими воспитываются в </a:t>
            </a:r>
            <a:r>
              <a:rPr lang="ru-RU" dirty="0" err="1" smtClean="0"/>
              <a:t>общеразвивающих</a:t>
            </a:r>
            <a:r>
              <a:rPr lang="ru-RU" dirty="0" smtClean="0"/>
              <a:t> группах, получая постоянную коррекционную помощь учителя-дефектолога;</a:t>
            </a:r>
          </a:p>
          <a:p>
            <a:r>
              <a:rPr lang="ru-RU" b="1" dirty="0" smtClean="0"/>
              <a:t>полная интеграция</a:t>
            </a:r>
            <a:r>
              <a:rPr lang="ru-RU" dirty="0" smtClean="0"/>
              <a:t>: ребенок с нарушенным слухом воспитывается в дошкольном учреждении </a:t>
            </a:r>
            <a:r>
              <a:rPr lang="ru-RU" dirty="0" err="1" smtClean="0"/>
              <a:t>общеразвивающего</a:t>
            </a:r>
            <a:r>
              <a:rPr lang="ru-RU" dirty="0" smtClean="0"/>
              <a:t> вида. Отдельно получает коррекционную помощь</a:t>
            </a: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899" y="214290"/>
            <a:ext cx="7016946" cy="10236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900" dirty="0" smtClean="0"/>
              <a:t>Сурдопедагогика — отрасль специальной педагогики, которая занимается вопросами изучения нарушений слуха. Субъектом изучения этой науки являются слабослышащие и глухие. Термин «сурдопедагогика» произошел от слова «</a:t>
            </a:r>
            <a:r>
              <a:rPr lang="ru-RU" sz="2900" dirty="0" err="1" smtClean="0"/>
              <a:t>surdus</a:t>
            </a:r>
            <a:r>
              <a:rPr lang="ru-RU" sz="2900" dirty="0" smtClean="0"/>
              <a:t>», что в переводе с латинского означает - «глухота».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сурдопедагогики: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ru-RU" dirty="0" smtClean="0"/>
              <a:t>изучение особенностей развития личности, имеющей нарушения слуха, в тесном сотрудничестве со смежными дисциплинами, такими как медицина, педагогика, психология, социология и др. </a:t>
            </a:r>
          </a:p>
          <a:p>
            <a:pPr marL="514350" indent="-514350"/>
            <a:r>
              <a:rPr lang="ru-RU" dirty="0" smtClean="0"/>
              <a:t>разработка и совершенствование существующих программ, направленных на диагностирование и оказание ранней коррекционной помощи детям с нарушениями слуха; </a:t>
            </a:r>
          </a:p>
          <a:p>
            <a:pPr marL="514350" indent="-514350"/>
            <a:r>
              <a:rPr lang="ru-RU" dirty="0" smtClean="0"/>
              <a:t>разработка и внедрение новых методов и приемов обучения лиц, имеющих нарушения слуховой деятельности, а также усовершенствование уже существующих;</a:t>
            </a:r>
          </a:p>
          <a:p>
            <a:pPr marL="514350" indent="-514350"/>
            <a:r>
              <a:rPr lang="ru-RU" dirty="0" smtClean="0"/>
              <a:t>осуществление образовательной деятельности для лиц с нарушениями слуха с учетом особенностей их нарушения и применением специализированных методик, совершенствование части существующей системы специального образования, связанной с изучением нарушений слуха; </a:t>
            </a:r>
          </a:p>
          <a:p>
            <a:pPr marL="514350" indent="-514350"/>
            <a:r>
              <a:rPr lang="ru-RU" dirty="0" smtClean="0"/>
              <a:t>усовершенствование технических средств, способствующих компенсации и коррекции утраченной и нарушенной функции слуха,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Выдающиеся ученые - </a:t>
            </a:r>
            <a:r>
              <a:rPr lang="ru-RU" dirty="0" err="1" smtClean="0"/>
              <a:t>сурдологи</a:t>
            </a:r>
            <a:endParaRPr lang="ru-RU" dirty="0"/>
          </a:p>
        </p:txBody>
      </p:sp>
      <p:pic>
        <p:nvPicPr>
          <p:cNvPr id="4" name="Содержимое 3" descr="Рау федор Андреевич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1988840"/>
            <a:ext cx="1768280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Рау Наталия Александровна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357422" y="3857628"/>
            <a:ext cx="1711662" cy="213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Зыков Сергей Александрович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132856"/>
            <a:ext cx="1708899" cy="21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89040"/>
            <a:ext cx="1703681" cy="219264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4643447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 smtClean="0"/>
              <a:t>Рау</a:t>
            </a:r>
            <a:r>
              <a:rPr lang="ru-RU" sz="1100" dirty="0" smtClean="0"/>
              <a:t> Фёдор Андреевич</a:t>
            </a:r>
          </a:p>
          <a:p>
            <a:r>
              <a:rPr lang="ru-RU" sz="1100" dirty="0" smtClean="0"/>
              <a:t>        (1868 – 1957)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2928934"/>
            <a:ext cx="17145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 smtClean="0"/>
              <a:t>Рау</a:t>
            </a:r>
            <a:r>
              <a:rPr lang="ru-RU" sz="1100" dirty="0" smtClean="0"/>
              <a:t> Наталия Александровна</a:t>
            </a:r>
          </a:p>
          <a:p>
            <a:pPr algn="ctr"/>
            <a:r>
              <a:rPr lang="ru-RU" sz="1100" dirty="0" smtClean="0"/>
              <a:t>(1870 – 1947)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4572009"/>
            <a:ext cx="164307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Зыков Сергей Александрович </a:t>
            </a:r>
          </a:p>
          <a:p>
            <a:pPr algn="ctr"/>
            <a:r>
              <a:rPr lang="ru-RU" sz="1100" dirty="0" smtClean="0"/>
              <a:t>(1907 – 1974) 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3000372"/>
            <a:ext cx="164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 smtClean="0"/>
              <a:t>Леонгард</a:t>
            </a:r>
            <a:r>
              <a:rPr lang="ru-RU" sz="1100" dirty="0" smtClean="0"/>
              <a:t> </a:t>
            </a:r>
            <a:r>
              <a:rPr lang="ru-RU" sz="1100" dirty="0" err="1" smtClean="0"/>
              <a:t>Эмилия</a:t>
            </a:r>
            <a:r>
              <a:rPr lang="ru-RU" sz="1100" dirty="0" smtClean="0"/>
              <a:t> Ивановна</a:t>
            </a:r>
            <a:endParaRPr lang="ru-RU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нарушений слуха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 настоящее время наиболее часто выделяются </a:t>
            </a:r>
            <a:r>
              <a:rPr lang="ru-RU" i="1" dirty="0" smtClean="0"/>
              <a:t>три группы причин и факторов</a:t>
            </a:r>
            <a:r>
              <a:rPr lang="ru-RU" dirty="0" smtClean="0"/>
              <a:t>, вызывающих патологию слуха или способствующих ее развитию (Тарасов Д. И. и др., 1984; М. Я. Козлов, А. Л. Левин, 1989).</a:t>
            </a:r>
          </a:p>
          <a:p>
            <a:pPr>
              <a:buNone/>
            </a:pPr>
            <a:r>
              <a:rPr lang="ru-RU" i="1" dirty="0" smtClean="0"/>
              <a:t>К первой группе </a:t>
            </a:r>
            <a:r>
              <a:rPr lang="ru-RU" dirty="0" smtClean="0"/>
              <a:t>относят причины и факторы наследственного характера, которые приводят к изменениям в структуре слухового аппарата и развитию наследственной тугоухости.</a:t>
            </a:r>
          </a:p>
          <a:p>
            <a:pPr>
              <a:buNone/>
            </a:pPr>
            <a:r>
              <a:rPr lang="ru-RU" i="1" dirty="0" smtClean="0"/>
              <a:t>Вторую группу </a:t>
            </a:r>
            <a:r>
              <a:rPr lang="ru-RU" dirty="0" smtClean="0"/>
              <a:t>составляют факторы эндо– или экзогенного воздействия на орган слуха плода (при отсутствии наследственно отягощенного фона), обуславливающие появление врожденной тугоухости.</a:t>
            </a:r>
          </a:p>
          <a:p>
            <a:pPr>
              <a:buNone/>
            </a:pPr>
            <a:r>
              <a:rPr lang="ru-RU" i="1" dirty="0" smtClean="0"/>
              <a:t>К третьей группе </a:t>
            </a:r>
            <a:r>
              <a:rPr lang="ru-RU" dirty="0" smtClean="0"/>
              <a:t>отнесены факторы, действующие на орган слуха здорового ребенка в один из периодов его развития и приводящие к возникновению приобретенной тугоухости.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Слухопротезирование</a:t>
            </a:r>
            <a:r>
              <a:rPr lang="ru-RU" dirty="0" smtClean="0"/>
              <a:t> детей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err="1" smtClean="0"/>
              <a:t>Слухопротезирование</a:t>
            </a:r>
            <a:r>
              <a:rPr lang="ru-RU" b="1" dirty="0" smtClean="0"/>
              <a:t> </a:t>
            </a:r>
            <a:r>
              <a:rPr lang="ru-RU" dirty="0" smtClean="0"/>
              <a:t>– подбор </a:t>
            </a:r>
            <a:r>
              <a:rPr lang="ru-RU" dirty="0" err="1" smtClean="0"/>
              <a:t>врачом-сурдологом</a:t>
            </a:r>
            <a:r>
              <a:rPr lang="ru-RU" dirty="0" smtClean="0"/>
              <a:t> индивидуальных слуховых аппаратов и адаптация к ним лиц с нарушениями слуха, осуществляется на основе </a:t>
            </a:r>
            <a:r>
              <a:rPr lang="ru-RU" dirty="0" err="1" smtClean="0"/>
              <a:t>отиатрического</a:t>
            </a:r>
            <a:r>
              <a:rPr lang="ru-RU" dirty="0" smtClean="0"/>
              <a:t> и </a:t>
            </a:r>
            <a:r>
              <a:rPr lang="ru-RU" dirty="0" err="1" smtClean="0"/>
              <a:t>аудиолого-педагогического</a:t>
            </a:r>
            <a:r>
              <a:rPr lang="ru-RU" dirty="0" smtClean="0"/>
              <a:t> </a:t>
            </a:r>
            <a:r>
              <a:rPr lang="ru-RU" dirty="0" err="1" smtClean="0"/>
              <a:t>обсдедования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Индивидуальные слуховые аппараты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sz="2200" b="1" dirty="0" smtClean="0"/>
              <a:t>    Карманные аппараты               Заушные аппараты                         </a:t>
            </a:r>
            <a:r>
              <a:rPr lang="ru-RU" sz="2200" b="1" dirty="0" err="1" smtClean="0"/>
              <a:t>Внутриушные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аппараты</a:t>
            </a:r>
            <a:endParaRPr lang="ru-RU" sz="2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err="1" smtClean="0"/>
              <a:t>Кохлеарная</a:t>
            </a:r>
            <a:r>
              <a:rPr lang="ru-RU" b="1" dirty="0" smtClean="0"/>
              <a:t> имплантация</a:t>
            </a:r>
            <a:r>
              <a:rPr lang="ru-RU" dirty="0" smtClean="0"/>
              <a:t> – это операция, в ходе которой во внутреннее ухо пациента вводится система электродов, обеспечивающих восприятие звуковой информации посредством электрической стимуляции сохранившихся волокон слухового нерва. В отличие от слухового аппарата, который усиливает акустические сигналы, </a:t>
            </a:r>
            <a:r>
              <a:rPr lang="ru-RU" dirty="0" err="1" smtClean="0"/>
              <a:t>имплант</a:t>
            </a:r>
            <a:r>
              <a:rPr lang="ru-RU" dirty="0" smtClean="0"/>
              <a:t> преобразует их в электрические импульсы, стимулирующие слуховой нерв.</a:t>
            </a:r>
            <a:endParaRPr lang="ru-RU" b="1" dirty="0"/>
          </a:p>
        </p:txBody>
      </p:sp>
      <p:pic>
        <p:nvPicPr>
          <p:cNvPr id="4" name="Рисунок 3" descr="img_1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86058"/>
            <a:ext cx="1714512" cy="1521145"/>
          </a:xfrm>
          <a:prstGeom prst="rect">
            <a:avLst/>
          </a:prstGeom>
        </p:spPr>
      </p:pic>
      <p:pic>
        <p:nvPicPr>
          <p:cNvPr id="5" name="Рисунок 4" descr="Nios Micro prozr 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2714620"/>
            <a:ext cx="1571636" cy="157163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Рисунок 5" descr="ac-itt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3000372"/>
            <a:ext cx="2531268" cy="12858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Классификации нарушений слуха Л. В. Неймана (1977)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Различаются два вида слуховой недостаточности – тугоухость и глухота.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i="1" dirty="0" smtClean="0"/>
              <a:t>Под тугоухостью понимается такое снижение слуха, при котором возникают затруднения в восприятии и в самостоятельном овладении речью. Однако остается возможность овладения с помощью слуха хотя бы ограниченным и искаженным запасом слов.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Выделяют три степени тугоухости:</a:t>
            </a:r>
          </a:p>
          <a:p>
            <a:pPr>
              <a:buNone/>
            </a:pPr>
            <a:r>
              <a:rPr lang="ru-RU" b="1" i="1" dirty="0" smtClean="0"/>
              <a:t>      </a:t>
            </a:r>
            <a:r>
              <a:rPr lang="ru-RU" b="1" dirty="0" smtClean="0"/>
              <a:t>1-я степень тугоухости </a:t>
            </a:r>
            <a:r>
              <a:rPr lang="ru-RU" dirty="0" smtClean="0"/>
              <a:t>– снижение слуха не превышает 50 дБ;</a:t>
            </a:r>
          </a:p>
          <a:p>
            <a:pPr>
              <a:buNone/>
            </a:pPr>
            <a:r>
              <a:rPr lang="ru-RU" b="1" dirty="0" smtClean="0"/>
              <a:t>      2-я степень тугоухости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smtClean="0"/>
              <a:t>средняя потеря слуха от 50 до 70 дБ;</a:t>
            </a:r>
          </a:p>
          <a:p>
            <a:pPr>
              <a:buNone/>
            </a:pPr>
            <a:r>
              <a:rPr lang="ru-RU" b="1" dirty="0" smtClean="0"/>
              <a:t>      3-я степень тугоухости </a:t>
            </a:r>
            <a:r>
              <a:rPr lang="ru-RU" dirty="0" smtClean="0"/>
              <a:t>– потеря слуха превышает 70 дБ.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Под глухотой понимается такая степень снижения слуха, при которой самостоятельное овладение речью (спонтанное формирование речи) оказывается невозможным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Выделяют четыре группы глухих: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1-я группа </a:t>
            </a:r>
            <a:r>
              <a:rPr lang="ru-RU" dirty="0" smtClean="0"/>
              <a:t>– дети, воспринимающие звуки самой низкой частоты, т. е. 125 – 250 Гц;</a:t>
            </a:r>
          </a:p>
          <a:p>
            <a:pPr>
              <a:buNone/>
            </a:pPr>
            <a:r>
              <a:rPr lang="ru-RU" b="1" dirty="0" smtClean="0"/>
              <a:t>       2-я группа </a:t>
            </a:r>
            <a:r>
              <a:rPr lang="ru-RU" dirty="0" smtClean="0"/>
              <a:t>– дети, воспринимающие звуки до 500 Гц;</a:t>
            </a:r>
          </a:p>
          <a:p>
            <a:pPr>
              <a:buNone/>
            </a:pPr>
            <a:r>
              <a:rPr lang="ru-RU" b="1" dirty="0" smtClean="0"/>
              <a:t>       3-я группа </a:t>
            </a:r>
            <a:r>
              <a:rPr lang="ru-RU" dirty="0" smtClean="0"/>
              <a:t>– дети, воспринимающие звуки до 1000 Гц;</a:t>
            </a:r>
          </a:p>
          <a:p>
            <a:pPr>
              <a:buNone/>
            </a:pPr>
            <a:r>
              <a:rPr lang="ru-RU" b="1" dirty="0" smtClean="0"/>
              <a:t>       4-я группа </a:t>
            </a:r>
            <a:r>
              <a:rPr lang="ru-RU" dirty="0" smtClean="0"/>
              <a:t>– дети, которым доступно восприятие звуков в широком диапазоне частот, т. е. 2000 Гц и выше.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классификация Р. М. </a:t>
            </a:r>
            <a:r>
              <a:rPr lang="ru-RU" dirty="0" err="1" smtClean="0"/>
              <a:t>Боскис</a:t>
            </a:r>
            <a:r>
              <a:rPr lang="ru-RU" dirty="0" smtClean="0"/>
              <a:t> (1963)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Выделяются две основные группы детей с недостатками слуха: глухие и слабослышащие.</a:t>
            </a:r>
          </a:p>
          <a:p>
            <a:pPr>
              <a:buNone/>
            </a:pPr>
            <a:r>
              <a:rPr lang="ru-RU" b="1" dirty="0" smtClean="0"/>
              <a:t>К группе глухих</a:t>
            </a:r>
            <a:r>
              <a:rPr lang="ru-RU" dirty="0" smtClean="0"/>
              <a:t> отнесены дети, состояние слуха которых не создает возможности для спонтанного формирования речи (без специального обучения).</a:t>
            </a:r>
          </a:p>
          <a:p>
            <a:pPr>
              <a:buNone/>
            </a:pPr>
            <a:r>
              <a:rPr lang="ru-RU" b="1" dirty="0" smtClean="0"/>
              <a:t>К группе слабослышащих</a:t>
            </a:r>
            <a:r>
              <a:rPr lang="ru-RU" dirty="0" smtClean="0"/>
              <a:t> отнесены дети с нарушенным слухом, при котором возможно самостоятельное речевое развитие, хотя бы в небольшой степени.</a:t>
            </a:r>
          </a:p>
          <a:p>
            <a:pPr>
              <a:buNone/>
            </a:pPr>
            <a:r>
              <a:rPr lang="ru-RU" dirty="0" smtClean="0"/>
              <a:t>По времени наступления потери слуха Р. М. </a:t>
            </a:r>
            <a:r>
              <a:rPr lang="ru-RU" dirty="0" err="1" smtClean="0"/>
              <a:t>Боскис</a:t>
            </a:r>
            <a:r>
              <a:rPr lang="ru-RU" dirty="0" smtClean="0"/>
              <a:t> выделила группу </a:t>
            </a:r>
            <a:r>
              <a:rPr lang="ru-RU" b="1" dirty="0" err="1" smtClean="0"/>
              <a:t>ранооглохших</a:t>
            </a:r>
            <a:r>
              <a:rPr lang="ru-RU" dirty="0" smtClean="0"/>
              <a:t> детей, т.е. тех, которые родились глухими или потеряли слух в период, предшествующий формированию речи (до двух лет), и </a:t>
            </a:r>
            <a:r>
              <a:rPr lang="ru-RU" b="1" dirty="0" smtClean="0"/>
              <a:t>позднооглохших,</a:t>
            </a:r>
            <a:r>
              <a:rPr lang="ru-RU" dirty="0" smtClean="0"/>
              <a:t> потерявших слух в период, когда речь уже была сформирована.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выявления нарушения слуха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Предложена государственная система раннего выявления детей с подозрением на снижение слуха, которая предусматривает:</a:t>
            </a:r>
          </a:p>
          <a:p>
            <a:r>
              <a:rPr lang="ru-RU" i="1" dirty="0" smtClean="0"/>
              <a:t>в роддомах —</a:t>
            </a:r>
            <a:r>
              <a:rPr lang="ru-RU" dirty="0" smtClean="0"/>
              <a:t> выявление детей, относящихся к группе риска по тугоухости и глухоте;</a:t>
            </a:r>
          </a:p>
          <a:p>
            <a:r>
              <a:rPr lang="ru-RU" i="1" dirty="0" smtClean="0"/>
              <a:t>в детских поликлиниках по месту жительства —</a:t>
            </a:r>
            <a:r>
              <a:rPr lang="ru-RU" dirty="0" smtClean="0"/>
              <a:t> обследование слуха детей с факторами риска в 1, 2, 4 и 6 месяцев по специально предложенной </a:t>
            </a:r>
            <a:r>
              <a:rPr lang="ru-RU" dirty="0" err="1" smtClean="0"/>
              <a:t>скрипинг-методике</a:t>
            </a:r>
            <a:r>
              <a:rPr lang="ru-RU" dirty="0" smtClean="0"/>
              <a:t> с использованием </a:t>
            </a:r>
            <a:r>
              <a:rPr lang="ru-RU" dirty="0" err="1" smtClean="0"/>
              <a:t>звукореакто-теста</a:t>
            </a:r>
            <a:r>
              <a:rPr lang="ru-RU" dirty="0" smtClean="0"/>
              <a:t> (ЗРТ) – специального портативного аудиометра с дальнейшим направлением в специализированное медицинское учреждение – </a:t>
            </a:r>
            <a:r>
              <a:rPr lang="ru-RU" dirty="0" err="1" smtClean="0"/>
              <a:t>сурдологический</a:t>
            </a:r>
            <a:r>
              <a:rPr lang="ru-RU" dirty="0" smtClean="0"/>
              <a:t> кабинет (центр, отделение);</a:t>
            </a:r>
          </a:p>
          <a:p>
            <a:r>
              <a:rPr lang="ru-RU" i="1" dirty="0" smtClean="0"/>
              <a:t>в </a:t>
            </a:r>
            <a:r>
              <a:rPr lang="ru-RU" i="1" dirty="0" err="1" smtClean="0"/>
              <a:t>сурдологических</a:t>
            </a:r>
            <a:r>
              <a:rPr lang="ru-RU" i="1" dirty="0" smtClean="0"/>
              <a:t> кабинетах —</a:t>
            </a:r>
            <a:r>
              <a:rPr lang="ru-RU" dirty="0" smtClean="0"/>
              <a:t> проведение комплексного медико-педагогического обследования с целью установления диагноза (или снятия подозрения на снижение слуха) и организации дальнейшей коррекционной помощи.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234</TotalTime>
  <Words>1137</Words>
  <Application>Microsoft Office PowerPoint</Application>
  <PresentationFormat>Экран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Дети с нарушениями слуха</vt:lpstr>
      <vt:lpstr> </vt:lpstr>
      <vt:lpstr>Задачи сурдопедагогики:</vt:lpstr>
      <vt:lpstr>Выдающиеся ученые - сурдологи</vt:lpstr>
      <vt:lpstr>Причины нарушений слуха </vt:lpstr>
      <vt:lpstr>Слухопротезирование детей </vt:lpstr>
      <vt:lpstr>Классификации нарушений слуха Л. В. Неймана (1977)</vt:lpstr>
      <vt:lpstr>педагогическая классификация Р. М. Боскис (1963)</vt:lpstr>
      <vt:lpstr>Методы выявления нарушения слуха у детей</vt:lpstr>
      <vt:lpstr>Методики воспитания и обучения детей с нарушением слуха</vt:lpstr>
      <vt:lpstr>Образовательные учреждения для детей с нарушенным слухом</vt:lpstr>
      <vt:lpstr>Модели интеграции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с нарушениями слуха</dc:title>
  <dc:creator>smb</dc:creator>
  <cp:lastModifiedBy>Упыри</cp:lastModifiedBy>
  <cp:revision>13</cp:revision>
  <dcterms:created xsi:type="dcterms:W3CDTF">2013-05-27T19:31:01Z</dcterms:created>
  <dcterms:modified xsi:type="dcterms:W3CDTF">2015-11-29T19:15:52Z</dcterms:modified>
</cp:coreProperties>
</file>