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62" r:id="rId4"/>
    <p:sldId id="266" r:id="rId5"/>
    <p:sldId id="267" r:id="rId6"/>
    <p:sldId id="269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0000"/>
    <a:srgbClr val="FF6699"/>
    <a:srgbClr val="777777"/>
    <a:srgbClr val="000066"/>
    <a:srgbClr val="4D4D4D"/>
    <a:srgbClr val="003366"/>
    <a:srgbClr val="0066CC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2286000"/>
            <a:ext cx="6248400" cy="533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C86E26-0EC8-4706-82D8-9C210859A3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26920-C543-4EDE-AD98-87077302CC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72350" y="152400"/>
            <a:ext cx="177165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57400" y="152400"/>
            <a:ext cx="516255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1E912-146C-4135-AA1D-7890F16BAD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686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2286000"/>
            <a:ext cx="6248400" cy="5334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8C86E26-0EC8-4706-82D8-9C210859A3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45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076D7-8470-41A2-A37D-72983FD241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40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07B97-C7D0-4B51-B8CF-23897FEFDA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40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57400" y="1295400"/>
            <a:ext cx="29337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0" y="1295400"/>
            <a:ext cx="29337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3A75F-31BF-40CE-9F54-AF9360FA45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4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53E72-BD0E-4728-8E42-F878E2D350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25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22EC5-5A78-43C5-8A7D-6D7CF1E2E3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7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79EC3-7EFF-40E4-8213-A31FE2ED46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1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41C7E-3B19-4EEF-AA39-AAC037B4E0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9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076D7-8470-41A2-A37D-72983FD2415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3DEEF-ED02-4DEA-BB9B-FEB4BB8D35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26920-C543-4EDE-AD98-87077302CC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60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72350" y="152400"/>
            <a:ext cx="177165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57400" y="152400"/>
            <a:ext cx="5162550" cy="5973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1E912-146C-4135-AA1D-7890F16BAD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30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07B97-C7D0-4B51-B8CF-23897FEFDA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57400" y="1295400"/>
            <a:ext cx="29337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0" y="1295400"/>
            <a:ext cx="29337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3A75F-31BF-40CE-9F54-AF9360FA45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53E72-BD0E-4728-8E42-F878E2D350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22EC5-5A78-43C5-8A7D-6D7CF1E2E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79EC3-7EFF-40E4-8213-A31FE2ED46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41C7E-3B19-4EEF-AA39-AAC037B4E0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3DEEF-ED02-4DEA-BB9B-FEB4BB8D35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24200" y="1524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295400"/>
            <a:ext cx="60198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692365B-6210-40DE-A140-0890F2653C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33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33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rgbClr val="0033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24200" y="152400"/>
            <a:ext cx="601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295400"/>
            <a:ext cx="60198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692365B-6210-40DE-A140-0890F2653C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0033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0033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rgbClr val="0033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rgbClr val="00336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5786" y="2564904"/>
            <a:ext cx="7986738" cy="1872208"/>
          </a:xfrm>
          <a:ln w="28575"/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dirty="0"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dirty="0" smtClean="0"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СОЦИОКУЛЬТУРНОЕ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СОДЕРЖАНИЕ ОБРАЗОВАТЕЛЬНОГО ПРОЦЕССА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 КАК  ПОКАЗАТЕЛЬ  КАЧЕСТВА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</a:b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ДОШКОЛЬНОГО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 ОБРАЗОВАНИЯ  </a:t>
            </a:r>
            <a:r>
              <a:rPr lang="ru-RU" sz="3600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</a:br>
            <a:endParaRPr lang="ru-RU" sz="44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14290"/>
            <a:ext cx="8001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Муниципальное </a:t>
            </a:r>
            <a:r>
              <a:rPr lang="ru-RU" sz="2000" b="1" dirty="0" smtClean="0">
                <a:solidFill>
                  <a:schemeClr val="bg1"/>
                </a:solidFill>
              </a:rPr>
              <a:t>бюджетное дошкольное </a:t>
            </a:r>
            <a:r>
              <a:rPr lang="ru-RU" sz="2000" b="1" dirty="0" smtClean="0">
                <a:solidFill>
                  <a:schemeClr val="bg1"/>
                </a:solidFill>
              </a:rPr>
              <a:t>образовательное учреждение </a:t>
            </a:r>
            <a:r>
              <a:rPr lang="ru-RU" sz="2000" b="1" dirty="0" smtClean="0">
                <a:solidFill>
                  <a:schemeClr val="bg1"/>
                </a:solidFill>
              </a:rPr>
              <a:t>«Детский </a:t>
            </a:r>
            <a:r>
              <a:rPr lang="ru-RU" sz="2000" b="1" dirty="0" smtClean="0">
                <a:solidFill>
                  <a:schemeClr val="bg1"/>
                </a:solidFill>
              </a:rPr>
              <a:t>сад </a:t>
            </a:r>
            <a:r>
              <a:rPr lang="ru-RU" sz="2000" b="1" dirty="0" smtClean="0">
                <a:solidFill>
                  <a:schemeClr val="bg1"/>
                </a:solidFill>
              </a:rPr>
              <a:t>комбинированного </a:t>
            </a:r>
            <a:r>
              <a:rPr lang="ru-RU" sz="2000" b="1" dirty="0" smtClean="0">
                <a:solidFill>
                  <a:schemeClr val="bg1"/>
                </a:solidFill>
              </a:rPr>
              <a:t>вида </a:t>
            </a:r>
            <a:r>
              <a:rPr lang="ru-RU" sz="2000" b="1" dirty="0" smtClean="0">
                <a:solidFill>
                  <a:schemeClr val="bg1"/>
                </a:solidFill>
              </a:rPr>
              <a:t>«Виктория» </a:t>
            </a:r>
            <a:r>
              <a:rPr lang="ru-RU" sz="2000" b="1" dirty="0" smtClean="0">
                <a:solidFill>
                  <a:schemeClr val="bg1"/>
                </a:solidFill>
              </a:rPr>
              <a:t>№ 16»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г</a:t>
            </a:r>
            <a:r>
              <a:rPr lang="ru-RU" sz="2000" b="1" dirty="0" smtClean="0">
                <a:solidFill>
                  <a:schemeClr val="bg1"/>
                </a:solidFill>
              </a:rPr>
              <a:t>ород-курорт  Кисловодск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4786322"/>
            <a:ext cx="5429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+mn-lt"/>
                <a:cs typeface="Times New Roman" panose="02020603050405020304" pitchFamily="18" charset="0"/>
              </a:rPr>
              <a:t>Каплунова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 Светлана Николаевна,</a:t>
            </a:r>
          </a:p>
          <a:p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заместитель 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заведующего 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УВР  </a:t>
            </a:r>
            <a:endParaRPr lang="ru-RU" sz="2000" b="1" dirty="0"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286544" cy="838200"/>
          </a:xfrm>
        </p:spPr>
        <p:txBody>
          <a:bodyPr/>
          <a:lstStyle/>
          <a:p>
            <a:pPr algn="ctr"/>
            <a:r>
              <a:rPr lang="ru-RU" sz="2800" dirty="0" smtClean="0"/>
              <a:t>Время милосердия на   </a:t>
            </a:r>
            <a:r>
              <a:rPr lang="ru-RU" sz="2800" dirty="0" smtClean="0"/>
              <a:t>С</a:t>
            </a:r>
            <a:r>
              <a:rPr lang="ru-RU" sz="2800" dirty="0" smtClean="0"/>
              <a:t>таврополье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9"/>
            <a:ext cx="2973824" cy="4068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user\Desktop\Мероприятия в ДОУ\Неделя милосердия\милосердие отчет\SNV335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92797"/>
            <a:ext cx="525658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62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286544" cy="838200"/>
          </a:xfrm>
        </p:spPr>
        <p:txBody>
          <a:bodyPr/>
          <a:lstStyle/>
          <a:p>
            <a:pPr algn="ctr"/>
            <a:r>
              <a:rPr lang="ru-RU" sz="2800" dirty="0" smtClean="0"/>
              <a:t>Матрешки всюду славятся и всем народам нравятся!</a:t>
            </a:r>
          </a:p>
        </p:txBody>
      </p:sp>
      <p:pic>
        <p:nvPicPr>
          <p:cNvPr id="5" name="Рисунок 4" descr="C:\Users\user\Desktop\Мероприятия в ДОУ\Матрешки\SNV357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8" y="1340768"/>
            <a:ext cx="417646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DCIM\100SSCAM\SNV3573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/>
          <a:stretch/>
        </p:blipFill>
        <p:spPr bwMode="auto">
          <a:xfrm>
            <a:off x="4572000" y="2378684"/>
            <a:ext cx="4355976" cy="389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71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286544" cy="838200"/>
          </a:xfrm>
        </p:spPr>
        <p:txBody>
          <a:bodyPr/>
          <a:lstStyle/>
          <a:p>
            <a:pPr algn="ctr"/>
            <a:r>
              <a:rPr lang="ru-RU" sz="2800" dirty="0" smtClean="0"/>
              <a:t>Матрешки всюду славятся и всем народам нравятся!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t="4135" r="6384" b="7754"/>
          <a:stretch/>
        </p:blipFill>
        <p:spPr bwMode="auto">
          <a:xfrm>
            <a:off x="251520" y="1340768"/>
            <a:ext cx="4746568" cy="362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4628" r="6208" b="5870"/>
          <a:stretch/>
        </p:blipFill>
        <p:spPr bwMode="auto">
          <a:xfrm>
            <a:off x="5148064" y="2564904"/>
            <a:ext cx="3737664" cy="338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435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286544" cy="838200"/>
          </a:xfrm>
        </p:spPr>
        <p:txBody>
          <a:bodyPr/>
          <a:lstStyle/>
          <a:p>
            <a:pPr algn="ctr"/>
            <a:r>
              <a:rPr lang="ru-RU" sz="2800" dirty="0"/>
              <a:t>Содержание образования как показатель его качества</a:t>
            </a:r>
            <a:endParaRPr lang="ru-RU" sz="28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464496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Стеркина</a:t>
            </a:r>
            <a:r>
              <a:rPr lang="ru-RU" b="1" dirty="0"/>
              <a:t> Р. Б. </a:t>
            </a:r>
            <a:endParaRPr lang="ru-RU" b="1" dirty="0" smtClean="0"/>
          </a:p>
          <a:p>
            <a:r>
              <a:rPr lang="ru-RU" b="1" dirty="0" smtClean="0"/>
              <a:t>Качество </a:t>
            </a:r>
            <a:r>
              <a:rPr lang="ru-RU" b="1" dirty="0"/>
              <a:t>дошкольного образования и основные тенденции его изменения 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9413" y="1628800"/>
            <a:ext cx="851708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Качество образования «задает» качество жизни человека и общества, ибо оно </a:t>
            </a:r>
            <a:r>
              <a:rPr lang="ru-RU" sz="2000" b="1" dirty="0" smtClean="0"/>
              <a:t>определяется… качеством </a:t>
            </a:r>
            <a:r>
              <a:rPr lang="ru-RU" sz="2000" b="1" dirty="0"/>
              <a:t>личностного, мировоззренческого, гражданского развития подрастающего поколения и его эмоционально-ценностного ориентирования в окружающем мире. Отсюда проблема качества образования должна рассматриваться с позиции прежде всего человеческой и социальной ценности образования, так как полноценное образование, полученное человеком, позволяет ему не только овладеть определенными знаниями о природе, человеке, обществе, но и познать самого себя, проявить впоследствии себя в качестве гражданина, семьянина, </a:t>
            </a:r>
            <a:r>
              <a:rPr lang="ru-RU" sz="2000" b="1" dirty="0" smtClean="0"/>
              <a:t>труженика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20598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85786" y="2564904"/>
            <a:ext cx="7986738" cy="1872208"/>
          </a:xfrm>
          <a:ln w="28575"/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dirty="0"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2400" dirty="0" smtClean="0"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СОЦИОКУЛЬТУРНОЕ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СОДЕРЖАНИЕ ОБРАЗОВАТЕЛЬНОГО ПРОЦЕССА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 КАК  ПОКАЗАТЕЛЬ  КАЧЕСТВА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</a:b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ДОШКОЛЬНОГО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/>
                <a:cs typeface="Times New Roman"/>
              </a:rPr>
              <a:t> ОБРАЗОВАНИЯ  </a:t>
            </a:r>
            <a:r>
              <a:rPr lang="ru-RU" sz="3600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00B0F0"/>
                </a:solidFill>
                <a:latin typeface="+mn-lt"/>
                <a:ea typeface="Calibri"/>
                <a:cs typeface="Times New Roman"/>
              </a:rPr>
            </a:br>
            <a:endParaRPr lang="ru-RU" sz="44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14290"/>
            <a:ext cx="8001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Муниципальное бюджетное дошкольное образовательное учреждение «Детский сад комбинированного вида «Виктория» № 16»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</a:rPr>
              <a:t>г</a:t>
            </a:r>
            <a:r>
              <a:rPr lang="ru-RU" sz="2000" b="1" dirty="0" smtClean="0">
                <a:solidFill>
                  <a:srgbClr val="FFFFFF"/>
                </a:solidFill>
              </a:rPr>
              <a:t>ород-курорт  Кисловодск</a:t>
            </a:r>
            <a:endParaRPr lang="ru-RU" sz="20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6116" y="4786322"/>
            <a:ext cx="5429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Каплунова</a:t>
            </a:r>
            <a:r>
              <a:rPr lang="ru-RU" sz="20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Светлана Николаевна,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заместитель заведующего по УВР  </a:t>
            </a:r>
            <a:endParaRPr lang="ru-RU" sz="2000" b="1" dirty="0">
              <a:solidFill>
                <a:srgbClr val="000000"/>
              </a:solidFill>
              <a:latin typeface="Aria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1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ФГОС </a:t>
            </a:r>
            <a:r>
              <a:rPr lang="ru-RU" dirty="0"/>
              <a:t>ДО: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2321297"/>
            <a:ext cx="821537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180975" algn="ctr">
              <a:spcBef>
                <a:spcPct val="0"/>
              </a:spcBef>
              <a:buNone/>
            </a:pPr>
            <a:r>
              <a:rPr lang="ru-RU" sz="3200" u="sng" kern="1200" dirty="0" smtClean="0">
                <a:solidFill>
                  <a:prstClr val="black"/>
                </a:solidFill>
              </a:rPr>
              <a:t>1.4</a:t>
            </a:r>
            <a:r>
              <a:rPr lang="ru-RU" sz="3200" u="sng" kern="1200" dirty="0">
                <a:solidFill>
                  <a:prstClr val="black"/>
                </a:solidFill>
              </a:rPr>
              <a:t>. Основные принципы дошкольного образования:</a:t>
            </a:r>
            <a:br>
              <a:rPr lang="ru-RU" sz="3200" u="sng" kern="1200" dirty="0">
                <a:solidFill>
                  <a:prstClr val="black"/>
                </a:solidFill>
              </a:rPr>
            </a:br>
            <a:r>
              <a:rPr lang="ru-RU" sz="3200" kern="1200" dirty="0">
                <a:solidFill>
                  <a:schemeClr val="tx1"/>
                </a:solidFill>
              </a:rPr>
              <a:t>6) приобщение детей к социокультурным нормам, традициям семьи, общества и государства;</a:t>
            </a:r>
            <a:br>
              <a:rPr lang="ru-RU" sz="3200" kern="1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  <a:ea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643702" cy="838200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образовательных областях:</a:t>
            </a:r>
            <a:br>
              <a:rPr lang="ru-RU" dirty="0"/>
            </a:br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8024" y="1772816"/>
            <a:ext cx="3525712" cy="4396970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lt"/>
              </a:rPr>
              <a:t>Познавательное развитие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lt"/>
              </a:rPr>
              <a:t>  представления о социокультурных ценностях нашего народа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772816"/>
            <a:ext cx="3525712" cy="4396970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lt"/>
              </a:rPr>
              <a:t>Социально-коммуникативное развитие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+mn-lt"/>
              </a:rPr>
              <a:t> направлено на усвоение норм и ценностей, принятых в обществе, включая моральные и нравственные ценности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072230" cy="838200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</a:t>
            </a:r>
            <a:r>
              <a:rPr lang="ru-RU" sz="2800" dirty="0"/>
              <a:t>образовательных областях: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1808" y="2374692"/>
            <a:ext cx="2886016" cy="3744417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kern="0" dirty="0" smtClean="0">
                <a:solidFill>
                  <a:prstClr val="black"/>
                </a:solidFill>
                <a:latin typeface="+mn-lt"/>
              </a:rPr>
              <a:t>Речевое развитие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prstClr val="black"/>
                </a:solidFill>
                <a:latin typeface="+mn-lt"/>
              </a:rPr>
              <a:t>владение </a:t>
            </a:r>
            <a:r>
              <a:rPr lang="ru-RU" sz="2400" b="1" kern="0" dirty="0">
                <a:solidFill>
                  <a:prstClr val="black"/>
                </a:solidFill>
                <a:latin typeface="+mn-lt"/>
              </a:rPr>
              <a:t>речью как средством общения и культуры</a:t>
            </a:r>
            <a:endParaRPr kumimoji="0" lang="ru-RU" sz="2400" b="1" i="0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+mn-lt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10986" y="2312903"/>
            <a:ext cx="2886016" cy="3816365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dirty="0" smtClean="0"/>
              <a:t>Физическое развитие </a:t>
            </a:r>
            <a:r>
              <a:rPr lang="ru-RU" sz="2400" b="1" dirty="0" smtClean="0"/>
              <a:t>становление </a:t>
            </a:r>
            <a:r>
              <a:rPr lang="ru-RU" sz="2400" b="1" dirty="0"/>
              <a:t>ценностей здорового образа жизни</a:t>
            </a:r>
            <a:endParaRPr kumimoji="0" lang="ru-RU" sz="2400" b="0" i="0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31840" y="1340768"/>
            <a:ext cx="2814008" cy="3832172"/>
          </a:xfrm>
          <a:prstGeom prst="roundRect">
            <a:avLst/>
          </a:prstGeom>
          <a:solidFill>
            <a:srgbClr val="F496CB"/>
          </a:solidFill>
          <a:ln w="19050" cap="rnd" cmpd="sng" algn="ctr">
            <a:solidFill>
              <a:srgbClr val="F496C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u="sng" dirty="0" smtClean="0"/>
              <a:t>Художественно-эстетическое развитие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/>
              <a:t>становление </a:t>
            </a:r>
            <a:r>
              <a:rPr lang="ru-RU" sz="2400" b="1" dirty="0"/>
              <a:t>эстетического отношения к окружающему миру</a:t>
            </a:r>
            <a:endParaRPr kumimoji="0" lang="ru-RU" sz="2400" b="0" i="0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uLnTx/>
              <a:uFillTx/>
              <a:latin typeface="Trebuchet MS" panose="020B06030202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072230" cy="838200"/>
          </a:xfrm>
        </p:spPr>
        <p:txBody>
          <a:bodyPr/>
          <a:lstStyle/>
          <a:p>
            <a:r>
              <a:rPr lang="ru-RU" sz="2800" dirty="0"/>
              <a:t>Комплексно-тематический принцип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7920880" cy="494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algn="l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r>
              <a:rPr lang="ru-RU" altLang="ru-RU" sz="2400" b="1" kern="0" dirty="0">
                <a:latin typeface="+mn-lt"/>
              </a:rPr>
              <a:t>Объединение комплекса различных </a:t>
            </a:r>
            <a:r>
              <a:rPr lang="ru-RU" altLang="ru-RU" sz="2400" b="1" kern="0" dirty="0" smtClean="0">
                <a:latin typeface="+mn-lt"/>
              </a:rPr>
              <a:t>видов специфических </a:t>
            </a:r>
            <a:r>
              <a:rPr lang="ru-RU" altLang="ru-RU" sz="2400" b="1" kern="0" dirty="0">
                <a:latin typeface="+mn-lt"/>
              </a:rPr>
              <a:t>детских деятельностей вокруг единой «темы»</a:t>
            </a:r>
            <a:r>
              <a:rPr lang="ru-RU" altLang="ru-RU" sz="2400" kern="0" dirty="0">
                <a:latin typeface="+mn-lt"/>
              </a:rPr>
              <a:t> </a:t>
            </a:r>
            <a:endParaRPr lang="ru-RU" altLang="ru-RU" sz="2400" kern="0" dirty="0" smtClean="0">
              <a:latin typeface="+mn-lt"/>
            </a:endParaRPr>
          </a:p>
          <a:p>
            <a:pPr lvl="0" algn="l">
              <a:lnSpc>
                <a:spcPct val="90000"/>
              </a:lnSpc>
              <a:spcBef>
                <a:spcPct val="20000"/>
              </a:spcBef>
            </a:pPr>
            <a:endParaRPr lang="ru-RU" altLang="ru-RU" sz="2400" b="1" kern="0" dirty="0">
              <a:latin typeface="+mn-lt"/>
            </a:endParaRPr>
          </a:p>
          <a:p>
            <a:pPr marL="457200" lvl="0" indent="-457200" algn="l">
              <a:lnSpc>
                <a:spcPct val="90000"/>
              </a:lnSpc>
              <a:spcBef>
                <a:spcPct val="20000"/>
              </a:spcBef>
              <a:buAutoNum type="arabicParenR" startAt="2"/>
            </a:pPr>
            <a:r>
              <a:rPr lang="ru-RU" altLang="ru-RU" sz="2400" b="1" kern="0" dirty="0" smtClean="0">
                <a:latin typeface="+mn-lt"/>
              </a:rPr>
              <a:t>Виды </a:t>
            </a:r>
            <a:r>
              <a:rPr lang="ru-RU" altLang="ru-RU" sz="2400" b="1" kern="0" dirty="0">
                <a:latin typeface="+mn-lt"/>
              </a:rPr>
              <a:t>«тем»: «организующие моменты», </a:t>
            </a:r>
            <a:r>
              <a:rPr lang="ru-RU" altLang="ru-RU" sz="2400" b="1" kern="0" dirty="0" smtClean="0">
                <a:latin typeface="+mn-lt"/>
              </a:rPr>
              <a:t>        </a:t>
            </a:r>
          </a:p>
          <a:p>
            <a:pPr lvl="0" algn="l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b="1" kern="0" dirty="0">
                <a:latin typeface="+mn-lt"/>
              </a:rPr>
              <a:t> </a:t>
            </a:r>
            <a:r>
              <a:rPr lang="ru-RU" altLang="ru-RU" sz="2400" b="1" kern="0" dirty="0" smtClean="0">
                <a:latin typeface="+mn-lt"/>
              </a:rPr>
              <a:t>     «</a:t>
            </a:r>
            <a:r>
              <a:rPr lang="ru-RU" altLang="ru-RU" sz="2400" b="1" kern="0" dirty="0">
                <a:latin typeface="+mn-lt"/>
              </a:rPr>
              <a:t>тематические недели», «события</a:t>
            </a:r>
            <a:r>
              <a:rPr lang="ru-RU" altLang="ru-RU" sz="2400" b="1" kern="0" dirty="0" smtClean="0">
                <a:latin typeface="+mn-lt"/>
              </a:rPr>
              <a:t>»,    </a:t>
            </a:r>
          </a:p>
          <a:p>
            <a:pPr lvl="0" algn="l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b="1" kern="0" dirty="0">
                <a:latin typeface="+mn-lt"/>
              </a:rPr>
              <a:t> </a:t>
            </a:r>
            <a:r>
              <a:rPr lang="ru-RU" altLang="ru-RU" sz="2400" b="1" kern="0" dirty="0" smtClean="0">
                <a:latin typeface="+mn-lt"/>
              </a:rPr>
              <a:t>     «</a:t>
            </a:r>
            <a:r>
              <a:rPr lang="ru-RU" altLang="ru-RU" sz="2400" b="1" kern="0" dirty="0">
                <a:latin typeface="+mn-lt"/>
              </a:rPr>
              <a:t>реализация проектов», «сезонные явления в </a:t>
            </a:r>
            <a:r>
              <a:rPr lang="ru-RU" altLang="ru-RU" sz="2400" b="1" kern="0" dirty="0" smtClean="0">
                <a:latin typeface="+mn-lt"/>
              </a:rPr>
              <a:t> </a:t>
            </a:r>
          </a:p>
          <a:p>
            <a:pPr lvl="0" algn="l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b="1" kern="0" dirty="0">
                <a:latin typeface="+mn-lt"/>
              </a:rPr>
              <a:t> </a:t>
            </a:r>
            <a:r>
              <a:rPr lang="ru-RU" altLang="ru-RU" sz="2400" b="1" kern="0" dirty="0" smtClean="0">
                <a:latin typeface="+mn-lt"/>
              </a:rPr>
              <a:t>     природе</a:t>
            </a:r>
            <a:r>
              <a:rPr lang="ru-RU" altLang="ru-RU" sz="2400" b="1" kern="0" dirty="0">
                <a:latin typeface="+mn-lt"/>
              </a:rPr>
              <a:t>», «праздники», «традиции»</a:t>
            </a:r>
            <a:r>
              <a:rPr lang="ru-RU" altLang="ru-RU" sz="2400" kern="0" dirty="0">
                <a:latin typeface="+mn-lt"/>
              </a:rPr>
              <a:t> </a:t>
            </a:r>
            <a:endParaRPr lang="ru-RU" altLang="ru-RU" sz="2400" kern="0" dirty="0" smtClean="0">
              <a:latin typeface="+mn-lt"/>
            </a:endParaRPr>
          </a:p>
          <a:p>
            <a:pPr marL="609600" lvl="0" indent="-609600" algn="l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endParaRPr lang="ru-RU" altLang="ru-RU" sz="2400" b="1" kern="0" dirty="0">
              <a:latin typeface="+mn-lt"/>
            </a:endParaRPr>
          </a:p>
          <a:p>
            <a:pPr marL="457200" lvl="0" indent="-457200" algn="l">
              <a:lnSpc>
                <a:spcPct val="90000"/>
              </a:lnSpc>
              <a:spcBef>
                <a:spcPct val="20000"/>
              </a:spcBef>
              <a:buAutoNum type="arabicParenR" startAt="3"/>
            </a:pPr>
            <a:r>
              <a:rPr lang="ru-RU" altLang="ru-RU" sz="2400" b="1" kern="0" dirty="0" smtClean="0">
                <a:latin typeface="+mn-lt"/>
              </a:rPr>
              <a:t>Тесная </a:t>
            </a:r>
            <a:r>
              <a:rPr lang="ru-RU" altLang="ru-RU" sz="2400" b="1" kern="0" dirty="0">
                <a:latin typeface="+mn-lt"/>
              </a:rPr>
              <a:t>взаимосвязь и взаимозависимость с </a:t>
            </a:r>
            <a:endParaRPr lang="ru-RU" altLang="ru-RU" sz="2400" b="1" kern="0" dirty="0" smtClean="0">
              <a:latin typeface="+mn-lt"/>
            </a:endParaRPr>
          </a:p>
          <a:p>
            <a:pPr lvl="0" algn="l">
              <a:lnSpc>
                <a:spcPct val="90000"/>
              </a:lnSpc>
              <a:spcBef>
                <a:spcPct val="20000"/>
              </a:spcBef>
            </a:pPr>
            <a:r>
              <a:rPr lang="ru-RU" altLang="ru-RU" sz="2400" b="1" kern="0" dirty="0" smtClean="0">
                <a:latin typeface="+mn-lt"/>
              </a:rPr>
              <a:t>       интеграцией </a:t>
            </a:r>
            <a:r>
              <a:rPr lang="ru-RU" altLang="ru-RU" sz="2400" b="1" kern="0" dirty="0">
                <a:latin typeface="+mn-lt"/>
              </a:rPr>
              <a:t>детских деятельностей</a:t>
            </a:r>
            <a:r>
              <a:rPr lang="ru-RU" altLang="ru-RU" sz="2400" kern="0" dirty="0">
                <a:latin typeface="+mn-lt"/>
              </a:rPr>
              <a:t> </a:t>
            </a:r>
            <a:endParaRPr lang="ru-RU" altLang="ru-RU" sz="2400" kern="0" dirty="0" smtClean="0">
              <a:latin typeface="+mn-lt"/>
            </a:endParaRPr>
          </a:p>
          <a:p>
            <a:pPr marL="609600" lvl="0" indent="-609600" algn="l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endParaRPr lang="ru-RU" altLang="ru-RU" kern="0" dirty="0">
              <a:latin typeface="+mn-lt"/>
            </a:endParaRPr>
          </a:p>
          <a:p>
            <a:pPr marL="609600" lvl="0" indent="-609600" algn="l">
              <a:lnSpc>
                <a:spcPct val="90000"/>
              </a:lnSpc>
              <a:spcBef>
                <a:spcPct val="20000"/>
              </a:spcBef>
              <a:buFontTx/>
              <a:buAutoNum type="arabicParenR"/>
            </a:pPr>
            <a:endParaRPr lang="ru-RU" altLang="ru-RU" kern="0" dirty="0" smtClean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215106" cy="838200"/>
          </a:xfrm>
        </p:spPr>
        <p:txBody>
          <a:bodyPr/>
          <a:lstStyle/>
          <a:p>
            <a:r>
              <a:rPr lang="ru-RU" sz="2800" dirty="0" smtClean="0"/>
              <a:t>Социокультурные ценности:</a:t>
            </a:r>
            <a:endParaRPr lang="en-US" sz="28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242339" y="1405955"/>
            <a:ext cx="2286454" cy="2064035"/>
            <a:chOff x="3286122" y="3"/>
            <a:chExt cx="2286454" cy="206403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Овал 6"/>
            <p:cNvSpPr/>
            <p:nvPr/>
          </p:nvSpPr>
          <p:spPr>
            <a:xfrm>
              <a:off x="3286122" y="3"/>
              <a:ext cx="2286454" cy="2064035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9BBB59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9BBB59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9" name="Овал 4"/>
            <p:cNvSpPr/>
            <p:nvPr/>
          </p:nvSpPr>
          <p:spPr>
            <a:xfrm>
              <a:off x="3620965" y="302274"/>
              <a:ext cx="1616768" cy="1459493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ДОМ</a:t>
              </a:r>
            </a:p>
            <a:p>
              <a:pPr marL="0" marR="0" lvl="0" indent="0" algn="l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         И</a:t>
              </a:r>
            </a:p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 СЕМЬЯ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95536" y="1421979"/>
            <a:ext cx="2362074" cy="2168717"/>
            <a:chOff x="6709430" y="1357303"/>
            <a:chExt cx="2362074" cy="21687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Овал 10"/>
            <p:cNvSpPr/>
            <p:nvPr/>
          </p:nvSpPr>
          <p:spPr>
            <a:xfrm>
              <a:off x="6709430" y="1357303"/>
              <a:ext cx="2362074" cy="216871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2" name="Овал 4"/>
            <p:cNvSpPr/>
            <p:nvPr/>
          </p:nvSpPr>
          <p:spPr>
            <a:xfrm>
              <a:off x="7055348" y="1674904"/>
              <a:ext cx="1670238" cy="153351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МИР ВОКРУГ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475656" y="3986127"/>
            <a:ext cx="2352355" cy="2295416"/>
            <a:chOff x="0" y="1000100"/>
            <a:chExt cx="2352355" cy="229541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Овал 16"/>
            <p:cNvSpPr/>
            <p:nvPr/>
          </p:nvSpPr>
          <p:spPr>
            <a:xfrm>
              <a:off x="0" y="1000100"/>
              <a:ext cx="2352355" cy="2295416"/>
            </a:xfrm>
            <a:prstGeom prst="ellipse">
              <a:avLst/>
            </a:prstGeom>
            <a:solidFill>
              <a:srgbClr val="8064A2">
                <a:lumMod val="60000"/>
                <a:lumOff val="40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18" name="Овал 4"/>
            <p:cNvSpPr/>
            <p:nvPr/>
          </p:nvSpPr>
          <p:spPr>
            <a:xfrm>
              <a:off x="344494" y="1336256"/>
              <a:ext cx="1663367" cy="1623104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ТРУД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ЗЕМНОЙ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860032" y="3861048"/>
            <a:ext cx="2507029" cy="2305621"/>
            <a:chOff x="0" y="4390807"/>
            <a:chExt cx="2507029" cy="230562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Овал 19"/>
            <p:cNvSpPr/>
            <p:nvPr/>
          </p:nvSpPr>
          <p:spPr>
            <a:xfrm>
              <a:off x="0" y="4390807"/>
              <a:ext cx="2507029" cy="2305621"/>
            </a:xfrm>
            <a:prstGeom prst="ellipse">
              <a:avLst/>
            </a:prstGeom>
            <a:solidFill>
              <a:srgbClr val="C0504D">
                <a:lumMod val="7500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1" name="Овал 4"/>
            <p:cNvSpPr/>
            <p:nvPr/>
          </p:nvSpPr>
          <p:spPr>
            <a:xfrm>
              <a:off x="367146" y="4728457"/>
              <a:ext cx="1772737" cy="1630321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ТРУД </a:t>
              </a:r>
            </a:p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ДУШИ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092121" y="1412104"/>
            <a:ext cx="2712879" cy="2188465"/>
            <a:chOff x="6431120" y="4357698"/>
            <a:chExt cx="2712879" cy="218846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Овал 22"/>
            <p:cNvSpPr/>
            <p:nvPr/>
          </p:nvSpPr>
          <p:spPr>
            <a:xfrm>
              <a:off x="6431120" y="4357698"/>
              <a:ext cx="2712879" cy="2188465"/>
            </a:xfrm>
            <a:prstGeom prst="ellipse">
              <a:avLst/>
            </a:prstGeom>
            <a:gradFill rotWithShape="1">
              <a:gsLst>
                <a:gs pos="0">
                  <a:srgbClr val="9BBB59">
                    <a:hueOff val="5625132"/>
                    <a:satOff val="-8440"/>
                    <a:lumOff val="-1373"/>
                    <a:alphaOff val="0"/>
                    <a:shade val="51000"/>
                    <a:satMod val="130000"/>
                  </a:srgbClr>
                </a:gs>
                <a:gs pos="80000">
                  <a:srgbClr val="9BBB59">
                    <a:hueOff val="5625132"/>
                    <a:satOff val="-8440"/>
                    <a:lumOff val="-1373"/>
                    <a:alphaOff val="0"/>
                    <a:shade val="93000"/>
                    <a:satMod val="130000"/>
                  </a:srgbClr>
                </a:gs>
                <a:gs pos="100000">
                  <a:srgbClr val="9BBB59">
                    <a:hueOff val="5625132"/>
                    <a:satOff val="-8440"/>
                    <a:lumOff val="-1373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7000" h="25400" prst="relaxedInset"/>
            </a:sp3d>
          </p:spPr>
        </p:sp>
        <p:sp>
          <p:nvSpPr>
            <p:cNvPr id="24" name="Овал 4"/>
            <p:cNvSpPr/>
            <p:nvPr/>
          </p:nvSpPr>
          <p:spPr>
            <a:xfrm>
              <a:off x="6828412" y="4678191"/>
              <a:ext cx="1918295" cy="154747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itchFamily="34" charset="0"/>
                </a:rPr>
                <a:t>НАШЕ ОТЕЧЕСТВО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 rot="4106666">
            <a:off x="2030808" y="3403864"/>
            <a:ext cx="468311" cy="659591"/>
            <a:chOff x="2427263" y="2461123"/>
            <a:chExt cx="452601" cy="65959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Стрелка вправо 25"/>
            <p:cNvSpPr/>
            <p:nvPr/>
          </p:nvSpPr>
          <p:spPr>
            <a:xfrm rot="12211419">
              <a:off x="2427263" y="2461123"/>
              <a:ext cx="452601" cy="6595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BBB59">
                <a:hueOff val="11250264"/>
                <a:satOff val="-16880"/>
                <a:lumOff val="-2745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27" name="Стрелка вправо 4"/>
            <p:cNvSpPr/>
            <p:nvPr/>
          </p:nvSpPr>
          <p:spPr>
            <a:xfrm rot="23011419">
              <a:off x="2557401" y="2620138"/>
              <a:ext cx="316821" cy="395755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 rot="1059513">
            <a:off x="2822879" y="2060848"/>
            <a:ext cx="428696" cy="659591"/>
            <a:chOff x="6165186" y="2598589"/>
            <a:chExt cx="428696" cy="65959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Стрелка вправо 28"/>
            <p:cNvSpPr/>
            <p:nvPr/>
          </p:nvSpPr>
          <p:spPr>
            <a:xfrm rot="20528669">
              <a:off x="6165186" y="2598589"/>
              <a:ext cx="428696" cy="6595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BBB59">
                <a:hueOff val="2812566"/>
                <a:satOff val="-4220"/>
                <a:lumOff val="-686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30" name="Стрелка вправо 4"/>
            <p:cNvSpPr/>
            <p:nvPr/>
          </p:nvSpPr>
          <p:spPr>
            <a:xfrm rot="20528669">
              <a:off x="6168283" y="2750224"/>
              <a:ext cx="300087" cy="395755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 rot="5400000">
            <a:off x="5446784" y="2239067"/>
            <a:ext cx="659591" cy="350190"/>
            <a:chOff x="4094308" y="2229215"/>
            <a:chExt cx="659591" cy="35019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2" name="Стрелка вправо 31"/>
            <p:cNvSpPr/>
            <p:nvPr/>
          </p:nvSpPr>
          <p:spPr>
            <a:xfrm rot="16213139">
              <a:off x="4249009" y="2074514"/>
              <a:ext cx="350190" cy="6595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BBB59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33" name="Стрелка вправо 4"/>
            <p:cNvSpPr/>
            <p:nvPr/>
          </p:nvSpPr>
          <p:spPr>
            <a:xfrm rot="16213139">
              <a:off x="4301337" y="2258960"/>
              <a:ext cx="245133" cy="395755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 rot="3518222">
            <a:off x="6647353" y="3523425"/>
            <a:ext cx="591622" cy="606871"/>
            <a:chOff x="5978098" y="4187587"/>
            <a:chExt cx="644794" cy="65959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5" name="Стрелка вправо 34"/>
            <p:cNvSpPr/>
            <p:nvPr/>
          </p:nvSpPr>
          <p:spPr>
            <a:xfrm rot="1759747">
              <a:off x="5978098" y="4187587"/>
              <a:ext cx="644794" cy="6595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9BBB59">
                <a:hueOff val="5625132"/>
                <a:satOff val="-8440"/>
                <a:lumOff val="-1373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36" name="Стрелка вправо 4"/>
            <p:cNvSpPr/>
            <p:nvPr/>
          </p:nvSpPr>
          <p:spPr>
            <a:xfrm rot="1759747">
              <a:off x="5990495" y="4272130"/>
              <a:ext cx="451356" cy="395755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 rot="8849197">
            <a:off x="4063169" y="4480598"/>
            <a:ext cx="644794" cy="659591"/>
            <a:chOff x="5978098" y="4187587"/>
            <a:chExt cx="644794" cy="65959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трелка вправо 37"/>
            <p:cNvSpPr/>
            <p:nvPr/>
          </p:nvSpPr>
          <p:spPr>
            <a:xfrm rot="1759747">
              <a:off x="5978098" y="4187587"/>
              <a:ext cx="644794" cy="65959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8E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-70000" extrusionH="63500" prstMaterial="matte">
              <a:bevelT w="25400" h="6350" prst="relaxedInset"/>
              <a:contourClr>
                <a:sysClr val="window" lastClr="FFFFFF"/>
              </a:contourClr>
            </a:sp3d>
          </p:spPr>
        </p:sp>
        <p:sp>
          <p:nvSpPr>
            <p:cNvPr id="39" name="Стрелка вправо 4"/>
            <p:cNvSpPr/>
            <p:nvPr/>
          </p:nvSpPr>
          <p:spPr>
            <a:xfrm rot="1759747">
              <a:off x="5990495" y="4272130"/>
              <a:ext cx="451356" cy="395755"/>
            </a:xfrm>
            <a:prstGeom prst="rect">
              <a:avLst/>
            </a:prstGeom>
            <a:noFill/>
            <a:ln>
              <a:noFill/>
            </a:ln>
            <a:effectLst/>
            <a:sp3d z="-70000"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643702" cy="838200"/>
          </a:xfrm>
        </p:spPr>
        <p:txBody>
          <a:bodyPr/>
          <a:lstStyle/>
          <a:p>
            <a:pPr algn="ctr"/>
            <a:r>
              <a:rPr lang="ru-RU" sz="2800" dirty="0" smtClean="0"/>
              <a:t>Машины Победы</a:t>
            </a:r>
            <a:endParaRPr lang="en-US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168351" cy="431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844825"/>
            <a:ext cx="5160382" cy="4310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760" y="188640"/>
            <a:ext cx="6286544" cy="838200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FFFF"/>
                </a:solidFill>
              </a:rPr>
              <a:t>Машины Победы</a:t>
            </a:r>
            <a:endParaRPr lang="en-US" sz="2800" dirty="0"/>
          </a:p>
        </p:txBody>
      </p:sp>
      <p:pic>
        <p:nvPicPr>
          <p:cNvPr id="5" name="Рисунок 4" descr="C:\Users\user\AppData\Local\Temp\Rar$DIa0.987\SNV345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888432" cy="274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60" y="2204864"/>
            <a:ext cx="4887028" cy="395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152400"/>
            <a:ext cx="6286544" cy="838200"/>
          </a:xfrm>
        </p:spPr>
        <p:txBody>
          <a:bodyPr/>
          <a:lstStyle/>
          <a:p>
            <a:pPr algn="ctr"/>
            <a:r>
              <a:rPr lang="ru-RU" sz="2800" dirty="0" smtClean="0"/>
              <a:t>Моя малая родина</a:t>
            </a:r>
            <a:endParaRPr lang="ru-RU" sz="2800" dirty="0"/>
          </a:p>
        </p:txBody>
      </p:sp>
      <p:pic>
        <p:nvPicPr>
          <p:cNvPr id="7" name="Рисунок 6" descr="C:\Users\user\Desktop\Моя малая родина\SNV337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5" y="1340768"/>
            <a:ext cx="4258700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Моя малая родина\SNV337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392488" cy="3951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ubble_wrap">
  <a:themeElements>
    <a:clrScheme name="bubble_wra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bble_wra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ubble_wra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ubble_wrap">
  <a:themeElements>
    <a:clrScheme name="bubble_wra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bble_wra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ubble_wra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bble_wra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bble_wra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bubble_wrap</Template>
  <TotalTime>184</TotalTime>
  <Words>303</Words>
  <Application>Microsoft Office PowerPoint</Application>
  <PresentationFormat>Экран (4:3)</PresentationFormat>
  <Paragraphs>50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bubble_wrap</vt:lpstr>
      <vt:lpstr>1_bubble_wrap</vt:lpstr>
      <vt:lpstr>  СОЦИОКУЛЬТУРНОЕ СОДЕРЖАНИЕ ОБРАЗОВАТЕЛЬНОГО ПРОЦЕССА  КАК  ПОКАЗАТЕЛЬ  КАЧЕСТВА  ДОШКОЛЬНОГО  ОБРАЗОВАНИЯ   </vt:lpstr>
      <vt:lpstr>   ФГОС ДО:  </vt:lpstr>
      <vt:lpstr> В образовательных областях: </vt:lpstr>
      <vt:lpstr> В образовательных областях: </vt:lpstr>
      <vt:lpstr>Комплексно-тематический принцип</vt:lpstr>
      <vt:lpstr>Социокультурные ценности:</vt:lpstr>
      <vt:lpstr>Машины Победы</vt:lpstr>
      <vt:lpstr>Машины Победы</vt:lpstr>
      <vt:lpstr>Моя малая родина</vt:lpstr>
      <vt:lpstr>Время милосердия на   Ставрополье</vt:lpstr>
      <vt:lpstr>Матрешки всюду славятся и всем народам нравятся!</vt:lpstr>
      <vt:lpstr>Матрешки всюду славятся и всем народам нравятся!</vt:lpstr>
      <vt:lpstr>Содержание образования как показатель его качества</vt:lpstr>
      <vt:lpstr>  СОЦИОКУЛЬТУРНОЕ СОДЕРЖАНИЕ ОБРАЗОВАТЕЛЬНОГО ПРОЦЕССА  КАК  ПОКАЗАТЕЛЬ  КАЧЕСТВА  ДОШКОЛЬНОГО  ОБРАЗОВАНИЯ 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Муниципальное дошкольное образовательное учреждение Детский сад общеразвивающего вида с приоритетным осуществлением физического развития № 15 «Звездочка» Калтанский городской округ </dc:title>
  <dc:creator>Admin</dc:creator>
  <cp:lastModifiedBy>user</cp:lastModifiedBy>
  <cp:revision>18</cp:revision>
  <dcterms:created xsi:type="dcterms:W3CDTF">2011-10-19T14:18:29Z</dcterms:created>
  <dcterms:modified xsi:type="dcterms:W3CDTF">2017-04-18T11:15:45Z</dcterms:modified>
</cp:coreProperties>
</file>