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4" r:id="rId16"/>
    <p:sldId id="271" r:id="rId17"/>
    <p:sldId id="275" r:id="rId18"/>
    <p:sldId id="272" r:id="rId19"/>
    <p:sldId id="273" r:id="rId20"/>
    <p:sldId id="276" r:id="rId21"/>
    <p:sldId id="278" r:id="rId22"/>
    <p:sldId id="277" r:id="rId23"/>
    <p:sldId id="280" r:id="rId24"/>
    <p:sldId id="279" r:id="rId25"/>
    <p:sldId id="281" r:id="rId26"/>
    <p:sldId id="282" r:id="rId27"/>
    <p:sldId id="283" r:id="rId28"/>
    <p:sldId id="286" r:id="rId29"/>
    <p:sldId id="284" r:id="rId30"/>
    <p:sldId id="287" r:id="rId31"/>
    <p:sldId id="25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3" autoAdjust="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6600"/>
            </a:solidFill>
          </c:spPr>
          <c:explosion val="25"/>
          <c:dPt>
            <c:idx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0-F594-45BA-8243-F4E51D3787E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4-45BA-8243-F4E51D378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167E0-4EAB-4895-B3CF-55AFB8055DF1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60093-DAEE-4D63-B22E-1B90986A2A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E3CB-8371-4D30-B35C-3FF40F82B166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56EE-CA3A-4D1B-A3BA-B974A9945D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56EE-CA3A-4D1B-A3BA-B974A9945D4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56EE-CA3A-4D1B-A3BA-B974A9945D4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56925A"/>
                </a:gs>
                <a:gs pos="50000">
                  <a:srgbClr val="6FB56D"/>
                </a:gs>
                <a:gs pos="100000">
                  <a:srgbClr val="56925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A9A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6925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6925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6925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A9A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A9A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A9A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A9A5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335432"/>
                </a:gs>
                <a:gs pos="100000">
                  <a:srgbClr val="6FB56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335432"/>
                </a:gs>
                <a:gs pos="100000">
                  <a:srgbClr val="6FB56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56925A"/>
                </a:gs>
                <a:gs pos="100000">
                  <a:srgbClr val="30523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6925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A9A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56925A"/>
                </a:gs>
                <a:gs pos="50000">
                  <a:srgbClr val="6FB56D"/>
                </a:gs>
                <a:gs pos="100000">
                  <a:srgbClr val="56925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6FB56D"/>
                </a:gs>
                <a:gs pos="100000">
                  <a:srgbClr val="5A9A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</a:endParaRPr>
            </a:p>
          </p:txBody>
        </p:sp>
      </p:grpSp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CC"/>
          </a:solidFill>
          <a:latin typeface="Times New Roman" pitchFamily="16" charset="0"/>
          <a:ea typeface="Droid Sans Fallback" charset="0"/>
          <a:cs typeface="Droid Sans Fallback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CC"/>
          </a:solidFill>
          <a:latin typeface="Times New Roman" pitchFamily="16" charset="0"/>
          <a:ea typeface="Droid Sans Fallback" charset="0"/>
          <a:cs typeface="Droid Sans Fallback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CC"/>
          </a:solidFill>
          <a:latin typeface="Times New Roman" pitchFamily="16" charset="0"/>
          <a:ea typeface="Droid Sans Fallback" charset="0"/>
          <a:cs typeface="Droid Sans Fallback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CC"/>
          </a:solidFill>
          <a:latin typeface="Times New Roman" pitchFamily="16" charset="0"/>
          <a:ea typeface="Droid Sans Fallback" charset="0"/>
          <a:cs typeface="Droid Sans Fallback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CC"/>
          </a:solidFill>
          <a:latin typeface="Times New Roman" pitchFamily="16" charset="0"/>
          <a:ea typeface="Droid Sans Fallback" charset="0"/>
          <a:cs typeface="Droid Sans Fallback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CC"/>
          </a:solidFill>
          <a:latin typeface="Times New Roman" pitchFamily="16" charset="0"/>
          <a:ea typeface="Droid Sans Fallback" charset="0"/>
          <a:cs typeface="Droid Sans Fallback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CC"/>
          </a:solidFill>
          <a:latin typeface="Times New Roman" pitchFamily="16" charset="0"/>
          <a:ea typeface="Droid Sans Fallback" charset="0"/>
          <a:cs typeface="Droid Sans Fallback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CC"/>
          </a:solidFill>
          <a:latin typeface="Times New Roman" pitchFamily="16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zgirschool22010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2;&#1072;&#1089;&#1090;&#1077;&#1088;-&#1082;&#1083;&#1072;&#1089;&#1089;%2022.10.2018\00653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52;&#1072;&#1089;&#1090;&#1077;&#1088;-&#1082;&#1083;&#1072;&#1089;&#1089;%2022.10.2018\videoplayback.mp4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691680" y="5517232"/>
            <a:ext cx="60833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Сологуб Елена Владимировна</a:t>
            </a: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7704" y="188640"/>
            <a:ext cx="542925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  <a:cs typeface="Times New Roman" pitchFamily="16" charset="0"/>
              </a:rPr>
              <a:t>Муниципальное бюджетное общеобразовательное 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  <a:cs typeface="Times New Roman" pitchFamily="16" charset="0"/>
              </a:rPr>
              <a:t>средняя общеобразовательная школа №2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  <a:cs typeface="Times New Roman" pitchFamily="16" charset="0"/>
              </a:rPr>
              <a:t>с. Арзгир Арзгирского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>
              <a:solidFill>
                <a:srgbClr val="C6D9F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" name="Рисунок 7" descr="портре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1340768"/>
            <a:ext cx="2664296" cy="385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21506" name="Picture 2" descr="Logo">
            <a:hlinkClick r:id="rId3" tooltip="Муниципальное бюджетное общеобразовательное учреждение  средняя общеобразовательная школа № 2  с.Арзгир Арзгирского района Ставропольского края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60648"/>
            <a:ext cx="1400200" cy="1587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im0-tub-ru.yandex.net/i?id=094d4ef8586e668f189de3c48395e4ec-sr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1187624" y="-531440"/>
            <a:ext cx="6336704" cy="6946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3" name="Picture 2" descr="https://media.istockphoto.com/photos/tree-and-root-picture-id120694184?k=6&amp;m=120694184&amp;s=612x612&amp;w=0&amp;h=TtFKXJEVqLVO948Wg4TUqCplbgbXukWzH7ZB8Z1PSRw=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196752"/>
            <a:ext cx="4724722" cy="3983590"/>
          </a:xfrm>
          <a:prstGeom prst="rect">
            <a:avLst/>
          </a:prstGeom>
          <a:noFill/>
        </p:spPr>
      </p:pic>
      <p:pic>
        <p:nvPicPr>
          <p:cNvPr id="6" name="0065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283968" y="2708920"/>
            <a:ext cx="304800" cy="3048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25C68B6-61C2-468F-89AB-4B9F7531AA68}" type="slidenum">
              <a:rPr lang="ru-RU" smtClean="0"/>
              <a:pPr algn="r"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22536" name="Picture 8" descr="http://molbiol.ru/forums/uploads/a005/b087/post-1090347-14572067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204864"/>
            <a:ext cx="265565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https://cs3.livemaster.ru/zhurnalfoto/e/c/c/160112180554ecc771ec25dcd1bcc484e708c3a9a19c1727149x2491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2204864"/>
            <a:ext cx="290598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2" name="Picture 14" descr="http://www.plantmedia.com.tr/upload/bitkiler/21-23082013-111134-plant-Acer-platanoides-L-0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204864"/>
            <a:ext cx="276417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Почему растения не могут разговаривать?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25602" name="Picture 2" descr="C:\Users\Елена\Desktop\Мастер-класс\alisa-o.jpe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627784" y="1916832"/>
            <a:ext cx="346193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0784291">
            <a:off x="374213" y="3500804"/>
            <a:ext cx="1794732" cy="1452384"/>
          </a:xfrm>
          <a:prstGeom prst="cloudCallout">
            <a:avLst>
              <a:gd name="adj1" fmla="val 95182"/>
              <a:gd name="adj2" fmla="val 5298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НУ ПОЧЕМУ?</a:t>
            </a:r>
          </a:p>
          <a:p>
            <a:pPr algn="ctr"/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492896"/>
            <a:ext cx="2304256" cy="1780342"/>
          </a:xfrm>
          <a:prstGeom prst="cloudCallout">
            <a:avLst>
              <a:gd name="adj1" fmla="val -92378"/>
              <a:gd name="adj2" fmla="val -31315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ЭТО ПРОСТО –  НАПРОСТО НЕЧЕСТНО</a:t>
            </a:r>
          </a:p>
          <a:p>
            <a:pPr algn="ctr"/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Почему растения не могут разговаривать?</a:t>
            </a:r>
            <a:endParaRPr lang="ru-RU" sz="3600" b="1" dirty="0">
              <a:solidFill>
                <a:srgbClr val="0066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556792"/>
          <a:ext cx="8424936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2368"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</a:rPr>
                        <a:t>СУТОЧНАЯ ПОТРЕБНОСТЬ ЧЕЛОВЕКА</a:t>
                      </a:r>
                      <a:r>
                        <a:rPr lang="ru-RU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</a:rPr>
                        <a:t> УМСТВЕННОГО ТРУДА</a:t>
                      </a:r>
                      <a:endParaRPr lang="ru-RU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</a:rPr>
                        <a:t>СУТОЧНАЯ ПОТРЕБНОСТЬ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</a:rPr>
                        <a:t>2800 </a:t>
                      </a:r>
                      <a:r>
                        <a:rPr lang="ru-RU" sz="1800" kern="120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ккал</a:t>
                      </a:r>
                      <a:endParaRPr lang="ru-RU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</a:rPr>
                        <a:t>300  </a:t>
                      </a:r>
                      <a:r>
                        <a:rPr lang="ru-RU" sz="1800" kern="120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ккал</a:t>
                      </a:r>
                      <a:endParaRPr lang="ru-RU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21" name="Picture 1" descr="C:\Users\Елена\Desktop\Мастер-класс\Новый рисунок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852936"/>
            <a:ext cx="1334534" cy="2010941"/>
          </a:xfrm>
          <a:prstGeom prst="rect">
            <a:avLst/>
          </a:prstGeom>
          <a:noFill/>
        </p:spPr>
      </p:pic>
      <p:pic>
        <p:nvPicPr>
          <p:cNvPr id="8" name="Picture 4" descr="http://s01.mamkanara.pl/assets/images/resources/784/raskraska-dub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132856"/>
            <a:ext cx="2820134" cy="295232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7" name="Picture 14" descr="http://www.plantmedia.com.tr/upload/bitkiler/21-23082013-111134-plant-Acer-platanoides-L-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420888"/>
            <a:ext cx="331701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Picture 8" descr="https://static7.depositphotos.com/1019364/725/i/950/depositphotos_7254888-stock-photo-maple-seeds-isolate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060848"/>
            <a:ext cx="2496006" cy="1728192"/>
          </a:xfrm>
          <a:prstGeom prst="rect">
            <a:avLst/>
          </a:prstGeom>
          <a:noFill/>
        </p:spPr>
      </p:pic>
      <p:pic>
        <p:nvPicPr>
          <p:cNvPr id="16" name="Picture 8" descr="https://static7.depositphotos.com/1019364/725/i/950/depositphotos_7254888-stock-photo-maple-seeds-isolate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81035">
            <a:off x="4840244" y="3094763"/>
            <a:ext cx="2496006" cy="1728192"/>
          </a:xfrm>
          <a:prstGeom prst="rect">
            <a:avLst/>
          </a:prstGeom>
          <a:noFill/>
        </p:spPr>
      </p:pic>
      <p:pic>
        <p:nvPicPr>
          <p:cNvPr id="17" name="Picture 8" descr="https://static7.depositphotos.com/1019364/725/i/950/depositphotos_7254888-stock-photo-maple-seeds-isolate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8746">
            <a:off x="5842227" y="2592463"/>
            <a:ext cx="2496006" cy="172819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520" y="404664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КЛЕН ОСТРОЛИСТНЫЙ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49685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КЛЕН ОСТРОЛИСТНЫЙ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620688"/>
            <a:ext cx="33123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ВЕРТОЛЁТ</a:t>
            </a:r>
            <a:endParaRPr lang="ru-RU" sz="3200" b="1" dirty="0">
              <a:solidFill>
                <a:srgbClr val="006600"/>
              </a:solidFill>
            </a:endParaRPr>
          </a:p>
        </p:txBody>
      </p:sp>
      <p:cxnSp>
        <p:nvCxnSpPr>
          <p:cNvPr id="9" name="Прямая со стрелкой 8"/>
          <p:cNvCxnSpPr>
            <a:endCxn id="7" idx="1"/>
          </p:cNvCxnSpPr>
          <p:nvPr/>
        </p:nvCxnSpPr>
        <p:spPr bwMode="auto">
          <a:xfrm>
            <a:off x="4644008" y="908720"/>
            <a:ext cx="792088" cy="435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1748" name="Picture 4" descr="http://900igr.net/up/datas/143063/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772816"/>
            <a:ext cx="360040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3568" y="4797152"/>
            <a:ext cx="36724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Первый в мире полет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вертолета – амфибии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Игоря Сикорского, 1941г.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31749" name="Picture 5" descr="C:\Users\Елена\Desktop\Мастер-класс\9820753xh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700808"/>
            <a:ext cx="3332440" cy="418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76056" y="5949280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Игорь Сикорский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15" name="Picture 8" descr="https://static7.depositphotos.com/1019364/725/i/950/depositphotos_7254888-stock-photo-maple-seeds-isolated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8746">
            <a:off x="-198389" y="1581089"/>
            <a:ext cx="1887004" cy="1306530"/>
          </a:xfrm>
          <a:prstGeom prst="rect">
            <a:avLst/>
          </a:prstGeom>
          <a:noFill/>
        </p:spPr>
      </p:pic>
      <p:pic>
        <p:nvPicPr>
          <p:cNvPr id="6146" name="Picture 2" descr="http://avto-nakleyki66.ru/uploads/product/344/loupe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96752"/>
            <a:ext cx="1954542" cy="1008112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3" name="Picture 8" descr="http://molbiol.ru/forums/uploads/a005/b087/post-1090347-14572067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16832"/>
            <a:ext cx="3566165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ЛОПУХ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БОЛЬШОЙ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28674" name="Picture 2" descr="https://inlanding.files.wordpress.com/2013/11/burdock-head-detail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420888"/>
            <a:ext cx="4640298" cy="309634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39604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ЛОПУХ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БОЛЬШОЙ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76672"/>
            <a:ext cx="3312368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«ЗАСТЕЖКА-ЛИПУЧКА»</a:t>
            </a:r>
            <a:endParaRPr lang="ru-RU" sz="3200" b="1" dirty="0">
              <a:solidFill>
                <a:srgbClr val="0066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3635896" y="980728"/>
            <a:ext cx="172819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8" name="Picture 2" descr="http://newsinphoto.ru/wp-content/uploads/2015/01/01-15-08-i21_21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420888"/>
            <a:ext cx="412778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s://images.golos.io/DQmeVkeTse8jhNGTV1HZ1oNhbfnxxMbP19jgsSBzPjEEPnV/01-george-de-mestral-2.w245.h368.2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700808"/>
            <a:ext cx="2952328" cy="444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76056" y="6237312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Жорж де </a:t>
            </a:r>
            <a:r>
              <a:rPr lang="ru-RU" sz="1600" b="1" dirty="0" err="1" smtClean="0">
                <a:solidFill>
                  <a:srgbClr val="006600"/>
                </a:solidFill>
              </a:rPr>
              <a:t>Местраль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301208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«Липучки» на космической станции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14" name="Picture 2" descr="https://inlanding.files.wordpress.com/2013/11/burdock-head-detail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412776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present5.com/presentation/152562051_455563616/image-8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916832"/>
            <a:ext cx="1048436" cy="1008112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092280" y="5301208"/>
            <a:ext cx="648072" cy="4860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4" name="Picture 10" descr="https://cs3.livemaster.ru/zhurnalfoto/e/c/c/160112180554ecc771ec25dcd1bcc484e708c3a9a19c1727149x2491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700808"/>
            <a:ext cx="332113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ЛОТОС ОРЕХОВИДНЫЙ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3076" name="Picture 4" descr="https://allatravesti.com/assets/uploads/images/tinymce/lotos-kaply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2132856"/>
            <a:ext cx="455882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ЛОТОС ОРЕХОВИДНЫЙ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76672"/>
            <a:ext cx="3312368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НАНОПИН-ПЛЁНКА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3635896" y="980728"/>
            <a:ext cx="172819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99592" y="5229200"/>
            <a:ext cx="36724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Примеры использования супергидрофобных материалов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877272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Вильгельм </a:t>
            </a:r>
            <a:r>
              <a:rPr lang="ru-RU" sz="1600" b="1" dirty="0" err="1" smtClean="0">
                <a:solidFill>
                  <a:srgbClr val="006600"/>
                </a:solidFill>
              </a:rPr>
              <a:t>Бартхлотт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https://c2.staticflickr.com/6/5530/12790696495_054735db1b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844824"/>
            <a:ext cx="2678922" cy="403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static1.squarespace.com/static/58825fef197aea03d70f89dd/589dd9019f74569b7baaaf03/5929b6558419c2e1dd0681b5/1495905889668/textile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04864"/>
            <a:ext cx="431832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s://s3.pixers.pics/pixers/700/FO/33/29/84/63/700_FO33298463_f0b8ea7528abb0d0b984be9d2cb3c18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1F7F3"/>
              </a:clrFrom>
              <a:clrTo>
                <a:srgbClr val="F1F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556792"/>
            <a:ext cx="1514331" cy="1008112"/>
          </a:xfrm>
          <a:prstGeom prst="rect">
            <a:avLst/>
          </a:prstGeom>
          <a:noFill/>
        </p:spPr>
      </p:pic>
      <p:pic>
        <p:nvPicPr>
          <p:cNvPr id="2056" name="Picture 8" descr="https://avatars.mds.yandex.net/get-marketpic/931398/market_tRtUOL70ox-QMbrmwzHYWg/ori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700808"/>
            <a:ext cx="1224136" cy="903529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19458" name="Picture 2" descr="http://s1.1zoom.me/b5050/222/387252-svetik_2048x11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1689" y="836712"/>
            <a:ext cx="614468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764704"/>
            <a:ext cx="504056" cy="52322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1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25C68B6-61C2-468F-89AB-4B9F7531AA68}" type="slidenum">
              <a:rPr lang="ru-RU" smtClean="0"/>
              <a:pPr algn="r"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49685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КЛЕН ОСТРОЛИСТНЫЙ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764704"/>
            <a:ext cx="33123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ВЕРТОЛЁТ</a:t>
            </a:r>
            <a:endParaRPr lang="ru-RU" sz="3200" b="1" dirty="0">
              <a:solidFill>
                <a:srgbClr val="006600"/>
              </a:solidFill>
            </a:endParaRPr>
          </a:p>
        </p:txBody>
      </p:sp>
      <p:cxnSp>
        <p:nvCxnSpPr>
          <p:cNvPr id="5" name="Прямая со стрелкой 4"/>
          <p:cNvCxnSpPr>
            <a:endCxn id="4" idx="1"/>
          </p:cNvCxnSpPr>
          <p:nvPr/>
        </p:nvCxnSpPr>
        <p:spPr bwMode="auto">
          <a:xfrm>
            <a:off x="4499992" y="1052736"/>
            <a:ext cx="792088" cy="435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23528" y="2420888"/>
            <a:ext cx="39604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ЛОПУХ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БОЛЬШОЙ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492896"/>
            <a:ext cx="3312368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«ЗАСТЕЖКА-ЛИПУЧКА»</a:t>
            </a:r>
            <a:endParaRPr lang="ru-RU" sz="3200" b="1" dirty="0">
              <a:solidFill>
                <a:srgbClr val="0066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3707904" y="2996952"/>
            <a:ext cx="172819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3528" y="4581128"/>
            <a:ext cx="46085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ЛОТОС ОРЕХОВИДНЫЙ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4653136"/>
            <a:ext cx="3312368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НАНОПИН-ПЛЁНКА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>
            <a:off x="3707904" y="5157192"/>
            <a:ext cx="172819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8" descr="https://static7.depositphotos.com/1019364/725/i/950/depositphotos_7254888-stock-photo-maple-seeds-isolated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2153">
            <a:off x="324974" y="334984"/>
            <a:ext cx="1385174" cy="959071"/>
          </a:xfrm>
          <a:prstGeom prst="rect">
            <a:avLst/>
          </a:prstGeom>
          <a:noFill/>
        </p:spPr>
      </p:pic>
      <p:pic>
        <p:nvPicPr>
          <p:cNvPr id="13" name="Picture 2" descr="http://avto-nakleyki66.ru/uploads/product/344/loupe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50485" cy="748130"/>
          </a:xfrm>
          <a:prstGeom prst="rect">
            <a:avLst/>
          </a:prstGeom>
          <a:noFill/>
        </p:spPr>
      </p:pic>
      <p:pic>
        <p:nvPicPr>
          <p:cNvPr id="14" name="Picture 2" descr="https://inlanding.files.wordpress.com/2013/11/burdock-head-detail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490" y="198884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http://present5.com/presentation/152562051_455563616/image-8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132856"/>
            <a:ext cx="917382" cy="882098"/>
          </a:xfrm>
          <a:prstGeom prst="rect">
            <a:avLst/>
          </a:prstGeom>
          <a:noFill/>
        </p:spPr>
      </p:pic>
      <p:pic>
        <p:nvPicPr>
          <p:cNvPr id="16" name="Picture 6" descr="https://s3.pixers.pics/pixers/700/FO/33/29/84/63/700_FO33298463_f0b8ea7528abb0d0b984be9d2cb3c18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1F7F3"/>
              </a:clrFrom>
              <a:clrTo>
                <a:srgbClr val="F1F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77072"/>
            <a:ext cx="1514331" cy="1008112"/>
          </a:xfrm>
          <a:prstGeom prst="rect">
            <a:avLst/>
          </a:prstGeom>
          <a:noFill/>
        </p:spPr>
      </p:pic>
      <p:pic>
        <p:nvPicPr>
          <p:cNvPr id="17" name="Picture 8" descr="https://avatars.mds.yandex.net/get-marketpic/931398/market_tRtUOL70ox-QMbrmwzHYWg/ori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933056"/>
            <a:ext cx="1224136" cy="903529"/>
          </a:xfrm>
          <a:prstGeom prst="rect">
            <a:avLst/>
          </a:prstGeom>
          <a:noFill/>
        </p:spPr>
      </p:pic>
      <p:sp>
        <p:nvSpPr>
          <p:cNvPr id="19" name="Номер слайда 1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49685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БИОНИКА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35842" name="Picture 2" descr="https://im0-tub-ru.yandex.net/i?id=eaf308326f88ed3e8877377bb90dc6b4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16832"/>
            <a:ext cx="3407582" cy="405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http://interiordesign.com.ua/wp-content/uploads/2015/03/%D0%95%D0%B3%D0%B8%D0%BF%D0%B5%D1%82%D1%81%D0%BA%D0%B8%D0%B9-%D1%81%D1%82%D0%B8%D0%BB%D1%8C-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908720"/>
            <a:ext cx="3247843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Круговая стрелка 7"/>
          <p:cNvSpPr/>
          <p:nvPr/>
        </p:nvSpPr>
        <p:spPr bwMode="auto">
          <a:xfrm rot="19899403">
            <a:off x="2745239" y="2430275"/>
            <a:ext cx="3264196" cy="2184749"/>
          </a:xfrm>
          <a:prstGeom prst="circularArrow">
            <a:avLst>
              <a:gd name="adj1" fmla="val 4170"/>
              <a:gd name="adj2" fmla="val 1142319"/>
              <a:gd name="adj3" fmla="val 20493121"/>
              <a:gd name="adj4" fmla="val 12627581"/>
              <a:gd name="adj5" fmla="val 125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49685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БИОНИКА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33796" name="Picture 4" descr="http://female.store.co.id/images/Image/images/bionictowerfp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548680"/>
            <a:ext cx="397484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https://media.ooreka.fr/public/image/plant/202/furtherImage/489u01qkjfggksc8o0cckso8c-source-11458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988840"/>
            <a:ext cx="294319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руговая стрелка 5"/>
          <p:cNvSpPr/>
          <p:nvPr/>
        </p:nvSpPr>
        <p:spPr bwMode="auto">
          <a:xfrm rot="19899403">
            <a:off x="2690725" y="2214390"/>
            <a:ext cx="3658166" cy="2314917"/>
          </a:xfrm>
          <a:prstGeom prst="circularArrow">
            <a:avLst>
              <a:gd name="adj1" fmla="val 4170"/>
              <a:gd name="adj2" fmla="val 1615627"/>
              <a:gd name="adj3" fmla="val 20493121"/>
              <a:gd name="adj4" fmla="val 12627581"/>
              <a:gd name="adj5" fmla="val 125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 bwMode="auto">
          <a:xfrm>
            <a:off x="2627784" y="620688"/>
            <a:ext cx="3816424" cy="5472608"/>
          </a:xfrm>
          <a:prstGeom prst="flowChartAlternateProcess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 bwMode="auto">
          <a:xfrm>
            <a:off x="2555776" y="548680"/>
            <a:ext cx="3960440" cy="5616624"/>
          </a:xfrm>
          <a:prstGeom prst="flowChartAlternateProcess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 bwMode="auto">
          <a:xfrm>
            <a:off x="2627784" y="620688"/>
            <a:ext cx="3816424" cy="5472608"/>
          </a:xfrm>
          <a:prstGeom prst="flowChartAlternateProcess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 bwMode="auto">
          <a:xfrm>
            <a:off x="2555776" y="548680"/>
            <a:ext cx="3960440" cy="5616624"/>
          </a:xfrm>
          <a:prstGeom prst="flowChartAlternateProcess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9217" name="Picture 1" descr="C:\Users\Елена\Desktop\Мастер-класс\Новый рисунок (8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980728"/>
            <a:ext cx="467649" cy="398877"/>
          </a:xfrm>
          <a:prstGeom prst="rect">
            <a:avLst/>
          </a:prstGeom>
          <a:noFill/>
        </p:spPr>
      </p:pic>
      <p:pic>
        <p:nvPicPr>
          <p:cNvPr id="9218" name="Picture 2" descr="C:\Users\Елена\Desktop\Мастер-класс\Новый рисунок (9)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579"/>
              </a:clrFrom>
              <a:clrTo>
                <a:srgbClr val="FFF57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852936"/>
            <a:ext cx="1390549" cy="1322660"/>
          </a:xfrm>
          <a:prstGeom prst="rect">
            <a:avLst/>
          </a:prstGeom>
          <a:noFill/>
        </p:spPr>
      </p:pic>
      <p:pic>
        <p:nvPicPr>
          <p:cNvPr id="9220" name="Picture 4" descr="https://www.syl.ru/misc/i/ai/141134/40096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149080"/>
            <a:ext cx="1842964" cy="1197927"/>
          </a:xfrm>
          <a:prstGeom prst="rect">
            <a:avLst/>
          </a:prstGeom>
          <a:noFill/>
        </p:spPr>
      </p:pic>
      <p:pic>
        <p:nvPicPr>
          <p:cNvPr id="9222" name="Picture 6" descr="http://900igr.net/up/datai/69144/0007-006-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268760"/>
            <a:ext cx="1248467" cy="1296144"/>
          </a:xfrm>
          <a:prstGeom prst="rect">
            <a:avLst/>
          </a:prstGeom>
          <a:noFill/>
        </p:spPr>
      </p:pic>
      <p:pic>
        <p:nvPicPr>
          <p:cNvPr id="9224" name="Picture 8" descr="https://pp.userapi.com/c621704/v621704107/86b0e/vXrE30bp1aM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1080120" cy="720080"/>
          </a:xfrm>
          <a:prstGeom prst="rect">
            <a:avLst/>
          </a:prstGeom>
          <a:noFill/>
        </p:spPr>
      </p:pic>
      <p:pic>
        <p:nvPicPr>
          <p:cNvPr id="9226" name="Picture 10" descr="https://cf.ppt-online.org/files1/slide/h/HsilEg821zctukMaI3FRG74WVKqnwT0LmDCBrxbYdS/slide-16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772816"/>
            <a:ext cx="1152128" cy="634318"/>
          </a:xfrm>
          <a:prstGeom prst="rect">
            <a:avLst/>
          </a:prstGeom>
          <a:noFill/>
        </p:spPr>
      </p:pic>
      <p:pic>
        <p:nvPicPr>
          <p:cNvPr id="9228" name="Picture 12" descr="http://900igr.net/datai/biologija/Stroenie-rastitelnoj-kletki/0009-007-Vakuoli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636912"/>
            <a:ext cx="1362075" cy="1828800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40324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НАНОБИОНИКА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04664"/>
            <a:ext cx="31683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После внедрения углеродных </a:t>
            </a:r>
            <a:r>
              <a:rPr lang="ru-RU" sz="1600" b="1" dirty="0" err="1" smtClean="0">
                <a:solidFill>
                  <a:srgbClr val="006600"/>
                </a:solidFill>
              </a:rPr>
              <a:t>нанотрубок</a:t>
            </a:r>
            <a:r>
              <a:rPr lang="ru-RU" sz="1600" b="1" dirty="0" smtClean="0">
                <a:solidFill>
                  <a:srgbClr val="006600"/>
                </a:solidFill>
              </a:rPr>
              <a:t> в растительную клетку, способность растений к фотосинтезу возросла на 30 %.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36866" name="Picture 2" descr="C:\Users\Елена\Desktop\Мастер-класс\006_1_1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33726">
            <a:off x="4255448" y="494652"/>
            <a:ext cx="1689464" cy="970162"/>
          </a:xfrm>
          <a:prstGeom prst="rect">
            <a:avLst/>
          </a:prstGeom>
          <a:noFill/>
        </p:spPr>
      </p:pic>
      <p:pic>
        <p:nvPicPr>
          <p:cNvPr id="36868" name="Picture 4" descr="https://www.greenandvibrant.com/sites/default/files/inline-images/Chlorophyll-on-plant-cell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372200" y="1772816"/>
            <a:ext cx="158417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 bwMode="auto">
          <a:xfrm flipH="1" flipV="1">
            <a:off x="6300193" y="1340769"/>
            <a:ext cx="432047" cy="6480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5436096" y="764704"/>
            <a:ext cx="504056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870" name="Picture 6" descr="http://www.sustainableworkforce.eu/images/uploads/MI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717032"/>
            <a:ext cx="3693326" cy="247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 descr="https://nv.ua/img/article/1072/45_shar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844824"/>
            <a:ext cx="424205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40324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НАНОБИОНИКА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39940" name="Picture 4" descr="Ð¨Ð¿Ð¸Ð½Ð°Ñ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1196752"/>
            <a:ext cx="4429125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2" name="Picture 6" descr="https://ds02.infourok.ru/uploads/ex/018f/0004203e-52ebf6e1/img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789040"/>
            <a:ext cx="372041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44034" name="Picture 2" descr="http://mccmb.belozersky.msu.ru/2015/proceedings/logo/biofa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548680"/>
            <a:ext cx="2425411" cy="2592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40324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СИМБИОЛОГИЯ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44036" name="AutoShape 4" descr="http://photo.qip.ru/photo/naysta/4157110/xlarge/103642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://photo.qip.ru/photo/naysta/4157110/xlarge/103642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2" name="Picture 10" descr="http://mccmb.belozersky.msu.ru/2017/images/biofa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356992"/>
            <a:ext cx="3686230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4" name="Picture 12" descr="https://mrsu.ru/upload/iblock/00d/00d1f8b475b0d1912ebe7af491fe440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196752"/>
            <a:ext cx="3408377" cy="25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ydobreniam.ru/wp-content/uploads/2017/11/1-min-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149080"/>
            <a:ext cx="384042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4098" name="Picture 2" descr="http://www.nanonewsnet.ru/files/users/u3/2015/05/geektimes-future-of-bitech-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052736"/>
            <a:ext cx="216024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58326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АРХИТЕКТОР ЖИВЫХ СИСТЕМ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356992"/>
            <a:ext cx="399593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По атласу профессий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будущего эта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специальность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появится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после 2020 года 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4102" name="Picture 6" descr="http://images-blogger-opensocial.googleusercontent.com/gadgets/proxy?url=http://4.bp.blogspot.com/-mm3EkkkehVQ/VWzTdjDbi9I/AAAAAAAACUs/u7eckk49m6c/s1600/5102d7cbb3fc4b79920000df_b-u-s-housing-tower-rethinks-window-dna-_view315.jpg&amp;container=blogger&amp;gadget=a&amp;rewriteMime=image/*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916832"/>
            <a:ext cx="444392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6409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АРХИТЕКТОР ЖИВЫХ СИСТЕМ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3080" name="Picture 8" descr="https://d.radikal.ru/d01/1809/09/4dc71d8241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6042" y="1412775"/>
            <a:ext cx="3360373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http://www.vesiskitim.ru/wp-content/uploads/2016/08/d180d0b8d181d183d0bdd0bed0b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484784"/>
            <a:ext cx="3362122" cy="251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d.radikal.ru/d18/1809/81/5ce3c43bddc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645024"/>
            <a:ext cx="3583252" cy="268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504056" cy="52322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18434" name="Picture 2" descr="https://img-fotki.yandex.ru/get/6741/8994683.2b/0_9a67e_cc05e650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124744"/>
            <a:ext cx="551205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25C68B6-61C2-468F-89AB-4B9F7531AA68}" type="slidenum">
              <a:rPr lang="ru-RU" smtClean="0"/>
              <a:pPr algn="r"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756084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</a:rPr>
              <a:t>Исследовать это видеть то же что и все, но думать, так как ни думал никто</a:t>
            </a:r>
          </a:p>
          <a:p>
            <a:pPr algn="ctr"/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http://s1.1zoom.me/b5050/222/387252-svetik_2048x11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581128"/>
            <a:ext cx="230425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img-fotki.yandex.ru/get/6741/8994683.2b/0_9a67e_cc05e650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4581128"/>
            <a:ext cx="194543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wallwork.me.uk/wallpaper/Rana%20temporaria%201024x7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581128"/>
            <a:ext cx="1780771" cy="13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img.fonwall.ru/o/29/dyatel-klyuv-golova-krasnaya.jpg?route=mid&amp;amp;h=7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4581128"/>
            <a:ext cx="2359652" cy="132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683568" y="1484784"/>
            <a:ext cx="7742776" cy="4668341"/>
            <a:chOff x="1447631" y="1293362"/>
            <a:chExt cx="6471770" cy="60535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952321" y="1293362"/>
              <a:ext cx="4967080" cy="359192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4800" b="1" spc="50" dirty="0" smtClean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М</a:t>
              </a:r>
              <a:r>
                <a:rPr lang="ru-RU" sz="4000" b="1" spc="50" dirty="0" smtClean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астер-класс</a:t>
              </a:r>
            </a:p>
            <a:p>
              <a:pPr algn="ctr">
                <a:defRPr/>
              </a:pPr>
              <a:r>
                <a:rPr lang="ru-RU" sz="5400" b="1" spc="50" dirty="0" smtClean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«</a:t>
              </a:r>
              <a:r>
                <a:rPr lang="ru-RU" sz="6600" b="1" spc="50" dirty="0" smtClean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Р</a:t>
              </a:r>
              <a:r>
                <a:rPr lang="ru-RU" sz="5400" b="1" spc="50" dirty="0" smtClean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азговоры с растениями</a:t>
              </a:r>
              <a:r>
                <a:rPr lang="ru-RU" sz="5400" b="1" spc="50" dirty="0" smtClean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»</a:t>
              </a:r>
              <a:endPara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47631" y="6148848"/>
              <a:ext cx="5084703" cy="11980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Сологуб Елена Владимировна</a:t>
              </a:r>
            </a:p>
            <a:p>
              <a:pPr algn="ctr"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учитель биологии</a:t>
              </a:r>
            </a:p>
            <a:p>
              <a:pPr algn="ctr"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2018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79712" y="620688"/>
            <a:ext cx="542925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  <a:cs typeface="Times New Roman" pitchFamily="16" charset="0"/>
              </a:rPr>
              <a:t>Муниципальное бюджетное общеобразовательное 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  <a:cs typeface="Times New Roman" pitchFamily="16" charset="0"/>
              </a:rPr>
              <a:t>средняя общеобразовательная школа №2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  <a:cs typeface="Times New Roman" pitchFamily="16" charset="0"/>
              </a:rPr>
              <a:t>с. Арзгир Арзгирского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>
              <a:solidFill>
                <a:srgbClr val="C6D9F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" name="Рисунок 7" descr="портре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484784"/>
            <a:ext cx="1938337" cy="280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13314" name="Picture 2" descr="https://media.istockphoto.com/photos/tree-and-root-picture-id120694184?k=6&amp;m=120694184&amp;s=612x612&amp;w=0&amp;h=TtFKXJEVqLVO948Wg4TUqCplbgbXukWzH7ZB8Z1PSRw=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077072"/>
            <a:ext cx="2926197" cy="246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504056" cy="52322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3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17410" name="Picture 2" descr="http://www.wallwork.me.uk/wallpaper/Rana%20temporaria%201024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052736"/>
            <a:ext cx="5525187" cy="414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25C68B6-61C2-468F-89AB-4B9F7531AA68}" type="slidenum">
              <a:rPr lang="ru-RU" smtClean="0"/>
              <a:pPr algn="r"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504056" cy="52322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4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16386" name="Picture 2" descr="https://img.fonwall.ru/o/29/dyatel-klyuv-golova-krasnaya.jpg?route=mid&amp;amp;h=7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052736"/>
            <a:ext cx="6408192" cy="360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.1zoom.me/b5050/222/387252-svetik_2048x11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581128"/>
            <a:ext cx="230425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5" name="Picture 2" descr="https://img-fotki.yandex.ru/get/6741/8994683.2b/0_9a67e_cc05e650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4581128"/>
            <a:ext cx="194543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wallwork.me.uk/wallpaper/Rana%20temporaria%201024x7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581128"/>
            <a:ext cx="1780771" cy="13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img.fonwall.ru/o/29/dyatel-klyuv-golova-krasnaya.jpg?route=mid&amp;amp;h=7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4581128"/>
            <a:ext cx="2359652" cy="132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75656" y="134076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1 – медведь</a:t>
            </a:r>
          </a:p>
          <a:p>
            <a:r>
              <a:rPr lang="ru-RU" sz="3600" dirty="0" smtClean="0">
                <a:solidFill>
                  <a:srgbClr val="006600"/>
                </a:solidFill>
              </a:rPr>
              <a:t>2 – паук</a:t>
            </a:r>
          </a:p>
          <a:p>
            <a:r>
              <a:rPr lang="ru-RU" sz="3600" dirty="0" smtClean="0">
                <a:solidFill>
                  <a:srgbClr val="006600"/>
                </a:solidFill>
              </a:rPr>
              <a:t>3 – лягушка</a:t>
            </a:r>
          </a:p>
          <a:p>
            <a:r>
              <a:rPr lang="ru-RU" sz="3600" dirty="0" smtClean="0">
                <a:solidFill>
                  <a:srgbClr val="006600"/>
                </a:solidFill>
              </a:rPr>
              <a:t>4 – птица</a:t>
            </a:r>
            <a:endParaRPr lang="ru-RU" sz="3600" dirty="0">
              <a:solidFill>
                <a:srgbClr val="006600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203848" y="62068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0152" y="3789040"/>
            <a:ext cx="15121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</a:rPr>
              <a:t>96%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49685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6600"/>
                </a:solidFill>
              </a:rPr>
              <a:t>Рlant</a:t>
            </a:r>
            <a:r>
              <a:rPr lang="ru-RU" sz="3600" b="1" dirty="0" smtClean="0">
                <a:solidFill>
                  <a:srgbClr val="006600"/>
                </a:solidFill>
              </a:rPr>
              <a:t> </a:t>
            </a:r>
            <a:r>
              <a:rPr lang="ru-RU" sz="3600" b="1" dirty="0" err="1" smtClean="0">
                <a:solidFill>
                  <a:srgbClr val="006600"/>
                </a:solidFill>
              </a:rPr>
              <a:t>blindness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5" name="Picture 2" descr="http://s1.1zoom.me/b5050/222/387252-svetik_2048x11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268760"/>
            <a:ext cx="48645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04248" y="4653136"/>
            <a:ext cx="22322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Сосна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обыкновенная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14340" name="Picture 4" descr="https://pptcloud3.ams3.digitaloceanspaces.com/slides/pics/004/229/368/original/Slide7.jpg?15115170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77072"/>
            <a:ext cx="303783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3568" y="5949280"/>
            <a:ext cx="29168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6600"/>
                </a:solidFill>
              </a:rPr>
              <a:t>Политрихиум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обыкновенный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14344" name="Picture 8" descr="https://ilbosco.ru/wp-content/uploads/2016/02/olha-seraya-aureya-alnus-incana-aurea-list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268760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27584" y="3212976"/>
            <a:ext cx="22322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Ольха серая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14346" name="Picture 10" descr="http://koffkindom.ru/wp-content/uploads/2016/03/%D0%A1%D0%BE%D1%81%D0%BD%D0%B0-%D0%BE%D0%B1%D1%8B%D0%BA%D0%BD%D0%BE%D0%B2%D0%B5%D0%BD%D0%BD%D0%B0%D1%8F-%D0%BE%D0%BF%D0%B8%D1%81%D0%B0%D0%BD%D0%B8%D0%B5-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4221088"/>
            <a:ext cx="2829000" cy="212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Блок-схема: узел 15"/>
          <p:cNvSpPr/>
          <p:nvPr/>
        </p:nvSpPr>
        <p:spPr bwMode="auto">
          <a:xfrm>
            <a:off x="4067944" y="1556792"/>
            <a:ext cx="576064" cy="5040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7" name="Блок-схема: узел 16"/>
          <p:cNvSpPr/>
          <p:nvPr/>
        </p:nvSpPr>
        <p:spPr bwMode="auto">
          <a:xfrm>
            <a:off x="5076056" y="3573016"/>
            <a:ext cx="576064" cy="5040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8" name="Блок-схема: узел 17"/>
          <p:cNvSpPr/>
          <p:nvPr/>
        </p:nvSpPr>
        <p:spPr bwMode="auto">
          <a:xfrm>
            <a:off x="7308304" y="2564904"/>
            <a:ext cx="576064" cy="5040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20" name="Прямая соединительная линия 19"/>
          <p:cNvCxnSpPr>
            <a:endCxn id="16" idx="3"/>
          </p:cNvCxnSpPr>
          <p:nvPr/>
        </p:nvCxnSpPr>
        <p:spPr bwMode="auto">
          <a:xfrm flipV="1">
            <a:off x="2699792" y="1987031"/>
            <a:ext cx="1452515" cy="5778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Прямая соединительная линия 21"/>
          <p:cNvCxnSpPr>
            <a:endCxn id="17" idx="2"/>
          </p:cNvCxnSpPr>
          <p:nvPr/>
        </p:nvCxnSpPr>
        <p:spPr bwMode="auto">
          <a:xfrm flipV="1">
            <a:off x="2987824" y="3825044"/>
            <a:ext cx="2088232" cy="8280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единительная линия 23"/>
          <p:cNvCxnSpPr>
            <a:endCxn id="18" idx="3"/>
          </p:cNvCxnSpPr>
          <p:nvPr/>
        </p:nvCxnSpPr>
        <p:spPr bwMode="auto">
          <a:xfrm flipV="1">
            <a:off x="6588224" y="2995143"/>
            <a:ext cx="804443" cy="20900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Номер слайда 20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20484" name="Picture 4" descr="https://avatars.mds.yandex.net/get-pdb/805781/becfb766-9ebc-453b-9def-6ac99c35e796/s120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790" y="764704"/>
            <a:ext cx="5144857" cy="4680520"/>
          </a:xfrm>
          <a:prstGeom prst="rect">
            <a:avLst/>
          </a:prstGeom>
          <a:noFill/>
        </p:spPr>
      </p:pic>
      <p:pic>
        <p:nvPicPr>
          <p:cNvPr id="20486" name="Picture 6" descr="http://diwis.ru/wp-content/uploads/2017/09/15399142-Outlined-cute-cartoon-dog-Vector-illustration-Stock-Vector-whit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085184"/>
            <a:ext cx="1558645" cy="12241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04664"/>
            <a:ext cx="49685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БИОСФЕРА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2952328" cy="1569660"/>
          </a:xfrm>
          <a:prstGeom prst="rect">
            <a:avLst/>
          </a:prstGeom>
          <a:solidFill>
            <a:srgbClr val="0066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99,7 %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ЗЕЛЕНЫЕ РАСТЕНИЯ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140968"/>
            <a:ext cx="2952328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0,3 % 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ОСТАЛЬНЫЕ ОРГАНИЗМЫ</a:t>
            </a:r>
            <a:endParaRPr lang="ru-RU" sz="3200" b="1" dirty="0">
              <a:solidFill>
                <a:srgbClr val="0066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2987824" y="1844824"/>
            <a:ext cx="1368152" cy="720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2483768" y="4581128"/>
            <a:ext cx="288032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Номер слайда 1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5537" y="332656"/>
            <a:ext cx="5400599" cy="44627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solidFill>
                  <a:srgbClr val="006600"/>
                </a:solidFill>
                <a:latin typeface="Monotype Corsiva" pitchFamily="66" charset="0"/>
              </a:rPr>
              <a:t>«</a:t>
            </a:r>
            <a:r>
              <a:rPr lang="ru-RU" sz="6000" b="1" spc="50" dirty="0" smtClean="0">
                <a:ln w="11430"/>
                <a:solidFill>
                  <a:srgbClr val="006600"/>
                </a:solidFill>
                <a:latin typeface="Monotype Corsiva" pitchFamily="66" charset="0"/>
              </a:rPr>
              <a:t>Р</a:t>
            </a:r>
            <a:r>
              <a:rPr lang="ru-RU" sz="4800" b="1" spc="50" dirty="0" smtClean="0">
                <a:ln w="11430"/>
                <a:solidFill>
                  <a:srgbClr val="006600"/>
                </a:solidFill>
              </a:rPr>
              <a:t>азговоры с растениями</a:t>
            </a:r>
            <a:r>
              <a:rPr lang="ru-RU" sz="4800" b="1" spc="50" dirty="0" smtClean="0">
                <a:ln w="11430"/>
                <a:solidFill>
                  <a:srgbClr val="006600"/>
                </a:solidFill>
                <a:latin typeface="Monotype Corsiva" pitchFamily="66" charset="0"/>
              </a:rPr>
              <a:t>» </a:t>
            </a:r>
            <a:r>
              <a:rPr lang="ru-RU" sz="4400" dirty="0" smtClean="0"/>
              <a:t>или что могли бы рассказать растения, если бы мы могли их услышать?</a:t>
            </a:r>
            <a:r>
              <a:rPr lang="ru-RU" sz="4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8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https://media.istockphoto.com/photos/tree-and-root-picture-id120694184?k=6&amp;m=120694184&amp;s=612x612&amp;w=0&amp;h=TtFKXJEVqLVO948Wg4TUqCplbgbXukWzH7ZB8Z1PSRw=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278" y="1844824"/>
            <a:ext cx="4724722" cy="398359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занятию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roid Sans Fallback"/>
        <a:cs typeface="Droid Sans Fallback"/>
      </a:majorFont>
      <a:minorFont>
        <a:latin typeface="Times New Roman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занятию</Template>
  <TotalTime>313</TotalTime>
  <Words>272</Words>
  <Application>Microsoft Office PowerPoint</Application>
  <PresentationFormat>Экран (4:3)</PresentationFormat>
  <Paragraphs>127</Paragraphs>
  <Slides>31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</vt:lpstr>
      <vt:lpstr>DejaVu Sans</vt:lpstr>
      <vt:lpstr>Droid Sans Fallback</vt:lpstr>
      <vt:lpstr>Monotype Corsiva</vt:lpstr>
      <vt:lpstr>Times New Roman</vt:lpstr>
      <vt:lpstr>Презентация к занятию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ЦДО</cp:lastModifiedBy>
  <cp:revision>6</cp:revision>
  <dcterms:created xsi:type="dcterms:W3CDTF">2018-10-20T18:49:37Z</dcterms:created>
  <dcterms:modified xsi:type="dcterms:W3CDTF">2018-10-26T07:31:58Z</dcterms:modified>
</cp:coreProperties>
</file>